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62.xml" ContentType="application/vnd.openxmlformats-officedocument.presentationml.notesSlide+xml"/>
  <Override PartName="/ppt/charts/chart2.xml" ContentType="application/vnd.openxmlformats-officedocument.drawingml.chart+xml"/>
  <Override PartName="/ppt/notesSlides/notesSlide63.xml" ContentType="application/vnd.openxmlformats-officedocument.presentationml.notesSlide+xml"/>
  <Override PartName="/ppt/charts/chart3.xml" ContentType="application/vnd.openxmlformats-officedocument.drawingml.chart+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charts/chart4.xml" ContentType="application/vnd.openxmlformats-officedocument.drawingml.chart+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theme/themeOverride2.xml" ContentType="application/vnd.openxmlformats-officedocument.themeOverr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4" r:id="rId1"/>
  </p:sldMasterIdLst>
  <p:notesMasterIdLst>
    <p:notesMasterId r:id="rId116"/>
  </p:notesMasterIdLst>
  <p:handoutMasterIdLst>
    <p:handoutMasterId r:id="rId117"/>
  </p:handoutMasterIdLst>
  <p:sldIdLst>
    <p:sldId id="256" r:id="rId2"/>
    <p:sldId id="257" r:id="rId3"/>
    <p:sldId id="279" r:id="rId4"/>
    <p:sldId id="258" r:id="rId5"/>
    <p:sldId id="259" r:id="rId6"/>
    <p:sldId id="260" r:id="rId7"/>
    <p:sldId id="261" r:id="rId8"/>
    <p:sldId id="263" r:id="rId9"/>
    <p:sldId id="262" r:id="rId10"/>
    <p:sldId id="264" r:id="rId11"/>
    <p:sldId id="265" r:id="rId12"/>
    <p:sldId id="302" r:id="rId13"/>
    <p:sldId id="372" r:id="rId14"/>
    <p:sldId id="392" r:id="rId15"/>
    <p:sldId id="385" r:id="rId16"/>
    <p:sldId id="375" r:id="rId17"/>
    <p:sldId id="376" r:id="rId18"/>
    <p:sldId id="368" r:id="rId19"/>
    <p:sldId id="266" r:id="rId20"/>
    <p:sldId id="319" r:id="rId21"/>
    <p:sldId id="379" r:id="rId22"/>
    <p:sldId id="367" r:id="rId23"/>
    <p:sldId id="312" r:id="rId24"/>
    <p:sldId id="394" r:id="rId25"/>
    <p:sldId id="283" r:id="rId26"/>
    <p:sldId id="284" r:id="rId27"/>
    <p:sldId id="288" r:id="rId28"/>
    <p:sldId id="289" r:id="rId29"/>
    <p:sldId id="290" r:id="rId30"/>
    <p:sldId id="281" r:id="rId31"/>
    <p:sldId id="282" r:id="rId32"/>
    <p:sldId id="369" r:id="rId33"/>
    <p:sldId id="291" r:id="rId34"/>
    <p:sldId id="292" r:id="rId35"/>
    <p:sldId id="327" r:id="rId36"/>
    <p:sldId id="294" r:id="rId37"/>
    <p:sldId id="293" r:id="rId38"/>
    <p:sldId id="268" r:id="rId39"/>
    <p:sldId id="320" r:id="rId40"/>
    <p:sldId id="381" r:id="rId41"/>
    <p:sldId id="318" r:id="rId42"/>
    <p:sldId id="321" r:id="rId43"/>
    <p:sldId id="322" r:id="rId44"/>
    <p:sldId id="285" r:id="rId45"/>
    <p:sldId id="315" r:id="rId46"/>
    <p:sldId id="316" r:id="rId47"/>
    <p:sldId id="317" r:id="rId48"/>
    <p:sldId id="382" r:id="rId49"/>
    <p:sldId id="295" r:id="rId50"/>
    <p:sldId id="331" r:id="rId51"/>
    <p:sldId id="332" r:id="rId52"/>
    <p:sldId id="335" r:id="rId53"/>
    <p:sldId id="363" r:id="rId54"/>
    <p:sldId id="334" r:id="rId55"/>
    <p:sldId id="345" r:id="rId56"/>
    <p:sldId id="286" r:id="rId57"/>
    <p:sldId id="287" r:id="rId58"/>
    <p:sldId id="267" r:id="rId59"/>
    <p:sldId id="389" r:id="rId60"/>
    <p:sldId id="342" r:id="rId61"/>
    <p:sldId id="333" r:id="rId62"/>
    <p:sldId id="306" r:id="rId63"/>
    <p:sldId id="300" r:id="rId64"/>
    <p:sldId id="301" r:id="rId65"/>
    <p:sldId id="329" r:id="rId66"/>
    <p:sldId id="299" r:id="rId67"/>
    <p:sldId id="383" r:id="rId68"/>
    <p:sldId id="298" r:id="rId69"/>
    <p:sldId id="307" r:id="rId70"/>
    <p:sldId id="296" r:id="rId71"/>
    <p:sldId id="365" r:id="rId72"/>
    <p:sldId id="378" r:id="rId73"/>
    <p:sldId id="269" r:id="rId74"/>
    <p:sldId id="390" r:id="rId75"/>
    <p:sldId id="324" r:id="rId76"/>
    <p:sldId id="361" r:id="rId77"/>
    <p:sldId id="395" r:id="rId78"/>
    <p:sldId id="278" r:id="rId79"/>
    <p:sldId id="323" r:id="rId80"/>
    <p:sldId id="391" r:id="rId81"/>
    <p:sldId id="325" r:id="rId82"/>
    <p:sldId id="377" r:id="rId83"/>
    <p:sldId id="326" r:id="rId84"/>
    <p:sldId id="370" r:id="rId85"/>
    <p:sldId id="371" r:id="rId86"/>
    <p:sldId id="270" r:id="rId87"/>
    <p:sldId id="304" r:id="rId88"/>
    <p:sldId id="362" r:id="rId89"/>
    <p:sldId id="308" r:id="rId90"/>
    <p:sldId id="364" r:id="rId91"/>
    <p:sldId id="328" r:id="rId92"/>
    <p:sldId id="380" r:id="rId93"/>
    <p:sldId id="330" r:id="rId94"/>
    <p:sldId id="336" r:id="rId95"/>
    <p:sldId id="337" r:id="rId96"/>
    <p:sldId id="338" r:id="rId97"/>
    <p:sldId id="339" r:id="rId98"/>
    <p:sldId id="340" r:id="rId99"/>
    <p:sldId id="386" r:id="rId100"/>
    <p:sldId id="387" r:id="rId101"/>
    <p:sldId id="343" r:id="rId102"/>
    <p:sldId id="344" r:id="rId103"/>
    <p:sldId id="341" r:id="rId104"/>
    <p:sldId id="384" r:id="rId105"/>
    <p:sldId id="280" r:id="rId106"/>
    <p:sldId id="393" r:id="rId107"/>
    <p:sldId id="272" r:id="rId108"/>
    <p:sldId id="346" r:id="rId109"/>
    <p:sldId id="348" r:id="rId110"/>
    <p:sldId id="351" r:id="rId111"/>
    <p:sldId id="355" r:id="rId112"/>
    <p:sldId id="366" r:id="rId113"/>
    <p:sldId id="388" r:id="rId114"/>
    <p:sldId id="271" r:id="rId1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79679" autoAdjust="0"/>
  </p:normalViewPr>
  <p:slideViewPr>
    <p:cSldViewPr>
      <p:cViewPr varScale="1">
        <p:scale>
          <a:sx n="74" d="100"/>
          <a:sy n="74" d="100"/>
        </p:scale>
        <p:origin x="-1526" y="-77"/>
      </p:cViewPr>
      <p:guideLst>
        <p:guide orient="horz" pos="2160"/>
        <p:guide pos="2880"/>
      </p:guideLst>
    </p:cSldViewPr>
  </p:slideViewPr>
  <p:notesTextViewPr>
    <p:cViewPr>
      <p:scale>
        <a:sx n="1" d="1"/>
        <a:sy n="1" d="1"/>
      </p:scale>
      <p:origin x="0" y="931"/>
    </p:cViewPr>
  </p:notesTextViewPr>
  <p:sorterViewPr>
    <p:cViewPr>
      <p:scale>
        <a:sx n="100" d="100"/>
        <a:sy n="100" d="100"/>
      </p:scale>
      <p:origin x="0" y="4901"/>
    </p:cViewPr>
  </p:sorterViewPr>
  <p:notesViewPr>
    <p:cSldViewPr>
      <p:cViewPr varScale="1">
        <p:scale>
          <a:sx n="88" d="100"/>
          <a:sy n="88" d="100"/>
        </p:scale>
        <p:origin x="-3870"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handoutMaster" Target="handoutMasters/handout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charts/_rels/chart1.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2" tx1="lt1" bg2="dk1" tx2="lt2" accent1="accent1" accent2="accent2" accent3="accent3" accent4="accent4" accent5="accent5" accent6="accent6" hlink="hlink" folHlink="folHlink"/>
  <c:chart>
    <c:autoTitleDeleted val="0"/>
    <c:plotArea>
      <c:layout/>
      <c:lineChart>
        <c:grouping val="standard"/>
        <c:varyColors val="0"/>
        <c:ser>
          <c:idx val="0"/>
          <c:order val="0"/>
          <c:tx>
            <c:strRef>
              <c:f>Sheet1!$B$5</c:f>
              <c:strCache>
                <c:ptCount val="1"/>
                <c:pt idx="0">
                  <c:v>Male</c:v>
                </c:pt>
              </c:strCache>
            </c:strRef>
          </c:tx>
          <c:spPr>
            <a:ln>
              <a:solidFill>
                <a:srgbClr val="FF0000"/>
              </a:solidFill>
            </a:ln>
          </c:spPr>
          <c:marker>
            <c:symbol val="none"/>
          </c:marker>
          <c:cat>
            <c:numRef>
              <c:f>Sheet1!$A$6:$A$64</c:f>
              <c:numCache>
                <c:formatCode>General</c:formatCode>
                <c:ptCount val="59"/>
                <c:pt idx="0">
                  <c:v>1955</c:v>
                </c:pt>
                <c:pt idx="1">
                  <c:v>1956</c:v>
                </c:pt>
                <c:pt idx="2">
                  <c:v>1957</c:v>
                </c:pt>
                <c:pt idx="3">
                  <c:v>1958</c:v>
                </c:pt>
                <c:pt idx="4">
                  <c:v>1959</c:v>
                </c:pt>
                <c:pt idx="5">
                  <c:v>1960</c:v>
                </c:pt>
                <c:pt idx="6">
                  <c:v>1961</c:v>
                </c:pt>
                <c:pt idx="7">
                  <c:v>1962</c:v>
                </c:pt>
                <c:pt idx="8">
                  <c:v>1963</c:v>
                </c:pt>
                <c:pt idx="9">
                  <c:v>1964</c:v>
                </c:pt>
                <c:pt idx="10">
                  <c:v>1965</c:v>
                </c:pt>
                <c:pt idx="11">
                  <c:v>1966</c:v>
                </c:pt>
                <c:pt idx="12">
                  <c:v>1967</c:v>
                </c:pt>
                <c:pt idx="13">
                  <c:v>1968</c:v>
                </c:pt>
                <c:pt idx="14">
                  <c:v>1969</c:v>
                </c:pt>
                <c:pt idx="15">
                  <c:v>1970</c:v>
                </c:pt>
                <c:pt idx="16">
                  <c:v>1971</c:v>
                </c:pt>
                <c:pt idx="17">
                  <c:v>1972</c:v>
                </c:pt>
                <c:pt idx="18">
                  <c:v>1973</c:v>
                </c:pt>
                <c:pt idx="19">
                  <c:v>1974</c:v>
                </c:pt>
                <c:pt idx="20">
                  <c:v>1975</c:v>
                </c:pt>
                <c:pt idx="21">
                  <c:v>1976</c:v>
                </c:pt>
                <c:pt idx="22">
                  <c:v>1977</c:v>
                </c:pt>
                <c:pt idx="23">
                  <c:v>1978</c:v>
                </c:pt>
                <c:pt idx="24">
                  <c:v>1979</c:v>
                </c:pt>
                <c:pt idx="25">
                  <c:v>1980</c:v>
                </c:pt>
                <c:pt idx="26">
                  <c:v>1981</c:v>
                </c:pt>
                <c:pt idx="27">
                  <c:v>1982</c:v>
                </c:pt>
                <c:pt idx="28">
                  <c:v>1983</c:v>
                </c:pt>
                <c:pt idx="29">
                  <c:v>1984</c:v>
                </c:pt>
                <c:pt idx="30">
                  <c:v>1985</c:v>
                </c:pt>
                <c:pt idx="31">
                  <c:v>1986</c:v>
                </c:pt>
                <c:pt idx="32">
                  <c:v>1987</c:v>
                </c:pt>
                <c:pt idx="33">
                  <c:v>1988</c:v>
                </c:pt>
                <c:pt idx="34">
                  <c:v>1989</c:v>
                </c:pt>
                <c:pt idx="35">
                  <c:v>1990</c:v>
                </c:pt>
                <c:pt idx="36">
                  <c:v>1991</c:v>
                </c:pt>
                <c:pt idx="37">
                  <c:v>1992</c:v>
                </c:pt>
                <c:pt idx="38">
                  <c:v>1993</c:v>
                </c:pt>
                <c:pt idx="39">
                  <c:v>1994</c:v>
                </c:pt>
                <c:pt idx="40">
                  <c:v>1995</c:v>
                </c:pt>
                <c:pt idx="41">
                  <c:v>1996</c:v>
                </c:pt>
                <c:pt idx="42">
                  <c:v>1997</c:v>
                </c:pt>
                <c:pt idx="43">
                  <c:v>1998</c:v>
                </c:pt>
                <c:pt idx="44">
                  <c:v>1999</c:v>
                </c:pt>
                <c:pt idx="45">
                  <c:v>2000</c:v>
                </c:pt>
                <c:pt idx="46">
                  <c:v>2001</c:v>
                </c:pt>
                <c:pt idx="47">
                  <c:v>2002</c:v>
                </c:pt>
                <c:pt idx="48">
                  <c:v>2003</c:v>
                </c:pt>
                <c:pt idx="49">
                  <c:v>2004</c:v>
                </c:pt>
                <c:pt idx="50">
                  <c:v>2005</c:v>
                </c:pt>
                <c:pt idx="51">
                  <c:v>2006</c:v>
                </c:pt>
                <c:pt idx="52">
                  <c:v>2007</c:v>
                </c:pt>
                <c:pt idx="53">
                  <c:v>2008</c:v>
                </c:pt>
                <c:pt idx="54">
                  <c:v>2009</c:v>
                </c:pt>
                <c:pt idx="55">
                  <c:v>2010</c:v>
                </c:pt>
                <c:pt idx="56">
                  <c:v>2011</c:v>
                </c:pt>
                <c:pt idx="57">
                  <c:v>2012</c:v>
                </c:pt>
                <c:pt idx="58">
                  <c:v>2013</c:v>
                </c:pt>
              </c:numCache>
            </c:numRef>
          </c:cat>
          <c:val>
            <c:numRef>
              <c:f>Sheet1!$B$6:$B$64</c:f>
              <c:numCache>
                <c:formatCode>General</c:formatCode>
                <c:ptCount val="59"/>
                <c:pt idx="0">
                  <c:v>56.9</c:v>
                </c:pt>
                <c:pt idx="1">
                  <c:v>#N/A</c:v>
                </c:pt>
                <c:pt idx="2">
                  <c:v>#N/A</c:v>
                </c:pt>
                <c:pt idx="3">
                  <c:v>#N/A</c:v>
                </c:pt>
                <c:pt idx="4">
                  <c:v>#N/A</c:v>
                </c:pt>
                <c:pt idx="5">
                  <c:v>#N/A</c:v>
                </c:pt>
                <c:pt idx="6">
                  <c:v>#N/A</c:v>
                </c:pt>
                <c:pt idx="7">
                  <c:v>#N/A</c:v>
                </c:pt>
                <c:pt idx="8">
                  <c:v>#N/A</c:v>
                </c:pt>
                <c:pt idx="9">
                  <c:v>#N/A</c:v>
                </c:pt>
                <c:pt idx="10">
                  <c:v>51.9</c:v>
                </c:pt>
                <c:pt idx="11">
                  <c:v>50.7</c:v>
                </c:pt>
                <c:pt idx="12">
                  <c:v>49.1</c:v>
                </c:pt>
                <c:pt idx="13">
                  <c:v>47.9</c:v>
                </c:pt>
                <c:pt idx="14">
                  <c:v>44</c:v>
                </c:pt>
                <c:pt idx="15">
                  <c:v>44.1</c:v>
                </c:pt>
                <c:pt idx="16">
                  <c:v>#N/A</c:v>
                </c:pt>
                <c:pt idx="17">
                  <c:v>#N/A</c:v>
                </c:pt>
                <c:pt idx="18">
                  <c:v>#N/A</c:v>
                </c:pt>
                <c:pt idx="19">
                  <c:v>43.1</c:v>
                </c:pt>
                <c:pt idx="20">
                  <c:v>#N/A</c:v>
                </c:pt>
                <c:pt idx="21">
                  <c:v>41.9</c:v>
                </c:pt>
                <c:pt idx="22">
                  <c:v>#N/A</c:v>
                </c:pt>
                <c:pt idx="23">
                  <c:v>37.5</c:v>
                </c:pt>
                <c:pt idx="24">
                  <c:v>#N/A</c:v>
                </c:pt>
                <c:pt idx="25">
                  <c:v>37.6</c:v>
                </c:pt>
                <c:pt idx="26">
                  <c:v>#N/A</c:v>
                </c:pt>
                <c:pt idx="27">
                  <c:v>#N/A</c:v>
                </c:pt>
                <c:pt idx="28">
                  <c:v>#N/A</c:v>
                </c:pt>
                <c:pt idx="29">
                  <c:v>#N/A</c:v>
                </c:pt>
                <c:pt idx="30">
                  <c:v>32.6</c:v>
                </c:pt>
                <c:pt idx="31">
                  <c:v>#N/A</c:v>
                </c:pt>
                <c:pt idx="32">
                  <c:v>#N/A</c:v>
                </c:pt>
                <c:pt idx="33">
                  <c:v>#N/A</c:v>
                </c:pt>
                <c:pt idx="34">
                  <c:v>#N/A</c:v>
                </c:pt>
                <c:pt idx="35">
                  <c:v>28.4</c:v>
                </c:pt>
                <c:pt idx="36">
                  <c:v>#N/A</c:v>
                </c:pt>
                <c:pt idx="37">
                  <c:v>#N/A</c:v>
                </c:pt>
                <c:pt idx="38">
                  <c:v>#N/A</c:v>
                </c:pt>
                <c:pt idx="39">
                  <c:v>#N/A</c:v>
                </c:pt>
                <c:pt idx="40">
                  <c:v>27</c:v>
                </c:pt>
                <c:pt idx="41">
                  <c:v>#N/A</c:v>
                </c:pt>
                <c:pt idx="42">
                  <c:v>27.6</c:v>
                </c:pt>
                <c:pt idx="43">
                  <c:v>26.4</c:v>
                </c:pt>
                <c:pt idx="44">
                  <c:v>25.7</c:v>
                </c:pt>
                <c:pt idx="45">
                  <c:v>25.7</c:v>
                </c:pt>
                <c:pt idx="46">
                  <c:v>25.2</c:v>
                </c:pt>
                <c:pt idx="47">
                  <c:v>25.2</c:v>
                </c:pt>
                <c:pt idx="48">
                  <c:v>24.1</c:v>
                </c:pt>
                <c:pt idx="49">
                  <c:v>23.4</c:v>
                </c:pt>
                <c:pt idx="50">
                  <c:v>23.9</c:v>
                </c:pt>
                <c:pt idx="51">
                  <c:v>23.6</c:v>
                </c:pt>
                <c:pt idx="52">
                  <c:v>22.3</c:v>
                </c:pt>
                <c:pt idx="53">
                  <c:v>23.1</c:v>
                </c:pt>
                <c:pt idx="54">
                  <c:v>23.5</c:v>
                </c:pt>
                <c:pt idx="55">
                  <c:v>21.5</c:v>
                </c:pt>
                <c:pt idx="56">
                  <c:v>21.6</c:v>
                </c:pt>
                <c:pt idx="57">
                  <c:v>20.5</c:v>
                </c:pt>
                <c:pt idx="58">
                  <c:v>20.5</c:v>
                </c:pt>
              </c:numCache>
            </c:numRef>
          </c:val>
          <c:smooth val="0"/>
          <c:extLst xmlns:c16r2="http://schemas.microsoft.com/office/drawing/2015/06/chart">
            <c:ext xmlns:c16="http://schemas.microsoft.com/office/drawing/2014/chart" uri="{C3380CC4-5D6E-409C-BE32-E72D297353CC}">
              <c16:uniqueId val="{00000000-A0A0-4726-9AC3-59EE79C6261C}"/>
            </c:ext>
          </c:extLst>
        </c:ser>
        <c:ser>
          <c:idx val="1"/>
          <c:order val="1"/>
          <c:tx>
            <c:strRef>
              <c:f>Sheet1!$C$5</c:f>
              <c:strCache>
                <c:ptCount val="1"/>
                <c:pt idx="0">
                  <c:v>Female</c:v>
                </c:pt>
              </c:strCache>
            </c:strRef>
          </c:tx>
          <c:spPr>
            <a:ln>
              <a:solidFill>
                <a:srgbClr val="FFFF00"/>
              </a:solidFill>
            </a:ln>
          </c:spPr>
          <c:marker>
            <c:symbol val="none"/>
          </c:marker>
          <c:cat>
            <c:numRef>
              <c:f>Sheet1!$A$6:$A$64</c:f>
              <c:numCache>
                <c:formatCode>General</c:formatCode>
                <c:ptCount val="59"/>
                <c:pt idx="0">
                  <c:v>1955</c:v>
                </c:pt>
                <c:pt idx="1">
                  <c:v>1956</c:v>
                </c:pt>
                <c:pt idx="2">
                  <c:v>1957</c:v>
                </c:pt>
                <c:pt idx="3">
                  <c:v>1958</c:v>
                </c:pt>
                <c:pt idx="4">
                  <c:v>1959</c:v>
                </c:pt>
                <c:pt idx="5">
                  <c:v>1960</c:v>
                </c:pt>
                <c:pt idx="6">
                  <c:v>1961</c:v>
                </c:pt>
                <c:pt idx="7">
                  <c:v>1962</c:v>
                </c:pt>
                <c:pt idx="8">
                  <c:v>1963</c:v>
                </c:pt>
                <c:pt idx="9">
                  <c:v>1964</c:v>
                </c:pt>
                <c:pt idx="10">
                  <c:v>1965</c:v>
                </c:pt>
                <c:pt idx="11">
                  <c:v>1966</c:v>
                </c:pt>
                <c:pt idx="12">
                  <c:v>1967</c:v>
                </c:pt>
                <c:pt idx="13">
                  <c:v>1968</c:v>
                </c:pt>
                <c:pt idx="14">
                  <c:v>1969</c:v>
                </c:pt>
                <c:pt idx="15">
                  <c:v>1970</c:v>
                </c:pt>
                <c:pt idx="16">
                  <c:v>1971</c:v>
                </c:pt>
                <c:pt idx="17">
                  <c:v>1972</c:v>
                </c:pt>
                <c:pt idx="18">
                  <c:v>1973</c:v>
                </c:pt>
                <c:pt idx="19">
                  <c:v>1974</c:v>
                </c:pt>
                <c:pt idx="20">
                  <c:v>1975</c:v>
                </c:pt>
                <c:pt idx="21">
                  <c:v>1976</c:v>
                </c:pt>
                <c:pt idx="22">
                  <c:v>1977</c:v>
                </c:pt>
                <c:pt idx="23">
                  <c:v>1978</c:v>
                </c:pt>
                <c:pt idx="24">
                  <c:v>1979</c:v>
                </c:pt>
                <c:pt idx="25">
                  <c:v>1980</c:v>
                </c:pt>
                <c:pt idx="26">
                  <c:v>1981</c:v>
                </c:pt>
                <c:pt idx="27">
                  <c:v>1982</c:v>
                </c:pt>
                <c:pt idx="28">
                  <c:v>1983</c:v>
                </c:pt>
                <c:pt idx="29">
                  <c:v>1984</c:v>
                </c:pt>
                <c:pt idx="30">
                  <c:v>1985</c:v>
                </c:pt>
                <c:pt idx="31">
                  <c:v>1986</c:v>
                </c:pt>
                <c:pt idx="32">
                  <c:v>1987</c:v>
                </c:pt>
                <c:pt idx="33">
                  <c:v>1988</c:v>
                </c:pt>
                <c:pt idx="34">
                  <c:v>1989</c:v>
                </c:pt>
                <c:pt idx="35">
                  <c:v>1990</c:v>
                </c:pt>
                <c:pt idx="36">
                  <c:v>1991</c:v>
                </c:pt>
                <c:pt idx="37">
                  <c:v>1992</c:v>
                </c:pt>
                <c:pt idx="38">
                  <c:v>1993</c:v>
                </c:pt>
                <c:pt idx="39">
                  <c:v>1994</c:v>
                </c:pt>
                <c:pt idx="40">
                  <c:v>1995</c:v>
                </c:pt>
                <c:pt idx="41">
                  <c:v>1996</c:v>
                </c:pt>
                <c:pt idx="42">
                  <c:v>1997</c:v>
                </c:pt>
                <c:pt idx="43">
                  <c:v>1998</c:v>
                </c:pt>
                <c:pt idx="44">
                  <c:v>1999</c:v>
                </c:pt>
                <c:pt idx="45">
                  <c:v>2000</c:v>
                </c:pt>
                <c:pt idx="46">
                  <c:v>2001</c:v>
                </c:pt>
                <c:pt idx="47">
                  <c:v>2002</c:v>
                </c:pt>
                <c:pt idx="48">
                  <c:v>2003</c:v>
                </c:pt>
                <c:pt idx="49">
                  <c:v>2004</c:v>
                </c:pt>
                <c:pt idx="50">
                  <c:v>2005</c:v>
                </c:pt>
                <c:pt idx="51">
                  <c:v>2006</c:v>
                </c:pt>
                <c:pt idx="52">
                  <c:v>2007</c:v>
                </c:pt>
                <c:pt idx="53">
                  <c:v>2008</c:v>
                </c:pt>
                <c:pt idx="54">
                  <c:v>2009</c:v>
                </c:pt>
                <c:pt idx="55">
                  <c:v>2010</c:v>
                </c:pt>
                <c:pt idx="56">
                  <c:v>2011</c:v>
                </c:pt>
                <c:pt idx="57">
                  <c:v>2012</c:v>
                </c:pt>
                <c:pt idx="58">
                  <c:v>2013</c:v>
                </c:pt>
              </c:numCache>
            </c:numRef>
          </c:cat>
          <c:val>
            <c:numRef>
              <c:f>Sheet1!$C$6:$C$64</c:f>
              <c:numCache>
                <c:formatCode>General</c:formatCode>
                <c:ptCount val="59"/>
                <c:pt idx="0">
                  <c:v>28.4</c:v>
                </c:pt>
                <c:pt idx="1">
                  <c:v>#N/A</c:v>
                </c:pt>
                <c:pt idx="2">
                  <c:v>#N/A</c:v>
                </c:pt>
                <c:pt idx="3">
                  <c:v>#N/A</c:v>
                </c:pt>
                <c:pt idx="4">
                  <c:v>#N/A</c:v>
                </c:pt>
                <c:pt idx="5">
                  <c:v>#N/A</c:v>
                </c:pt>
                <c:pt idx="6">
                  <c:v>#N/A</c:v>
                </c:pt>
                <c:pt idx="7">
                  <c:v>#N/A</c:v>
                </c:pt>
                <c:pt idx="8">
                  <c:v>#N/A</c:v>
                </c:pt>
                <c:pt idx="9">
                  <c:v>#N/A</c:v>
                </c:pt>
                <c:pt idx="10">
                  <c:v>#N/A</c:v>
                </c:pt>
                <c:pt idx="11">
                  <c:v>32.9</c:v>
                </c:pt>
                <c:pt idx="12">
                  <c:v>32.1</c:v>
                </c:pt>
                <c:pt idx="13">
                  <c:v>31.2</c:v>
                </c:pt>
                <c:pt idx="14">
                  <c:v>#N/A</c:v>
                </c:pt>
                <c:pt idx="15">
                  <c:v>31.1</c:v>
                </c:pt>
                <c:pt idx="16">
                  <c:v>#N/A</c:v>
                </c:pt>
                <c:pt idx="17">
                  <c:v>#N/A</c:v>
                </c:pt>
                <c:pt idx="18">
                  <c:v>#N/A</c:v>
                </c:pt>
                <c:pt idx="19">
                  <c:v>31.9</c:v>
                </c:pt>
                <c:pt idx="20">
                  <c:v>#N/A</c:v>
                </c:pt>
                <c:pt idx="21">
                  <c:v>32</c:v>
                </c:pt>
                <c:pt idx="22">
                  <c:v>#N/A</c:v>
                </c:pt>
                <c:pt idx="23">
                  <c:v>29.6</c:v>
                </c:pt>
                <c:pt idx="24">
                  <c:v>#N/A</c:v>
                </c:pt>
                <c:pt idx="25">
                  <c:v>29.3</c:v>
                </c:pt>
                <c:pt idx="26">
                  <c:v>#N/A</c:v>
                </c:pt>
                <c:pt idx="27">
                  <c:v>#N/A</c:v>
                </c:pt>
                <c:pt idx="28">
                  <c:v>#N/A</c:v>
                </c:pt>
                <c:pt idx="29">
                  <c:v>#N/A</c:v>
                </c:pt>
                <c:pt idx="30">
                  <c:v>#N/A</c:v>
                </c:pt>
                <c:pt idx="31">
                  <c:v>#N/A</c:v>
                </c:pt>
                <c:pt idx="32">
                  <c:v>#N/A</c:v>
                </c:pt>
                <c:pt idx="33">
                  <c:v>#N/A</c:v>
                </c:pt>
                <c:pt idx="34">
                  <c:v>#N/A</c:v>
                </c:pt>
                <c:pt idx="35">
                  <c:v>22.8</c:v>
                </c:pt>
                <c:pt idx="36">
                  <c:v>#N/A</c:v>
                </c:pt>
                <c:pt idx="37">
                  <c:v>#N/A</c:v>
                </c:pt>
                <c:pt idx="38">
                  <c:v>#N/A</c:v>
                </c:pt>
                <c:pt idx="39">
                  <c:v>#N/A</c:v>
                </c:pt>
                <c:pt idx="40">
                  <c:v>22.6</c:v>
                </c:pt>
                <c:pt idx="41">
                  <c:v>#N/A</c:v>
                </c:pt>
                <c:pt idx="42">
                  <c:v>22.1</c:v>
                </c:pt>
                <c:pt idx="43">
                  <c:v>22</c:v>
                </c:pt>
                <c:pt idx="44">
                  <c:v>21.5</c:v>
                </c:pt>
                <c:pt idx="45">
                  <c:v>21</c:v>
                </c:pt>
                <c:pt idx="46">
                  <c:v>20.7</c:v>
                </c:pt>
                <c:pt idx="47">
                  <c:v>20</c:v>
                </c:pt>
                <c:pt idx="48">
                  <c:v>19.2</c:v>
                </c:pt>
                <c:pt idx="49">
                  <c:v>18.5</c:v>
                </c:pt>
                <c:pt idx="50">
                  <c:v>18.100000000000001</c:v>
                </c:pt>
                <c:pt idx="51">
                  <c:v>17.8</c:v>
                </c:pt>
                <c:pt idx="52">
                  <c:v>17.399999999999999</c:v>
                </c:pt>
                <c:pt idx="53">
                  <c:v>18.3</c:v>
                </c:pt>
                <c:pt idx="54">
                  <c:v>17.899999999999999</c:v>
                </c:pt>
                <c:pt idx="55">
                  <c:v>17.3</c:v>
                </c:pt>
                <c:pt idx="56">
                  <c:v>16.5</c:v>
                </c:pt>
                <c:pt idx="57">
                  <c:v>15.8</c:v>
                </c:pt>
                <c:pt idx="58">
                  <c:v>15.3</c:v>
                </c:pt>
              </c:numCache>
            </c:numRef>
          </c:val>
          <c:smooth val="0"/>
          <c:extLst xmlns:c16r2="http://schemas.microsoft.com/office/drawing/2015/06/chart">
            <c:ext xmlns:c16="http://schemas.microsoft.com/office/drawing/2014/chart" uri="{C3380CC4-5D6E-409C-BE32-E72D297353CC}">
              <c16:uniqueId val="{00000001-A0A0-4726-9AC3-59EE79C6261C}"/>
            </c:ext>
          </c:extLst>
        </c:ser>
        <c:dLbls>
          <c:showLegendKey val="0"/>
          <c:showVal val="0"/>
          <c:showCatName val="0"/>
          <c:showSerName val="0"/>
          <c:showPercent val="0"/>
          <c:showBubbleSize val="0"/>
        </c:dLbls>
        <c:marker val="1"/>
        <c:smooth val="0"/>
        <c:axId val="103783424"/>
        <c:axId val="113165056"/>
      </c:lineChart>
      <c:catAx>
        <c:axId val="103783424"/>
        <c:scaling>
          <c:orientation val="minMax"/>
        </c:scaling>
        <c:delete val="0"/>
        <c:axPos val="b"/>
        <c:numFmt formatCode="General" sourceLinked="1"/>
        <c:majorTickMark val="out"/>
        <c:minorTickMark val="none"/>
        <c:tickLblPos val="nextTo"/>
        <c:spPr>
          <a:ln>
            <a:solidFill>
              <a:schemeClr val="tx1"/>
            </a:solidFill>
          </a:ln>
        </c:spPr>
        <c:crossAx val="113165056"/>
        <c:crosses val="autoZero"/>
        <c:auto val="1"/>
        <c:lblAlgn val="ctr"/>
        <c:lblOffset val="100"/>
        <c:tickLblSkip val="10"/>
        <c:noMultiLvlLbl val="0"/>
      </c:catAx>
      <c:valAx>
        <c:axId val="113165056"/>
        <c:scaling>
          <c:orientation val="minMax"/>
        </c:scaling>
        <c:delete val="0"/>
        <c:axPos val="l"/>
        <c:numFmt formatCode="General" sourceLinked="1"/>
        <c:majorTickMark val="out"/>
        <c:minorTickMark val="none"/>
        <c:tickLblPos val="nextTo"/>
        <c:crossAx val="103783424"/>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12 to 17 </c:v>
                </c:pt>
              </c:strCache>
            </c:strRef>
          </c:tx>
          <c:spPr>
            <a:gradFill flip="none" rotWithShape="1">
              <a:gsLst>
                <a:gs pos="0">
                  <a:schemeClr val="bg2">
                    <a:lumMod val="50000"/>
                    <a:lumOff val="50000"/>
                    <a:shade val="30000"/>
                    <a:satMod val="115000"/>
                  </a:schemeClr>
                </a:gs>
                <a:gs pos="50000">
                  <a:schemeClr val="bg2">
                    <a:lumMod val="50000"/>
                    <a:lumOff val="50000"/>
                    <a:shade val="67500"/>
                    <a:satMod val="115000"/>
                  </a:schemeClr>
                </a:gs>
                <a:gs pos="100000">
                  <a:schemeClr val="bg2">
                    <a:lumMod val="50000"/>
                    <a:lumOff val="50000"/>
                    <a:shade val="100000"/>
                    <a:satMod val="115000"/>
                  </a:schemeClr>
                </a:gs>
              </a:gsLst>
              <a:lin ang="16200000" scaled="1"/>
              <a:tileRect/>
            </a:gradFill>
          </c:spPr>
          <c:invertIfNegative val="0"/>
          <c:cat>
            <c:strRef>
              <c:f>Sheet1!$A$2:$A$3</c:f>
              <c:strCache>
                <c:ptCount val="2"/>
                <c:pt idx="0">
                  <c:v>Past Month Cigarette Use</c:v>
                </c:pt>
                <c:pt idx="1">
                  <c:v>Past Month Smokeless Tobacco Use</c:v>
                </c:pt>
              </c:strCache>
            </c:strRef>
          </c:cat>
          <c:val>
            <c:numRef>
              <c:f>Sheet1!$B$2:$B$3</c:f>
              <c:numCache>
                <c:formatCode>General</c:formatCode>
                <c:ptCount val="2"/>
                <c:pt idx="0">
                  <c:v>4.9000000000000004</c:v>
                </c:pt>
                <c:pt idx="1">
                  <c:v>2</c:v>
                </c:pt>
              </c:numCache>
            </c:numRef>
          </c:val>
          <c:extLst xmlns:c16r2="http://schemas.microsoft.com/office/drawing/2015/06/chart">
            <c:ext xmlns:c16="http://schemas.microsoft.com/office/drawing/2014/chart" uri="{C3380CC4-5D6E-409C-BE32-E72D297353CC}">
              <c16:uniqueId val="{00000000-5C56-4A21-8BC7-E88E2801B465}"/>
            </c:ext>
          </c:extLst>
        </c:ser>
        <c:ser>
          <c:idx val="1"/>
          <c:order val="1"/>
          <c:tx>
            <c:strRef>
              <c:f>Sheet1!$C$1</c:f>
              <c:strCache>
                <c:ptCount val="1"/>
                <c:pt idx="0">
                  <c:v>18 to 25</c:v>
                </c:pt>
              </c:strCache>
            </c:strRef>
          </c:tx>
          <c:spPr>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6200000" scaled="1"/>
              <a:tileRect/>
            </a:gradFill>
          </c:spPr>
          <c:invertIfNegative val="0"/>
          <c:cat>
            <c:strRef>
              <c:f>Sheet1!$A$2:$A$3</c:f>
              <c:strCache>
                <c:ptCount val="2"/>
                <c:pt idx="0">
                  <c:v>Past Month Cigarette Use</c:v>
                </c:pt>
                <c:pt idx="1">
                  <c:v>Past Month Smokeless Tobacco Use</c:v>
                </c:pt>
              </c:strCache>
            </c:strRef>
          </c:cat>
          <c:val>
            <c:numRef>
              <c:f>Sheet1!$C$2:$C$3</c:f>
              <c:numCache>
                <c:formatCode>General</c:formatCode>
                <c:ptCount val="2"/>
                <c:pt idx="0">
                  <c:v>28.4</c:v>
                </c:pt>
                <c:pt idx="1">
                  <c:v>5.6</c:v>
                </c:pt>
              </c:numCache>
            </c:numRef>
          </c:val>
          <c:extLst xmlns:c16r2="http://schemas.microsoft.com/office/drawing/2015/06/chart">
            <c:ext xmlns:c16="http://schemas.microsoft.com/office/drawing/2014/chart" uri="{C3380CC4-5D6E-409C-BE32-E72D297353CC}">
              <c16:uniqueId val="{00000001-5C56-4A21-8BC7-E88E2801B465}"/>
            </c:ext>
          </c:extLst>
        </c:ser>
        <c:ser>
          <c:idx val="2"/>
          <c:order val="2"/>
          <c:tx>
            <c:strRef>
              <c:f>Sheet1!$D$1</c:f>
              <c:strCache>
                <c:ptCount val="1"/>
                <c:pt idx="0">
                  <c:v>26 and older</c:v>
                </c:pt>
              </c:strCache>
            </c:strRef>
          </c:tx>
          <c:spPr>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16200000" scaled="1"/>
              <a:tileRect/>
            </a:gradFill>
          </c:spPr>
          <c:invertIfNegative val="0"/>
          <c:cat>
            <c:strRef>
              <c:f>Sheet1!$A$2:$A$3</c:f>
              <c:strCache>
                <c:ptCount val="2"/>
                <c:pt idx="0">
                  <c:v>Past Month Cigarette Use</c:v>
                </c:pt>
                <c:pt idx="1">
                  <c:v>Past Month Smokeless Tobacco Use</c:v>
                </c:pt>
              </c:strCache>
            </c:strRef>
          </c:cat>
          <c:val>
            <c:numRef>
              <c:f>Sheet1!$D$2:$D$3</c:f>
              <c:numCache>
                <c:formatCode>General</c:formatCode>
                <c:ptCount val="2"/>
                <c:pt idx="0">
                  <c:v>21.5</c:v>
                </c:pt>
                <c:pt idx="1">
                  <c:v>3</c:v>
                </c:pt>
              </c:numCache>
            </c:numRef>
          </c:val>
          <c:extLst xmlns:c16r2="http://schemas.microsoft.com/office/drawing/2015/06/chart">
            <c:ext xmlns:c16="http://schemas.microsoft.com/office/drawing/2014/chart" uri="{C3380CC4-5D6E-409C-BE32-E72D297353CC}">
              <c16:uniqueId val="{00000002-5C56-4A21-8BC7-E88E2801B465}"/>
            </c:ext>
          </c:extLst>
        </c:ser>
        <c:dLbls>
          <c:showLegendKey val="0"/>
          <c:showVal val="0"/>
          <c:showCatName val="0"/>
          <c:showSerName val="0"/>
          <c:showPercent val="0"/>
          <c:showBubbleSize val="0"/>
        </c:dLbls>
        <c:gapWidth val="150"/>
        <c:axId val="128701184"/>
        <c:axId val="128702720"/>
      </c:barChart>
      <c:catAx>
        <c:axId val="128701184"/>
        <c:scaling>
          <c:orientation val="minMax"/>
        </c:scaling>
        <c:delete val="0"/>
        <c:axPos val="b"/>
        <c:numFmt formatCode="General" sourceLinked="0"/>
        <c:majorTickMark val="out"/>
        <c:minorTickMark val="none"/>
        <c:tickLblPos val="nextTo"/>
        <c:crossAx val="128702720"/>
        <c:crosses val="autoZero"/>
        <c:auto val="1"/>
        <c:lblAlgn val="ctr"/>
        <c:lblOffset val="100"/>
        <c:noMultiLvlLbl val="0"/>
      </c:catAx>
      <c:valAx>
        <c:axId val="128702720"/>
        <c:scaling>
          <c:orientation val="minMax"/>
        </c:scaling>
        <c:delete val="0"/>
        <c:axPos val="l"/>
        <c:majorGridlines>
          <c:spPr>
            <a:ln>
              <a:solidFill>
                <a:schemeClr val="bg2">
                  <a:lumMod val="90000"/>
                  <a:lumOff val="10000"/>
                </a:schemeClr>
              </a:solidFill>
            </a:ln>
          </c:spPr>
        </c:majorGridlines>
        <c:numFmt formatCode="General" sourceLinked="1"/>
        <c:majorTickMark val="out"/>
        <c:minorTickMark val="none"/>
        <c:tickLblPos val="nextTo"/>
        <c:crossAx val="128701184"/>
        <c:crosses val="autoZero"/>
        <c:crossBetween val="between"/>
      </c:valAx>
    </c:plotArea>
    <c:legend>
      <c:legendPos val="t"/>
      <c:layout/>
      <c:overlay val="0"/>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Column2</c:v>
                </c:pt>
              </c:strCache>
            </c:strRef>
          </c:tx>
          <c:spPr>
            <a:ln w="76200">
              <a:solidFill>
                <a:schemeClr val="accent4">
                  <a:lumMod val="60000"/>
                  <a:lumOff val="40000"/>
                </a:schemeClr>
              </a:solidFill>
            </a:ln>
          </c:spPr>
          <c:marker>
            <c:symbol val="none"/>
          </c:marker>
          <c:dLbls>
            <c:dLbl>
              <c:idx val="0"/>
              <c:layout>
                <c:manualLayout>
                  <c:x val="-8.5910652920962206E-3"/>
                  <c:y val="-3.8690476190476206E-2"/>
                </c:manualLayout>
              </c:layout>
              <c:tx>
                <c:rich>
                  <a:bodyPr/>
                  <a:lstStyle/>
                  <a:p>
                    <a:pPr>
                      <a:defRPr b="1"/>
                    </a:pPr>
                    <a:r>
                      <a:rPr lang="en-US" b="1" dirty="0"/>
                      <a:t>15.8%</a:t>
                    </a:r>
                  </a:p>
                </c:rich>
              </c:tx>
              <c:spP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1672-47E7-8A1B-07AC2833C723}"/>
                </c:ext>
              </c:extLst>
            </c:dLbl>
            <c:dLbl>
              <c:idx val="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1672-47E7-8A1B-07AC2833C723}"/>
                </c:ext>
              </c:extLst>
            </c:dLbl>
            <c:dLbl>
              <c:idx val="2"/>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1672-47E7-8A1B-07AC2833C723}"/>
                </c:ext>
              </c:extLst>
            </c:dLbl>
            <c:dLbl>
              <c:idx val="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1672-47E7-8A1B-07AC2833C723}"/>
                </c:ext>
              </c:extLst>
            </c:dLbl>
            <c:dLbl>
              <c:idx val="4"/>
              <c:layout/>
              <c:tx>
                <c:rich>
                  <a:bodyPr/>
                  <a:lstStyle/>
                  <a:p>
                    <a:pPr>
                      <a:defRPr b="1"/>
                    </a:pPr>
                    <a:r>
                      <a:rPr lang="en-US" b="1"/>
                      <a:t>9.3%</a:t>
                    </a:r>
                  </a:p>
                </c:rich>
              </c:tx>
              <c:spP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1672-47E7-8A1B-07AC2833C723}"/>
                </c:ext>
              </c:extLst>
            </c:dLbl>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Sheet1!$A$2:$A$6</c:f>
              <c:numCache>
                <c:formatCode>General</c:formatCode>
                <c:ptCount val="5"/>
                <c:pt idx="0">
                  <c:v>2011</c:v>
                </c:pt>
                <c:pt idx="1">
                  <c:v>2012</c:v>
                </c:pt>
                <c:pt idx="2">
                  <c:v>2013</c:v>
                </c:pt>
                <c:pt idx="3">
                  <c:v>2014</c:v>
                </c:pt>
                <c:pt idx="4">
                  <c:v>2015</c:v>
                </c:pt>
              </c:numCache>
            </c:numRef>
          </c:cat>
          <c:val>
            <c:numRef>
              <c:f>Sheet1!$B$2:$B$6</c:f>
              <c:numCache>
                <c:formatCode>General</c:formatCode>
                <c:ptCount val="5"/>
                <c:pt idx="0">
                  <c:v>15.8</c:v>
                </c:pt>
                <c:pt idx="1">
                  <c:v>14</c:v>
                </c:pt>
                <c:pt idx="2">
                  <c:v>12.7</c:v>
                </c:pt>
                <c:pt idx="3">
                  <c:v>9.1999999999999993</c:v>
                </c:pt>
                <c:pt idx="4">
                  <c:v>9.3000000000000007</c:v>
                </c:pt>
              </c:numCache>
            </c:numRef>
          </c:val>
          <c:smooth val="0"/>
          <c:extLst xmlns:c16r2="http://schemas.microsoft.com/office/drawing/2015/06/chart">
            <c:ext xmlns:c16="http://schemas.microsoft.com/office/drawing/2014/chart" uri="{C3380CC4-5D6E-409C-BE32-E72D297353CC}">
              <c16:uniqueId val="{00000005-1672-47E7-8A1B-07AC2833C723}"/>
            </c:ext>
          </c:extLst>
        </c:ser>
        <c:dLbls>
          <c:showLegendKey val="0"/>
          <c:showVal val="0"/>
          <c:showCatName val="0"/>
          <c:showSerName val="0"/>
          <c:showPercent val="0"/>
          <c:showBubbleSize val="0"/>
        </c:dLbls>
        <c:marker val="1"/>
        <c:smooth val="0"/>
        <c:axId val="135836416"/>
        <c:axId val="135837952"/>
      </c:lineChart>
      <c:catAx>
        <c:axId val="135836416"/>
        <c:scaling>
          <c:orientation val="minMax"/>
        </c:scaling>
        <c:delete val="0"/>
        <c:axPos val="b"/>
        <c:numFmt formatCode="General" sourceLinked="1"/>
        <c:majorTickMark val="out"/>
        <c:minorTickMark val="none"/>
        <c:tickLblPos val="nextTo"/>
        <c:crossAx val="135837952"/>
        <c:crosses val="autoZero"/>
        <c:auto val="1"/>
        <c:lblAlgn val="ctr"/>
        <c:lblOffset val="100"/>
        <c:noMultiLvlLbl val="0"/>
      </c:catAx>
      <c:valAx>
        <c:axId val="135837952"/>
        <c:scaling>
          <c:orientation val="minMax"/>
        </c:scaling>
        <c:delete val="0"/>
        <c:axPos val="l"/>
        <c:majorGridlines>
          <c:spPr>
            <a:ln>
              <a:solidFill>
                <a:schemeClr val="accent1"/>
              </a:solidFill>
            </a:ln>
          </c:spPr>
        </c:majorGridlines>
        <c:numFmt formatCode="General" sourceLinked="1"/>
        <c:majorTickMark val="out"/>
        <c:minorTickMark val="none"/>
        <c:tickLblPos val="nextTo"/>
        <c:crossAx val="13583641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invertIfNegative val="0"/>
          <c:dPt>
            <c:idx val="0"/>
            <c:invertIfNegative val="0"/>
            <c:bubble3D val="0"/>
            <c:spPr>
              <a:solidFill>
                <a:schemeClr val="accent4">
                  <a:lumMod val="60000"/>
                  <a:lumOff val="40000"/>
                </a:schemeClr>
              </a:solidFill>
            </c:spPr>
            <c:extLst xmlns:c16r2="http://schemas.microsoft.com/office/drawing/2015/06/chart">
              <c:ext xmlns:c16="http://schemas.microsoft.com/office/drawing/2014/chart" uri="{C3380CC4-5D6E-409C-BE32-E72D297353CC}">
                <c16:uniqueId val="{00000001-E5FF-4D73-976C-F90207542CE5}"/>
              </c:ext>
            </c:extLst>
          </c:dPt>
          <c:dPt>
            <c:idx val="1"/>
            <c:invertIfNegative val="0"/>
            <c:bubble3D val="0"/>
            <c:spPr>
              <a:solidFill>
                <a:schemeClr val="accent5">
                  <a:lumMod val="60000"/>
                  <a:lumOff val="40000"/>
                </a:schemeClr>
              </a:solidFill>
            </c:spPr>
            <c:extLst xmlns:c16r2="http://schemas.microsoft.com/office/drawing/2015/06/chart">
              <c:ext xmlns:c16="http://schemas.microsoft.com/office/drawing/2014/chart" uri="{C3380CC4-5D6E-409C-BE32-E72D297353CC}">
                <c16:uniqueId val="{00000003-E5FF-4D73-976C-F90207542CE5}"/>
              </c:ext>
            </c:extLst>
          </c:dPt>
          <c:dPt>
            <c:idx val="2"/>
            <c:invertIfNegative val="0"/>
            <c:bubble3D val="0"/>
            <c:spPr>
              <a:solidFill>
                <a:schemeClr val="accent6">
                  <a:lumMod val="60000"/>
                  <a:lumOff val="40000"/>
                </a:schemeClr>
              </a:solidFill>
            </c:spPr>
            <c:extLst xmlns:c16r2="http://schemas.microsoft.com/office/drawing/2015/06/chart">
              <c:ext xmlns:c16="http://schemas.microsoft.com/office/drawing/2014/chart" uri="{C3380CC4-5D6E-409C-BE32-E72D297353CC}">
                <c16:uniqueId val="{00000005-E5FF-4D73-976C-F90207542CE5}"/>
              </c:ext>
            </c:extLst>
          </c:dPt>
          <c:dPt>
            <c:idx val="3"/>
            <c:invertIfNegative val="0"/>
            <c:bubble3D val="0"/>
            <c:spPr>
              <a:solidFill>
                <a:schemeClr val="accent6">
                  <a:lumMod val="60000"/>
                  <a:lumOff val="40000"/>
                </a:schemeClr>
              </a:solidFill>
            </c:spPr>
            <c:extLst xmlns:c16r2="http://schemas.microsoft.com/office/drawing/2015/06/chart">
              <c:ext xmlns:c16="http://schemas.microsoft.com/office/drawing/2014/chart" uri="{C3380CC4-5D6E-409C-BE32-E72D297353CC}">
                <c16:uniqueId val="{00000007-E5FF-4D73-976C-F90207542CE5}"/>
              </c:ext>
            </c:extLst>
          </c:dPt>
          <c:dPt>
            <c:idx val="4"/>
            <c:invertIfNegative val="0"/>
            <c:bubble3D val="0"/>
            <c:spPr>
              <a:solidFill>
                <a:schemeClr val="accent6">
                  <a:lumMod val="60000"/>
                  <a:lumOff val="40000"/>
                </a:schemeClr>
              </a:solidFill>
            </c:spPr>
            <c:extLst xmlns:c16r2="http://schemas.microsoft.com/office/drawing/2015/06/chart">
              <c:ext xmlns:c16="http://schemas.microsoft.com/office/drawing/2014/chart" uri="{C3380CC4-5D6E-409C-BE32-E72D297353CC}">
                <c16:uniqueId val="{00000009-E5FF-4D73-976C-F90207542CE5}"/>
              </c:ext>
            </c:extLst>
          </c:dPt>
          <c:dLbls>
            <c:dLbl>
              <c:idx val="0"/>
              <c:layout/>
              <c:tx>
                <c:rich>
                  <a:bodyPr/>
                  <a:lstStyle/>
                  <a:p>
                    <a:r>
                      <a:rPr lang="en-US"/>
                      <a:t>72%</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E5FF-4D73-976C-F90207542CE5}"/>
                </c:ext>
              </c:extLst>
            </c:dLbl>
            <c:dLbl>
              <c:idx val="1"/>
              <c:layout/>
              <c:tx>
                <c:rich>
                  <a:bodyPr/>
                  <a:lstStyle/>
                  <a:p>
                    <a:r>
                      <a:rPr lang="en-US"/>
                      <a:t>63%</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E5FF-4D73-976C-F90207542CE5}"/>
                </c:ext>
              </c:extLst>
            </c:dLbl>
            <c:dLbl>
              <c:idx val="2"/>
              <c:layout/>
              <c:tx>
                <c:rich>
                  <a:bodyPr/>
                  <a:lstStyle/>
                  <a:p>
                    <a:r>
                      <a:rPr lang="en-US"/>
                      <a:t>69%</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E5FF-4D73-976C-F90207542CE5}"/>
                </c:ext>
              </c:extLst>
            </c:dLbl>
            <c:dLbl>
              <c:idx val="3"/>
              <c:layout/>
              <c:tx>
                <c:rich>
                  <a:bodyPr/>
                  <a:lstStyle/>
                  <a:p>
                    <a:r>
                      <a:rPr lang="en-US"/>
                      <a:t>82%</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E5FF-4D73-976C-F90207542CE5}"/>
                </c:ext>
              </c:extLst>
            </c:dLbl>
            <c:dLbl>
              <c:idx val="4"/>
              <c:layout/>
              <c:tx>
                <c:rich>
                  <a:bodyPr/>
                  <a:lstStyle/>
                  <a:p>
                    <a:r>
                      <a:rPr lang="en-US"/>
                      <a:t>56%</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E5FF-4D73-976C-F90207542CE5}"/>
                </c:ext>
              </c:extLst>
            </c:dLbl>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Sheet1!$A$2:$A$6</c:f>
              <c:strCache>
                <c:ptCount val="5"/>
                <c:pt idx="0">
                  <c:v>Previously Tried to Quit</c:v>
                </c:pt>
                <c:pt idx="1">
                  <c:v>Currently Thinking about Quitting</c:v>
                </c:pt>
                <c:pt idx="2">
                  <c:v>Interested in Cessation Group Program</c:v>
                </c:pt>
                <c:pt idx="3">
                  <c:v>Interested in NRT</c:v>
                </c:pt>
                <c:pt idx="4">
                  <c:v>Interested in Group and NRT</c:v>
                </c:pt>
              </c:strCache>
            </c:strRef>
          </c:cat>
          <c:val>
            <c:numRef>
              <c:f>Sheet1!$B$2:$B$6</c:f>
              <c:numCache>
                <c:formatCode>General</c:formatCode>
                <c:ptCount val="5"/>
                <c:pt idx="0">
                  <c:v>72</c:v>
                </c:pt>
                <c:pt idx="1">
                  <c:v>63</c:v>
                </c:pt>
                <c:pt idx="2">
                  <c:v>69</c:v>
                </c:pt>
                <c:pt idx="3">
                  <c:v>82</c:v>
                </c:pt>
                <c:pt idx="4">
                  <c:v>56</c:v>
                </c:pt>
              </c:numCache>
            </c:numRef>
          </c:val>
          <c:extLst xmlns:c16r2="http://schemas.microsoft.com/office/drawing/2015/06/chart">
            <c:ext xmlns:c16="http://schemas.microsoft.com/office/drawing/2014/chart" uri="{C3380CC4-5D6E-409C-BE32-E72D297353CC}">
              <c16:uniqueId val="{0000000A-E5FF-4D73-976C-F90207542CE5}"/>
            </c:ext>
          </c:extLst>
        </c:ser>
        <c:dLbls>
          <c:showLegendKey val="0"/>
          <c:showVal val="0"/>
          <c:showCatName val="0"/>
          <c:showSerName val="0"/>
          <c:showPercent val="0"/>
          <c:showBubbleSize val="0"/>
        </c:dLbls>
        <c:gapWidth val="150"/>
        <c:axId val="144054144"/>
        <c:axId val="144055680"/>
      </c:barChart>
      <c:catAx>
        <c:axId val="144054144"/>
        <c:scaling>
          <c:orientation val="minMax"/>
        </c:scaling>
        <c:delete val="0"/>
        <c:axPos val="b"/>
        <c:numFmt formatCode="General" sourceLinked="0"/>
        <c:majorTickMark val="out"/>
        <c:minorTickMark val="none"/>
        <c:tickLblPos val="nextTo"/>
        <c:crossAx val="144055680"/>
        <c:crosses val="autoZero"/>
        <c:auto val="1"/>
        <c:lblAlgn val="ctr"/>
        <c:lblOffset val="100"/>
        <c:noMultiLvlLbl val="0"/>
      </c:catAx>
      <c:valAx>
        <c:axId val="144055680"/>
        <c:scaling>
          <c:orientation val="minMax"/>
        </c:scaling>
        <c:delete val="0"/>
        <c:axPos val="l"/>
        <c:majorGridlines>
          <c:spPr>
            <a:ln>
              <a:noFill/>
            </a:ln>
          </c:spPr>
        </c:majorGridlines>
        <c:numFmt formatCode="General" sourceLinked="1"/>
        <c:majorTickMark val="out"/>
        <c:minorTickMark val="none"/>
        <c:tickLblPos val="nextTo"/>
        <c:crossAx val="14405414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9117E7E-7FAD-4E58-9CFF-2D5D127AE68B}" type="datetimeFigureOut">
              <a:rPr lang="en-US" smtClean="0"/>
              <a:t>9/15/2016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D7903D2-640E-4DAC-A21F-FBB3677E6AD9}" type="slidenum">
              <a:rPr lang="en-US" smtClean="0"/>
              <a:t>‹#›</a:t>
            </a:fld>
            <a:endParaRPr lang="en-US"/>
          </a:p>
        </p:txBody>
      </p:sp>
    </p:spTree>
    <p:extLst>
      <p:ext uri="{BB962C8B-B14F-4D97-AF65-F5344CB8AC3E}">
        <p14:creationId xmlns:p14="http://schemas.microsoft.com/office/powerpoint/2010/main" val="24093808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B2B492A-293C-4924-942A-1CAC932CDB60}" type="datetimeFigureOut">
              <a:rPr lang="en-US" smtClean="0"/>
              <a:t>9/15/2016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28D147-A619-4BE7-B1D0-117B7DB1A985}" type="slidenum">
              <a:rPr lang="en-US" smtClean="0"/>
              <a:t>‹#›</a:t>
            </a:fld>
            <a:endParaRPr lang="en-US"/>
          </a:p>
        </p:txBody>
      </p:sp>
    </p:spTree>
    <p:extLst>
      <p:ext uri="{BB962C8B-B14F-4D97-AF65-F5344CB8AC3E}">
        <p14:creationId xmlns:p14="http://schemas.microsoft.com/office/powerpoint/2010/main" val="1195052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3" Type="http://schemas.openxmlformats.org/officeDocument/2006/relationships/hyperlink" Target="http://tinyurl.com/zkkjwpt" TargetMode="External"/><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3" Type="http://schemas.openxmlformats.org/officeDocument/2006/relationships/hyperlink" Target="http://www.hivguidelines.org/clinical-guidelines/hiv-and-substance-use/smoking-cessation-in-hiv-infected-patients/" TargetMode="External"/><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The purpose of this introductory training is to provide HIV clinicians (including, but not limited to physicians, dentists, nurses, and other allied medical staff, therapists and social workers, and counselors, specialists, and case managers) with a detailed overview of smoking, the relationship between smoking and HIV/AIDS, and effective behavioral and medical smoking cessation</a:t>
            </a:r>
            <a:r>
              <a:rPr lang="en-US" altLang="en-US" baseline="0" dirty="0" smtClean="0"/>
              <a:t> </a:t>
            </a:r>
            <a:r>
              <a:rPr lang="en-US" altLang="en-US" dirty="0" smtClean="0"/>
              <a:t>approaches. The duration of the training is approximately 120-150 minutes (2-2 ½ hours), depending on whether the trainer chooses to present all of the slides, or a selection of slides.</a:t>
            </a:r>
          </a:p>
          <a:p>
            <a:endParaRPr lang="en-US" altLang="en-US" dirty="0"/>
          </a:p>
          <a:p>
            <a:r>
              <a:rPr lang="en-US" altLang="en-US" dirty="0"/>
              <a:t>Pre- and post-test questions have been inserted at the beginning and end of the presentation to assess a change in the audience’s level knowledge after the information has been presented. An answer key is provided in the Trainer’s notes for</a:t>
            </a:r>
            <a:r>
              <a:rPr lang="en-US" altLang="en-US" baseline="0" dirty="0"/>
              <a:t> </a:t>
            </a:r>
            <a:r>
              <a:rPr lang="en-US" altLang="en-US" dirty="0"/>
              <a:t>slides 5-9 and slides 108-112.</a:t>
            </a:r>
            <a:r>
              <a:rPr lang="en-US" altLang="en-US" baseline="0" dirty="0"/>
              <a:t> Additional “test your knowledge” content questions and “what do you think” opinion questions have been woven throughout the presentation, as well.</a:t>
            </a:r>
            <a:endParaRPr lang="en-US" altLang="en-US" dirty="0"/>
          </a:p>
          <a:p>
            <a:endParaRPr lang="en-US" altLang="en-US" dirty="0"/>
          </a:p>
          <a:p>
            <a:r>
              <a:rPr lang="en-US" altLang="en-US" dirty="0"/>
              <a:t>Audience Response System can be utilized, if available, when facilitating the pre- and post-test question sessions.</a:t>
            </a:r>
          </a:p>
          <a:p>
            <a:endParaRPr lang="en-US" altLang="en-US" dirty="0"/>
          </a:p>
          <a:p>
            <a:r>
              <a:rPr lang="en-US" altLang="en-US" dirty="0"/>
              <a:t>In addition, a case study and companion video has been </a:t>
            </a:r>
            <a:r>
              <a:rPr lang="en-US" altLang="en-US" dirty="0" smtClean="0"/>
              <a:t>included on </a:t>
            </a:r>
            <a:r>
              <a:rPr lang="en-US" altLang="en-US" dirty="0"/>
              <a:t>slides</a:t>
            </a:r>
            <a:r>
              <a:rPr lang="en-US" altLang="en-US" baseline="0" dirty="0"/>
              <a:t> 84-85 </a:t>
            </a:r>
            <a:r>
              <a:rPr lang="en-US" altLang="en-US" dirty="0"/>
              <a:t>to encourage dialogue among the training participants, and to illustrate how the information presented can be used clinically.</a:t>
            </a:r>
          </a:p>
          <a:p>
            <a:endParaRPr lang="en-US" dirty="0"/>
          </a:p>
          <a:p>
            <a:r>
              <a:rPr lang="en-US" dirty="0"/>
              <a:t>Image Credits (</a:t>
            </a:r>
            <a:r>
              <a:rPr lang="en-US" dirty="0" smtClean="0"/>
              <a:t>Left to Right): </a:t>
            </a:r>
            <a:r>
              <a:rPr lang="en-US" dirty="0"/>
              <a:t>CDC</a:t>
            </a:r>
            <a:r>
              <a:rPr lang="en-US" baseline="0" dirty="0"/>
              <a:t> website, 2016; CDC website, 2016; </a:t>
            </a:r>
            <a:r>
              <a:rPr lang="en-US" baseline="0" dirty="0" err="1"/>
              <a:t>Fotolia</a:t>
            </a:r>
            <a:r>
              <a:rPr lang="en-US" baseline="0" dirty="0"/>
              <a:t>, 2016 (purchased image); </a:t>
            </a:r>
            <a:r>
              <a:rPr lang="en-US" baseline="0" dirty="0" err="1"/>
              <a:t>Fotolia</a:t>
            </a:r>
            <a:r>
              <a:rPr lang="en-US" baseline="0" dirty="0"/>
              <a:t>, 2016 (purchased image); </a:t>
            </a:r>
            <a:r>
              <a:rPr lang="en-US" baseline="0" dirty="0" err="1"/>
              <a:t>Fotolia</a:t>
            </a:r>
            <a:r>
              <a:rPr lang="en-US" baseline="0" dirty="0"/>
              <a:t>, 2016 (purchased image).</a:t>
            </a:r>
            <a:endParaRPr lang="en-US" dirty="0"/>
          </a:p>
        </p:txBody>
      </p:sp>
      <p:sp>
        <p:nvSpPr>
          <p:cNvPr id="4" name="Slide Number Placeholder 3"/>
          <p:cNvSpPr>
            <a:spLocks noGrp="1"/>
          </p:cNvSpPr>
          <p:nvPr>
            <p:ph type="sldNum" sz="quarter" idx="10"/>
          </p:nvPr>
        </p:nvSpPr>
        <p:spPr/>
        <p:txBody>
          <a:bodyPr/>
          <a:lstStyle/>
          <a:p>
            <a:fld id="{D428D147-A619-4BE7-B1D0-117B7DB1A985}" type="slidenum">
              <a:rPr lang="en-US" smtClean="0"/>
              <a:t>1</a:t>
            </a:fld>
            <a:endParaRPr lang="en-US"/>
          </a:p>
        </p:txBody>
      </p:sp>
    </p:spTree>
    <p:extLst>
      <p:ext uri="{BB962C8B-B14F-4D97-AF65-F5344CB8AC3E}">
        <p14:creationId xmlns:p14="http://schemas.microsoft.com/office/powerpoint/2010/main" val="350741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400" b="1" kern="1200" dirty="0">
                <a:solidFill>
                  <a:schemeClr val="tx1"/>
                </a:solidFill>
                <a:latin typeface="+mn-lt"/>
                <a:ea typeface="+mn-ea"/>
                <a:cs typeface="+mn-cs"/>
              </a:rPr>
              <a:t>INSTRUCTIONS</a:t>
            </a:r>
          </a:p>
          <a:p>
            <a:pPr>
              <a:defRPr/>
            </a:pPr>
            <a:r>
              <a:rPr lang="en-US" sz="1400" kern="1200" dirty="0">
                <a:solidFill>
                  <a:schemeClr val="tx1"/>
                </a:solidFill>
                <a:latin typeface="+mn-lt"/>
                <a:ea typeface="+mn-ea"/>
                <a:cs typeface="+mn-cs"/>
              </a:rPr>
              <a:t>In an effort to break the ice and encourage group interaction, take a few minutes to ask training participants to briefly share the answers to these four questions. You can ask for several volunteers to share their responses, if the size of your audience prevents all participants from sharing. </a:t>
            </a:r>
          </a:p>
          <a:p>
            <a:pPr>
              <a:defRPr/>
            </a:pPr>
            <a:endParaRPr lang="en-US" sz="1400" kern="1200" dirty="0">
              <a:solidFill>
                <a:schemeClr val="tx1"/>
              </a:solidFill>
              <a:latin typeface="+mn-lt"/>
              <a:ea typeface="+mn-ea"/>
              <a:cs typeface="+mn-cs"/>
            </a:endParaRPr>
          </a:p>
          <a:p>
            <a:pPr>
              <a:defRPr/>
            </a:pPr>
            <a:r>
              <a:rPr lang="en-US" sz="1400" kern="1200" dirty="0">
                <a:solidFill>
                  <a:schemeClr val="tx1"/>
                </a:solidFill>
                <a:latin typeface="+mn-lt"/>
                <a:ea typeface="+mn-ea"/>
                <a:cs typeface="+mn-cs"/>
              </a:rPr>
              <a:t>If the group is too large for formal introductions, the trainer can quickly ask participants the following two questions to gauge their work setting and professional training:</a:t>
            </a:r>
          </a:p>
          <a:p>
            <a:pPr lvl="1">
              <a:defRPr/>
            </a:pPr>
            <a:r>
              <a:rPr lang="en-US" sz="1400" kern="1200" dirty="0">
                <a:solidFill>
                  <a:schemeClr val="tx1"/>
                </a:solidFill>
                <a:latin typeface="+mn-lt"/>
                <a:ea typeface="+mn-ea"/>
                <a:cs typeface="+mn-cs"/>
              </a:rPr>
              <a:t>1. How many [case managers, LMFTs or LCSWs, counselors, administrators, physicians, PAs, nurse practitioners, nurses, medical assistants, dentists, etc.] are in the room? Did I miss anyone? {elicit responses}</a:t>
            </a:r>
          </a:p>
          <a:p>
            <a:pPr lvl="1">
              <a:defRPr/>
            </a:pPr>
            <a:r>
              <a:rPr lang="en-US" sz="1400" kern="1200" dirty="0">
                <a:solidFill>
                  <a:schemeClr val="tx1"/>
                </a:solidFill>
                <a:latin typeface="+mn-lt"/>
                <a:ea typeface="+mn-ea"/>
                <a:cs typeface="+mn-cs"/>
              </a:rPr>
              <a:t>2. How many people work in a [substance abuse, mental health, primary care, infectious disease] setting? Did I miss any settings? {elicit responses</a:t>
            </a:r>
            <a:r>
              <a:rPr lang="en-US" sz="1400" kern="1200" dirty="0" smtClean="0">
                <a:solidFill>
                  <a:schemeClr val="tx1"/>
                </a:solidFill>
                <a:latin typeface="+mn-lt"/>
                <a:ea typeface="+mn-ea"/>
                <a:cs typeface="+mn-cs"/>
              </a:rPr>
              <a:t>}</a:t>
            </a:r>
            <a:endParaRPr lang="en-US" sz="14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D428D147-A619-4BE7-B1D0-117B7DB1A985}" type="slidenum">
              <a:rPr lang="en-US" smtClean="0"/>
              <a:t>10</a:t>
            </a:fld>
            <a:endParaRPr lang="en-US"/>
          </a:p>
        </p:txBody>
      </p:sp>
    </p:spTree>
    <p:extLst>
      <p:ext uri="{BB962C8B-B14F-4D97-AF65-F5344CB8AC3E}">
        <p14:creationId xmlns:p14="http://schemas.microsoft.com/office/powerpoint/2010/main" val="179456015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Successful intervention begins with identifying users and appropriate interventions based upon the patient's willingness to quit. The five major steps to intervention are the "5 A's": Ask, Advise, Assess, Assist, and Arrange.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Ask every</a:t>
            </a:r>
            <a:r>
              <a:rPr lang="en-US" sz="1200" b="0" i="0" kern="1200" baseline="0" dirty="0">
                <a:solidFill>
                  <a:schemeClr val="tx1"/>
                </a:solidFill>
                <a:effectLst/>
                <a:latin typeface="+mn-lt"/>
                <a:ea typeface="+mn-ea"/>
                <a:cs typeface="+mn-cs"/>
              </a:rPr>
              <a:t> patient at every visit about tobacco use; consider it a vital sign, along with blood pressure, pulse, temperature, and respiratory rate.</a:t>
            </a:r>
          </a:p>
          <a:p>
            <a:endParaRPr lang="en-US" sz="1200" b="0" i="0" kern="1200" baseline="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Make</a:t>
            </a:r>
            <a:r>
              <a:rPr lang="en-US" sz="1200" b="0" i="0" kern="1200" baseline="0" dirty="0">
                <a:solidFill>
                  <a:schemeClr val="tx1"/>
                </a:solidFill>
                <a:effectLst/>
                <a:latin typeface="+mn-lt"/>
                <a:ea typeface="+mn-ea"/>
                <a:cs typeface="+mn-cs"/>
              </a:rPr>
              <a:t> advice clear, strong, and personalized (</a:t>
            </a:r>
            <a:r>
              <a:rPr lang="en-US" sz="1200" b="0" i="1" kern="1200" baseline="0" dirty="0">
                <a:solidFill>
                  <a:schemeClr val="tx1"/>
                </a:solidFill>
                <a:effectLst/>
                <a:latin typeface="+mn-lt"/>
                <a:ea typeface="+mn-ea"/>
                <a:cs typeface="+mn-cs"/>
              </a:rPr>
              <a:t>“As your health care provider, I must tell you that the most important thing you can do to improve your health is to stop drinking.”</a:t>
            </a:r>
            <a:r>
              <a:rPr lang="en-US" sz="1200" b="0" i="0" kern="1200" baseline="0" dirty="0">
                <a:solidFill>
                  <a:schemeClr val="tx1"/>
                </a:solidFill>
                <a:effectLst/>
                <a:latin typeface="+mn-lt"/>
                <a:ea typeface="+mn-ea"/>
                <a:cs typeface="+mn-cs"/>
              </a:rPr>
              <a:t>)</a:t>
            </a:r>
          </a:p>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Assess – </a:t>
            </a:r>
            <a:r>
              <a:rPr lang="en-US" sz="1200" b="0" i="1" kern="1200" baseline="0" dirty="0">
                <a:solidFill>
                  <a:schemeClr val="tx1"/>
                </a:solidFill>
                <a:effectLst/>
                <a:latin typeface="+mn-lt"/>
                <a:ea typeface="+mn-ea"/>
                <a:cs typeface="+mn-cs"/>
              </a:rPr>
              <a:t>“Are you willing to try to quit at this time? I can help you.”</a:t>
            </a:r>
          </a:p>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Assist – develop a quit plan.</a:t>
            </a:r>
          </a:p>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Arrange to follow-up soon after quit date (</a:t>
            </a:r>
            <a:r>
              <a:rPr lang="en-US" sz="1200" b="0" i="1" kern="1200" baseline="0" dirty="0">
                <a:solidFill>
                  <a:schemeClr val="tx1"/>
                </a:solidFill>
                <a:effectLst/>
                <a:latin typeface="+mn-lt"/>
                <a:ea typeface="+mn-ea"/>
                <a:cs typeface="+mn-cs"/>
              </a:rPr>
              <a:t>“How has quitting tobacco helped you?”</a:t>
            </a:r>
            <a:r>
              <a:rPr lang="en-US" sz="1200" b="0" i="0" kern="1200" baseline="0" dirty="0">
                <a:solidFill>
                  <a:schemeClr val="tx1"/>
                </a:solidFill>
                <a:effectLst/>
                <a:latin typeface="+mn-lt"/>
                <a:ea typeface="+mn-ea"/>
                <a:cs typeface="+mn-cs"/>
              </a:rPr>
              <a:t>). The majority of relapse occurs in the first two weeks after quitting.</a:t>
            </a:r>
          </a:p>
          <a:p>
            <a:endParaRPr lang="en-US" sz="1200" b="0" i="0" kern="1200" dirty="0">
              <a:solidFill>
                <a:schemeClr val="tx1"/>
              </a:solidFill>
              <a:effectLst/>
              <a:latin typeface="+mn-lt"/>
              <a:ea typeface="+mn-ea"/>
              <a:cs typeface="+mn-cs"/>
            </a:endParaRPr>
          </a:p>
          <a:p>
            <a:r>
              <a:rPr lang="en-US" b="1" u="sng" dirty="0" smtClean="0"/>
              <a:t>REFERENCES:</a:t>
            </a:r>
            <a:r>
              <a:rPr lang="en-US" b="1" u="sng" baseline="0" dirty="0" smtClean="0"/>
              <a:t> </a:t>
            </a:r>
          </a:p>
          <a:p>
            <a:r>
              <a:rPr lang="en-US" dirty="0" smtClean="0"/>
              <a:t>Agency </a:t>
            </a:r>
            <a:r>
              <a:rPr lang="en-US" dirty="0"/>
              <a:t>for Healthcare</a:t>
            </a:r>
            <a:r>
              <a:rPr lang="en-US" baseline="0" dirty="0"/>
              <a:t> Research and Quality (AHRQ</a:t>
            </a:r>
            <a:r>
              <a:rPr lang="en-US" baseline="0" dirty="0" smtClean="0"/>
              <a:t>). </a:t>
            </a:r>
            <a:r>
              <a:rPr lang="en-US" i="1" baseline="0" dirty="0" smtClean="0"/>
              <a:t>Five Major Steps to Intervention (The “5 A’s”)</a:t>
            </a:r>
            <a:r>
              <a:rPr lang="en-US" baseline="0" dirty="0" smtClean="0"/>
              <a:t>. Accessed August 26, 2016 from http</a:t>
            </a:r>
            <a:r>
              <a:rPr lang="en-US" baseline="0" dirty="0"/>
              <a:t>://www.ahrq.gov/professionals/clinicians-providers/guidelines-recommendations/tobacco/5steps.html. </a:t>
            </a:r>
          </a:p>
          <a:p>
            <a:endParaRPr lang="en-US" baseline="0" dirty="0"/>
          </a:p>
          <a:p>
            <a:r>
              <a:rPr lang="en-US" baseline="0" dirty="0" err="1"/>
              <a:t>Arnsten</a:t>
            </a:r>
            <a:r>
              <a:rPr lang="en-US" baseline="0" dirty="0"/>
              <a:t>, J.H., (</a:t>
            </a:r>
            <a:r>
              <a:rPr lang="en-US" baseline="0" dirty="0" err="1"/>
              <a:t>n.d.</a:t>
            </a:r>
            <a:r>
              <a:rPr lang="en-US" baseline="0" dirty="0"/>
              <a:t>). </a:t>
            </a:r>
            <a:r>
              <a:rPr lang="en-US" i="1" baseline="0" dirty="0"/>
              <a:t>Evidence-Based Smoking Cessation Counseling for HIV-Infected Patients</a:t>
            </a:r>
            <a:r>
              <a:rPr lang="en-US" baseline="0" dirty="0"/>
              <a:t>. Submitted by the NY/NJ AETC.</a:t>
            </a:r>
          </a:p>
        </p:txBody>
      </p:sp>
      <p:sp>
        <p:nvSpPr>
          <p:cNvPr id="4" name="Slide Number Placeholder 3"/>
          <p:cNvSpPr>
            <a:spLocks noGrp="1"/>
          </p:cNvSpPr>
          <p:nvPr>
            <p:ph type="sldNum" sz="quarter" idx="10"/>
          </p:nvPr>
        </p:nvSpPr>
        <p:spPr/>
        <p:txBody>
          <a:bodyPr/>
          <a:lstStyle/>
          <a:p>
            <a:fld id="{D428D147-A619-4BE7-B1D0-117B7DB1A985}" type="slidenum">
              <a:rPr lang="en-US" smtClean="0"/>
              <a:t>100</a:t>
            </a:fld>
            <a:endParaRPr lang="en-US"/>
          </a:p>
        </p:txBody>
      </p:sp>
    </p:spTree>
    <p:extLst>
      <p:ext uri="{BB962C8B-B14F-4D97-AF65-F5344CB8AC3E}">
        <p14:creationId xmlns:p14="http://schemas.microsoft.com/office/powerpoint/2010/main" val="213842602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Drs. Susan Blank and Lori Karan are the co‐authors of the Tobacco Use Disorder section of Chapter 9 "Emerging Understandings of Addiction" in </a:t>
            </a:r>
            <a:r>
              <a:rPr lang="en-US" sz="1200" b="0" i="1" u="none" strike="noStrike" kern="1200" baseline="0" dirty="0">
                <a:solidFill>
                  <a:schemeClr val="tx1"/>
                </a:solidFill>
                <a:latin typeface="+mn-lt"/>
                <a:ea typeface="+mn-ea"/>
                <a:cs typeface="+mn-cs"/>
              </a:rPr>
              <a:t>The ASAM Criteria </a:t>
            </a:r>
            <a:r>
              <a:rPr lang="en-US" sz="1200" b="0" i="0" u="none" strike="noStrike" kern="1200" baseline="0" dirty="0">
                <a:solidFill>
                  <a:schemeClr val="tx1"/>
                </a:solidFill>
                <a:latin typeface="+mn-lt"/>
                <a:ea typeface="+mn-ea"/>
                <a:cs typeface="+mn-cs"/>
              </a:rPr>
              <a:t>(2013). Susan Blank, MD is President of the Georgia Society of Addiction Medicine (GSAM) and Co‐Founder and Chief Medical Officer of the Atlanta Healing Center in Norcross, Georgia. Lori Karan D., MD, FACP, FASAM is Medical Director of the Department of Public Safety, and is Professor of Psychiatry, John A Burns School of Medicine, Honolulu, Hawaii. She is also an Associate Clinical Professor of Medicine, University of California, San Francisco.</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This slide contains tips on “The Right Treatment at the Right Time” for nicotine addiction.</a:t>
            </a:r>
            <a:endParaRPr lang="en-US" dirty="0"/>
          </a:p>
          <a:p>
            <a:endParaRPr lang="en-US" dirty="0"/>
          </a:p>
          <a:p>
            <a:r>
              <a:rPr lang="en-US" b="1" u="sng" baseline="0" dirty="0"/>
              <a:t>REFERENCE:</a:t>
            </a:r>
          </a:p>
          <a:p>
            <a:r>
              <a:rPr lang="en-US" baseline="0" dirty="0" err="1"/>
              <a:t>Mee</a:t>
            </a:r>
            <a:r>
              <a:rPr lang="en-US" baseline="0" dirty="0"/>
              <a:t>-Lee, D. (2016). </a:t>
            </a:r>
            <a:r>
              <a:rPr lang="en-US" i="1" baseline="0" dirty="0"/>
              <a:t>David </a:t>
            </a:r>
            <a:r>
              <a:rPr lang="en-US" i="1" baseline="0" dirty="0" err="1"/>
              <a:t>Mee</a:t>
            </a:r>
            <a:r>
              <a:rPr lang="en-US" i="1" baseline="0" dirty="0"/>
              <a:t>-Lee’s tips and topics</a:t>
            </a:r>
            <a:r>
              <a:rPr lang="en-US" baseline="0" dirty="0"/>
              <a:t>. Volume 13, Number 10, January 2016.</a:t>
            </a:r>
          </a:p>
          <a:p>
            <a:endParaRPr lang="en-US" dirty="0"/>
          </a:p>
        </p:txBody>
      </p:sp>
      <p:sp>
        <p:nvSpPr>
          <p:cNvPr id="4" name="Slide Number Placeholder 3"/>
          <p:cNvSpPr>
            <a:spLocks noGrp="1"/>
          </p:cNvSpPr>
          <p:nvPr>
            <p:ph type="sldNum" sz="quarter" idx="10"/>
          </p:nvPr>
        </p:nvSpPr>
        <p:spPr/>
        <p:txBody>
          <a:bodyPr/>
          <a:lstStyle/>
          <a:p>
            <a:fld id="{D428D147-A619-4BE7-B1D0-117B7DB1A985}" type="slidenum">
              <a:rPr lang="en-US" smtClean="0"/>
              <a:t>101</a:t>
            </a:fld>
            <a:endParaRPr lang="en-US"/>
          </a:p>
        </p:txBody>
      </p:sp>
    </p:spTree>
    <p:extLst>
      <p:ext uri="{BB962C8B-B14F-4D97-AF65-F5344CB8AC3E}">
        <p14:creationId xmlns:p14="http://schemas.microsoft.com/office/powerpoint/2010/main" val="78605147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Drs. Susan Blank and Lori Karan are the co‐authors of the Tobacco Use Disorder section of Chapter 9 "Emerging Understandings of Addiction" in </a:t>
            </a:r>
            <a:r>
              <a:rPr lang="en-US" sz="1200" b="0" i="1" u="none" strike="noStrike" kern="1200" baseline="0" dirty="0">
                <a:solidFill>
                  <a:schemeClr val="tx1"/>
                </a:solidFill>
                <a:latin typeface="+mn-lt"/>
                <a:ea typeface="+mn-ea"/>
                <a:cs typeface="+mn-cs"/>
              </a:rPr>
              <a:t>The ASAM Criteria </a:t>
            </a:r>
            <a:r>
              <a:rPr lang="en-US" sz="1200" b="0" i="0" u="none" strike="noStrike" kern="1200" baseline="0" dirty="0">
                <a:solidFill>
                  <a:schemeClr val="tx1"/>
                </a:solidFill>
                <a:latin typeface="+mn-lt"/>
                <a:ea typeface="+mn-ea"/>
                <a:cs typeface="+mn-cs"/>
              </a:rPr>
              <a:t>(2013). Susan Blank, MD is President of the Georgia Society of Addiction Medicine (GSAM) and Co‐Founder and Chief Medical Officer of the Atlanta Healing Center in Norcross, Georgia. Lori Karan D., MD, FACP, FASAM is Medical Director of the Department of Public Safety, and is Professor of Psychiatry, John A Burns School of Medicine, Honolulu, Hawaii. She is also an Associate Clinical Professor of Medicine, University of California, San Francisco.</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This slide contains tips on “The Right Treatment at the Right Time” for nicotine addiction.</a:t>
            </a:r>
          </a:p>
          <a:p>
            <a:endParaRPr lang="en-US" sz="1200" b="0" i="0" u="none" strike="noStrike" kern="1200" baseline="0" dirty="0">
              <a:solidFill>
                <a:schemeClr val="tx1"/>
              </a:solidFill>
              <a:latin typeface="+mn-lt"/>
              <a:ea typeface="+mn-ea"/>
              <a:cs typeface="+mn-cs"/>
            </a:endParaRPr>
          </a:p>
          <a:p>
            <a:r>
              <a:rPr lang="en-US" b="1" u="sng" baseline="0" dirty="0"/>
              <a:t>REFERENCE:</a:t>
            </a:r>
          </a:p>
          <a:p>
            <a:r>
              <a:rPr lang="en-US" baseline="0" dirty="0" err="1"/>
              <a:t>Mee</a:t>
            </a:r>
            <a:r>
              <a:rPr lang="en-US" baseline="0" dirty="0"/>
              <a:t>-Lee, D. (2016). </a:t>
            </a:r>
            <a:r>
              <a:rPr lang="en-US" i="1" baseline="0" dirty="0"/>
              <a:t>David </a:t>
            </a:r>
            <a:r>
              <a:rPr lang="en-US" i="1" baseline="0" dirty="0" err="1"/>
              <a:t>Mee</a:t>
            </a:r>
            <a:r>
              <a:rPr lang="en-US" i="1" baseline="0" dirty="0"/>
              <a:t>-Lee’s tips and topics</a:t>
            </a:r>
            <a:r>
              <a:rPr lang="en-US" baseline="0" dirty="0"/>
              <a:t>. Volume 13, Number 10, January 2016.</a:t>
            </a:r>
          </a:p>
          <a:p>
            <a:endParaRPr lang="en-US" dirty="0"/>
          </a:p>
        </p:txBody>
      </p:sp>
      <p:sp>
        <p:nvSpPr>
          <p:cNvPr id="4" name="Slide Number Placeholder 3"/>
          <p:cNvSpPr>
            <a:spLocks noGrp="1"/>
          </p:cNvSpPr>
          <p:nvPr>
            <p:ph type="sldNum" sz="quarter" idx="10"/>
          </p:nvPr>
        </p:nvSpPr>
        <p:spPr/>
        <p:txBody>
          <a:bodyPr/>
          <a:lstStyle/>
          <a:p>
            <a:fld id="{D428D147-A619-4BE7-B1D0-117B7DB1A985}" type="slidenum">
              <a:rPr lang="en-US" smtClean="0"/>
              <a:t>102</a:t>
            </a:fld>
            <a:endParaRPr lang="en-US"/>
          </a:p>
        </p:txBody>
      </p:sp>
    </p:spTree>
    <p:extLst>
      <p:ext uri="{BB962C8B-B14F-4D97-AF65-F5344CB8AC3E}">
        <p14:creationId xmlns:p14="http://schemas.microsoft.com/office/powerpoint/2010/main" val="78605147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itchFamily="34" charset="0"/>
              </a:defRPr>
            </a:lvl1pPr>
            <a:lvl2pPr marL="742950" indent="-285750" defTabSz="931863">
              <a:defRPr sz="2400">
                <a:solidFill>
                  <a:schemeClr val="tx1"/>
                </a:solidFill>
                <a:latin typeface="Arial" pitchFamily="34" charset="0"/>
              </a:defRPr>
            </a:lvl2pPr>
            <a:lvl3pPr marL="1143000" indent="-228600" defTabSz="931863">
              <a:defRPr sz="2400">
                <a:solidFill>
                  <a:schemeClr val="tx1"/>
                </a:solidFill>
                <a:latin typeface="Arial" pitchFamily="34" charset="0"/>
              </a:defRPr>
            </a:lvl3pPr>
            <a:lvl4pPr marL="1600200" indent="-228600" defTabSz="931863">
              <a:defRPr sz="2400">
                <a:solidFill>
                  <a:schemeClr val="tx1"/>
                </a:solidFill>
                <a:latin typeface="Arial" pitchFamily="34" charset="0"/>
              </a:defRPr>
            </a:lvl4pPr>
            <a:lvl5pPr marL="2057400" indent="-228600" defTabSz="931863">
              <a:defRPr sz="2400">
                <a:solidFill>
                  <a:schemeClr val="tx1"/>
                </a:solidFill>
                <a:latin typeface="Arial" pitchFamily="34" charset="0"/>
              </a:defRPr>
            </a:lvl5pPr>
            <a:lvl6pPr marL="2514600" indent="-228600" defTabSz="931863" eaLnBrk="0" fontAlgn="base" hangingPunct="0">
              <a:spcBef>
                <a:spcPct val="0"/>
              </a:spcBef>
              <a:spcAft>
                <a:spcPct val="0"/>
              </a:spcAft>
              <a:defRPr sz="2400">
                <a:solidFill>
                  <a:schemeClr val="tx1"/>
                </a:solidFill>
                <a:latin typeface="Arial" pitchFamily="34" charset="0"/>
              </a:defRPr>
            </a:lvl6pPr>
            <a:lvl7pPr marL="2971800" indent="-228600" defTabSz="931863" eaLnBrk="0" fontAlgn="base" hangingPunct="0">
              <a:spcBef>
                <a:spcPct val="0"/>
              </a:spcBef>
              <a:spcAft>
                <a:spcPct val="0"/>
              </a:spcAft>
              <a:defRPr sz="2400">
                <a:solidFill>
                  <a:schemeClr val="tx1"/>
                </a:solidFill>
                <a:latin typeface="Arial" pitchFamily="34" charset="0"/>
              </a:defRPr>
            </a:lvl7pPr>
            <a:lvl8pPr marL="3429000" indent="-228600" defTabSz="931863" eaLnBrk="0" fontAlgn="base" hangingPunct="0">
              <a:spcBef>
                <a:spcPct val="0"/>
              </a:spcBef>
              <a:spcAft>
                <a:spcPct val="0"/>
              </a:spcAft>
              <a:defRPr sz="2400">
                <a:solidFill>
                  <a:schemeClr val="tx1"/>
                </a:solidFill>
                <a:latin typeface="Arial" pitchFamily="34" charset="0"/>
              </a:defRPr>
            </a:lvl8pPr>
            <a:lvl9pPr marL="3886200" indent="-228600" defTabSz="931863" eaLnBrk="0" fontAlgn="base" hangingPunct="0">
              <a:spcBef>
                <a:spcPct val="0"/>
              </a:spcBef>
              <a:spcAft>
                <a:spcPct val="0"/>
              </a:spcAft>
              <a:defRPr sz="2400">
                <a:solidFill>
                  <a:schemeClr val="tx1"/>
                </a:solidFill>
                <a:latin typeface="Arial" pitchFamily="34" charset="0"/>
              </a:defRPr>
            </a:lvl9pPr>
          </a:lstStyle>
          <a:p>
            <a:fld id="{84CE1397-F98D-4699-AF15-80958A0BB833}" type="slidenum">
              <a:rPr lang="en-US" sz="1200" smtClean="0"/>
              <a:pPr/>
              <a:t>103</a:t>
            </a:fld>
            <a:endParaRPr lang="en-US" sz="1200"/>
          </a:p>
        </p:txBody>
      </p:sp>
      <p:sp>
        <p:nvSpPr>
          <p:cNvPr id="267267" name="Rectangle 2"/>
          <p:cNvSpPr>
            <a:spLocks noGrp="1" noRot="1" noChangeAspect="1" noChangeArrowheads="1" noTextEdit="1"/>
          </p:cNvSpPr>
          <p:nvPr>
            <p:ph type="sldImg"/>
          </p:nvPr>
        </p:nvSpPr>
        <p:spPr>
          <a:xfrm>
            <a:off x="1143000" y="685800"/>
            <a:ext cx="4572000" cy="3429000"/>
          </a:xfrm>
          <a:ln/>
        </p:spPr>
      </p:sp>
      <p:sp>
        <p:nvSpPr>
          <p:cNvPr id="267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itchFamily="34" charset="0"/>
              </a:rPr>
              <a:t>It is important to keep in mind that smoking is a chronic</a:t>
            </a:r>
            <a:r>
              <a:rPr lang="en-US" baseline="0" dirty="0" smtClean="0">
                <a:latin typeface="Arial" pitchFamily="34" charset="0"/>
              </a:rPr>
              <a:t> condition, yet treatment approaches that involve the use of medicines are often short in duration. It is essential that treatment be tailored to the severity of the patient’s addiction. With regards to results from research trials, it may be the case that study participants are more motivated to quit than those individuals who do not participate in research studies. Lastly, there are limitations to the individuals who are selected to participate in research trials.</a:t>
            </a:r>
            <a:endParaRPr lang="en-US" dirty="0">
              <a:latin typeface="Arial" pitchFamily="34" charset="0"/>
            </a:endParaRPr>
          </a:p>
        </p:txBody>
      </p:sp>
    </p:spTree>
    <p:extLst>
      <p:ext uri="{BB962C8B-B14F-4D97-AF65-F5344CB8AC3E}">
        <p14:creationId xmlns:p14="http://schemas.microsoft.com/office/powerpoint/2010/main" val="65255318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variety of national, state, and local program</a:t>
            </a:r>
            <a:r>
              <a:rPr lang="en-US" baseline="0" dirty="0"/>
              <a:t> activities have been shown to reduce and prevent youth tobacco use when implemented together, and are referenced in the bulleted list.</a:t>
            </a:r>
            <a:endParaRPr lang="en-US" dirty="0"/>
          </a:p>
        </p:txBody>
      </p:sp>
      <p:sp>
        <p:nvSpPr>
          <p:cNvPr id="4" name="Slide Number Placeholder 3"/>
          <p:cNvSpPr>
            <a:spLocks noGrp="1"/>
          </p:cNvSpPr>
          <p:nvPr>
            <p:ph type="sldNum" sz="quarter" idx="10"/>
          </p:nvPr>
        </p:nvSpPr>
        <p:spPr/>
        <p:txBody>
          <a:bodyPr/>
          <a:lstStyle/>
          <a:p>
            <a:fld id="{D428D147-A619-4BE7-B1D0-117B7DB1A985}" type="slidenum">
              <a:rPr lang="en-US" smtClean="0"/>
              <a:t>104</a:t>
            </a:fld>
            <a:endParaRPr lang="en-US"/>
          </a:p>
        </p:txBody>
      </p:sp>
    </p:spTree>
    <p:extLst>
      <p:ext uri="{BB962C8B-B14F-4D97-AF65-F5344CB8AC3E}">
        <p14:creationId xmlns:p14="http://schemas.microsoft.com/office/powerpoint/2010/main" val="120732755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b="1" dirty="0"/>
              <a:t>California Youth Advocacy</a:t>
            </a:r>
            <a:r>
              <a:rPr lang="en-US" b="1" baseline="0" dirty="0"/>
              <a:t> Network </a:t>
            </a:r>
            <a:r>
              <a:rPr lang="en-US" baseline="0" dirty="0"/>
              <a:t>changes the tobacco use culture in California’s high schools, colleges, and universities, military installations, and other youth and young adult communities by providing knowledge, skills, and tools to create local change for healthier communities. CYAN offers technical assistance, training, statewide advocacy and policy campaigns, educational materials and publications, and opportunities for networking.</a:t>
            </a:r>
          </a:p>
          <a:p>
            <a:endParaRPr lang="en-US" baseline="0" dirty="0" smtClean="0"/>
          </a:p>
          <a:p>
            <a:r>
              <a:rPr lang="en-US" baseline="0" dirty="0" smtClean="0"/>
              <a:t>The </a:t>
            </a:r>
            <a:r>
              <a:rPr lang="en-US" b="1" baseline="0" dirty="0" smtClean="0"/>
              <a:t>California Smokers’ Helpline </a:t>
            </a:r>
            <a:r>
              <a:rPr lang="en-US" baseline="0" dirty="0" smtClean="0"/>
              <a:t>offers free telephone counseling, self-help materials, and online help in six languages to help individuals quit smoking. Additional information is available by calling 1-800-NO-BUTTS (1-800-662-8887).</a:t>
            </a:r>
          </a:p>
          <a:p>
            <a:endParaRPr lang="en-US" baseline="0" dirty="0" smtClean="0"/>
          </a:p>
          <a:p>
            <a:r>
              <a:rPr lang="en-US" baseline="0" dirty="0" smtClean="0"/>
              <a:t>The mission of the </a:t>
            </a:r>
            <a:r>
              <a:rPr lang="en-US" b="1" baseline="0" dirty="0" smtClean="0"/>
              <a:t>California Tobacco Control Program </a:t>
            </a:r>
            <a:r>
              <a:rPr lang="en-US" baseline="0" dirty="0" smtClean="0"/>
              <a:t>is to improve the health of all Californians by reducing illness and premature death attributable to the use of tobacco products. Through leadership, experience, and research, CTCP empowers statewide and local health agencies to promote health and quality of life by advocating social norms that create a tobacco-free environment.</a:t>
            </a:r>
          </a:p>
          <a:p>
            <a:endParaRPr lang="en-US" baseline="0" dirty="0" smtClean="0"/>
          </a:p>
          <a:p>
            <a:r>
              <a:rPr lang="en-US" baseline="0" dirty="0" smtClean="0"/>
              <a:t>The </a:t>
            </a:r>
            <a:r>
              <a:rPr lang="en-US" b="1" baseline="0" dirty="0"/>
              <a:t>Smoking Cessation Leadership Center </a:t>
            </a:r>
            <a:r>
              <a:rPr lang="en-US" baseline="0" dirty="0"/>
              <a:t>is based at the University of California, San Francisco, and provides CME/CE webinars, fact sheets, toolkits, and publications, training resources and presentations, e-newsletters and listserv, and online ordering options for 1-800-QUIT NOW cards.</a:t>
            </a:r>
          </a:p>
          <a:p>
            <a:endParaRPr lang="en-US" baseline="0" dirty="0"/>
          </a:p>
          <a:p>
            <a:r>
              <a:rPr lang="en-US" sz="1200" b="0" i="0" kern="1200" dirty="0">
                <a:solidFill>
                  <a:schemeClr val="tx1"/>
                </a:solidFill>
                <a:effectLst/>
                <a:latin typeface="+mn-lt"/>
                <a:ea typeface="+mn-ea"/>
                <a:cs typeface="+mn-cs"/>
              </a:rPr>
              <a:t>The </a:t>
            </a:r>
            <a:r>
              <a:rPr lang="en-US" sz="1200" b="1" i="0" kern="1200" dirty="0">
                <a:solidFill>
                  <a:schemeClr val="tx1"/>
                </a:solidFill>
                <a:effectLst/>
                <a:latin typeface="+mn-lt"/>
                <a:ea typeface="+mn-ea"/>
                <a:cs typeface="+mn-cs"/>
              </a:rPr>
              <a:t>Los Angeles County Department of Public Health's Tobacco Control and Prevention Program (TCPP) </a:t>
            </a:r>
            <a:r>
              <a:rPr lang="en-US" sz="1200" b="0" i="0" kern="1200" dirty="0">
                <a:solidFill>
                  <a:schemeClr val="tx1"/>
                </a:solidFill>
                <a:effectLst/>
                <a:latin typeface="+mn-lt"/>
                <a:ea typeface="+mn-ea"/>
                <a:cs typeface="+mn-cs"/>
              </a:rPr>
              <a:t>is the largest local lead agency in California in terms of size and funding. TCPP implements a countywide program to reduce youth access to tobacco product, reduce exposure to secondhand smoke and increase access to smoking cessation services. </a:t>
            </a:r>
            <a:endParaRPr lang="en-US" baseline="0" dirty="0"/>
          </a:p>
          <a:p>
            <a:endParaRPr lang="en-US" dirty="0" smtClean="0"/>
          </a:p>
          <a:p>
            <a:r>
              <a:rPr lang="en-US" b="1" i="1" dirty="0" smtClean="0"/>
              <a:t>NOTE:</a:t>
            </a:r>
            <a:r>
              <a:rPr lang="en-US" b="1" i="1" baseline="0" dirty="0" smtClean="0"/>
              <a:t> This slide can be customized by trainers who will be presenting the information outside of California.</a:t>
            </a:r>
            <a:endParaRPr lang="en-US" b="1" i="1" dirty="0"/>
          </a:p>
        </p:txBody>
      </p:sp>
      <p:sp>
        <p:nvSpPr>
          <p:cNvPr id="4" name="Slide Number Placeholder 3"/>
          <p:cNvSpPr>
            <a:spLocks noGrp="1"/>
          </p:cNvSpPr>
          <p:nvPr>
            <p:ph type="sldNum" sz="quarter" idx="10"/>
          </p:nvPr>
        </p:nvSpPr>
        <p:spPr/>
        <p:txBody>
          <a:bodyPr/>
          <a:lstStyle/>
          <a:p>
            <a:fld id="{D428D147-A619-4BE7-B1D0-117B7DB1A985}" type="slidenum">
              <a:rPr lang="en-US" smtClean="0"/>
              <a:t>105</a:t>
            </a:fld>
            <a:endParaRPr lang="en-US"/>
          </a:p>
        </p:txBody>
      </p:sp>
    </p:spTree>
    <p:extLst>
      <p:ext uri="{BB962C8B-B14F-4D97-AF65-F5344CB8AC3E}">
        <p14:creationId xmlns:p14="http://schemas.microsoft.com/office/powerpoint/2010/main" val="364100006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2015, the </a:t>
            </a:r>
            <a:r>
              <a:rPr lang="en-US" dirty="0" smtClean="0"/>
              <a:t>SAMHSA-funded ATTC </a:t>
            </a:r>
            <a:r>
              <a:rPr lang="en-US" dirty="0"/>
              <a:t>Network</a:t>
            </a:r>
            <a:r>
              <a:rPr lang="en-US" baseline="0" dirty="0"/>
              <a:t> developed an Infographic entitled “</a:t>
            </a:r>
            <a:r>
              <a:rPr lang="en-US" i="1" baseline="0" dirty="0"/>
              <a:t>Smoking Cessation Therapies Benefit Substance Use Disorder Clients</a:t>
            </a:r>
            <a:r>
              <a:rPr lang="en-US" baseline="0" dirty="0"/>
              <a:t>.” The Infographic can be downloaded from: </a:t>
            </a:r>
            <a:r>
              <a:rPr lang="en-US" dirty="0">
                <a:hlinkClick r:id="rId3"/>
              </a:rPr>
              <a:t>http://tinyurl.com/zkkjwpt</a:t>
            </a:r>
            <a:r>
              <a:rPr lang="en-US" dirty="0"/>
              <a:t>. </a:t>
            </a:r>
          </a:p>
        </p:txBody>
      </p:sp>
      <p:sp>
        <p:nvSpPr>
          <p:cNvPr id="4" name="Slide Number Placeholder 3"/>
          <p:cNvSpPr>
            <a:spLocks noGrp="1"/>
          </p:cNvSpPr>
          <p:nvPr>
            <p:ph type="sldNum" sz="quarter" idx="10"/>
          </p:nvPr>
        </p:nvSpPr>
        <p:spPr/>
        <p:txBody>
          <a:bodyPr/>
          <a:lstStyle/>
          <a:p>
            <a:fld id="{D428D147-A619-4BE7-B1D0-117B7DB1A985}" type="slidenum">
              <a:rPr lang="en-US" smtClean="0"/>
              <a:t>106</a:t>
            </a:fld>
            <a:endParaRPr lang="en-US"/>
          </a:p>
        </p:txBody>
      </p:sp>
    </p:spTree>
    <p:extLst>
      <p:ext uri="{BB962C8B-B14F-4D97-AF65-F5344CB8AC3E}">
        <p14:creationId xmlns:p14="http://schemas.microsoft.com/office/powerpoint/2010/main" val="294916321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defRPr/>
            </a:pPr>
            <a:r>
              <a:rPr lang="en-US" sz="1400" b="1" dirty="0"/>
              <a:t>INSTRUCTIONS</a:t>
            </a:r>
          </a:p>
          <a:p>
            <a:pPr>
              <a:defRPr/>
            </a:pPr>
            <a:r>
              <a:rPr lang="en-US" sz="1400" dirty="0"/>
              <a:t>The purpose of the following </a:t>
            </a:r>
            <a:r>
              <a:rPr lang="en-US" sz="1400" dirty="0" smtClean="0"/>
              <a:t>five </a:t>
            </a:r>
            <a:r>
              <a:rPr lang="en-US" sz="1400" dirty="0"/>
              <a:t>post-test questions is to test the change in smoking</a:t>
            </a:r>
            <a:r>
              <a:rPr lang="en-US" sz="1400" baseline="0" dirty="0"/>
              <a:t> and HIV </a:t>
            </a:r>
            <a:r>
              <a:rPr lang="en-US" sz="1400" dirty="0"/>
              <a:t>knowledge amongst training participants. These questions are identical to the pre-test questions. Read each question and possible responses aloud, and give training participants time to jot down their response. Reveal the answers to each question once participants have had a chance to indicate their responses to each question. </a:t>
            </a:r>
          </a:p>
        </p:txBody>
      </p:sp>
      <p:sp>
        <p:nvSpPr>
          <p:cNvPr id="4" name="Slide Number Placeholder 3"/>
          <p:cNvSpPr>
            <a:spLocks noGrp="1"/>
          </p:cNvSpPr>
          <p:nvPr>
            <p:ph type="sldNum" sz="quarter" idx="10"/>
          </p:nvPr>
        </p:nvSpPr>
        <p:spPr/>
        <p:txBody>
          <a:bodyPr/>
          <a:lstStyle/>
          <a:p>
            <a:fld id="{D428D147-A619-4BE7-B1D0-117B7DB1A985}" type="slidenum">
              <a:rPr lang="en-US" smtClean="0"/>
              <a:t>107</a:t>
            </a:fld>
            <a:endParaRPr lang="en-US"/>
          </a:p>
        </p:txBody>
      </p:sp>
    </p:spTree>
    <p:extLst>
      <p:ext uri="{BB962C8B-B14F-4D97-AF65-F5344CB8AC3E}">
        <p14:creationId xmlns:p14="http://schemas.microsoft.com/office/powerpoint/2010/main" val="7728308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ANSWER KEY</a:t>
            </a:r>
          </a:p>
          <a:p>
            <a:r>
              <a:rPr lang="en-US" altLang="en-US" dirty="0"/>
              <a:t>#1 – correct response is C (10 seconds)</a:t>
            </a:r>
          </a:p>
        </p:txBody>
      </p:sp>
      <p:sp>
        <p:nvSpPr>
          <p:cNvPr id="4" name="Slide Number Placeholder 3"/>
          <p:cNvSpPr>
            <a:spLocks noGrp="1"/>
          </p:cNvSpPr>
          <p:nvPr>
            <p:ph type="sldNum" sz="quarter" idx="10"/>
          </p:nvPr>
        </p:nvSpPr>
        <p:spPr/>
        <p:txBody>
          <a:bodyPr/>
          <a:lstStyle/>
          <a:p>
            <a:fld id="{D428D147-A619-4BE7-B1D0-117B7DB1A985}" type="slidenum">
              <a:rPr lang="en-US" smtClean="0"/>
              <a:t>108</a:t>
            </a:fld>
            <a:endParaRPr lang="en-US"/>
          </a:p>
        </p:txBody>
      </p:sp>
    </p:spTree>
    <p:extLst>
      <p:ext uri="{BB962C8B-B14F-4D97-AF65-F5344CB8AC3E}">
        <p14:creationId xmlns:p14="http://schemas.microsoft.com/office/powerpoint/2010/main" val="99317005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ANSWER KEY</a:t>
            </a:r>
          </a:p>
          <a:p>
            <a:r>
              <a:rPr lang="en-US" altLang="en-US" dirty="0"/>
              <a:t>#2 – correct response is D (11 minutes)</a:t>
            </a:r>
          </a:p>
        </p:txBody>
      </p:sp>
      <p:sp>
        <p:nvSpPr>
          <p:cNvPr id="4" name="Slide Number Placeholder 3"/>
          <p:cNvSpPr>
            <a:spLocks noGrp="1"/>
          </p:cNvSpPr>
          <p:nvPr>
            <p:ph type="sldNum" sz="quarter" idx="10"/>
          </p:nvPr>
        </p:nvSpPr>
        <p:spPr/>
        <p:txBody>
          <a:bodyPr/>
          <a:lstStyle/>
          <a:p>
            <a:fld id="{D428D147-A619-4BE7-B1D0-117B7DB1A985}" type="slidenum">
              <a:rPr lang="en-US" smtClean="0"/>
              <a:t>109</a:t>
            </a:fld>
            <a:endParaRPr lang="en-US"/>
          </a:p>
        </p:txBody>
      </p:sp>
    </p:spTree>
    <p:extLst>
      <p:ext uri="{BB962C8B-B14F-4D97-AF65-F5344CB8AC3E}">
        <p14:creationId xmlns:p14="http://schemas.microsoft.com/office/powerpoint/2010/main" val="9931700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INSTRUCTIONS</a:t>
            </a:r>
          </a:p>
          <a:p>
            <a:pPr lvl="0"/>
            <a:r>
              <a:rPr lang="en-US" sz="1200" kern="1200" dirty="0" smtClean="0">
                <a:solidFill>
                  <a:schemeClr val="tx1"/>
                </a:solidFill>
                <a:effectLst/>
                <a:latin typeface="+mn-lt"/>
                <a:ea typeface="+mn-ea"/>
                <a:cs typeface="+mn-cs"/>
              </a:rPr>
              <a:t>Briefly review each of the educational objectives with the audience.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28D147-A619-4BE7-B1D0-117B7DB1A985}" type="slidenum">
              <a:rPr lang="en-US" smtClean="0"/>
              <a:t>11</a:t>
            </a:fld>
            <a:endParaRPr lang="en-US"/>
          </a:p>
        </p:txBody>
      </p:sp>
    </p:spTree>
    <p:extLst>
      <p:ext uri="{BB962C8B-B14F-4D97-AF65-F5344CB8AC3E}">
        <p14:creationId xmlns:p14="http://schemas.microsoft.com/office/powerpoint/2010/main" val="4328275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ANSWER KEY</a:t>
            </a:r>
          </a:p>
          <a:p>
            <a:r>
              <a:rPr lang="en-US" altLang="en-US" dirty="0"/>
              <a:t>#3 – correct response is E (80% or more</a:t>
            </a:r>
            <a:r>
              <a:rPr lang="en-US" altLang="en-US" baseline="0" dirty="0"/>
              <a:t>)</a:t>
            </a:r>
          </a:p>
        </p:txBody>
      </p:sp>
      <p:sp>
        <p:nvSpPr>
          <p:cNvPr id="4" name="Slide Number Placeholder 3"/>
          <p:cNvSpPr>
            <a:spLocks noGrp="1"/>
          </p:cNvSpPr>
          <p:nvPr>
            <p:ph type="sldNum" sz="quarter" idx="10"/>
          </p:nvPr>
        </p:nvSpPr>
        <p:spPr/>
        <p:txBody>
          <a:bodyPr/>
          <a:lstStyle/>
          <a:p>
            <a:fld id="{D428D147-A619-4BE7-B1D0-117B7DB1A985}" type="slidenum">
              <a:rPr lang="en-US" smtClean="0"/>
              <a:t>110</a:t>
            </a:fld>
            <a:endParaRPr lang="en-US"/>
          </a:p>
        </p:txBody>
      </p:sp>
    </p:spTree>
    <p:extLst>
      <p:ext uri="{BB962C8B-B14F-4D97-AF65-F5344CB8AC3E}">
        <p14:creationId xmlns:p14="http://schemas.microsoft.com/office/powerpoint/2010/main" val="99317005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ANSWER KEY</a:t>
            </a:r>
          </a:p>
          <a:p>
            <a:r>
              <a:rPr lang="en-US" altLang="en-US" dirty="0"/>
              <a:t>#4 – correct response is F (A, B, and E only)</a:t>
            </a:r>
          </a:p>
          <a:p>
            <a:endParaRPr lang="en-US" dirty="0"/>
          </a:p>
        </p:txBody>
      </p:sp>
      <p:sp>
        <p:nvSpPr>
          <p:cNvPr id="4" name="Slide Number Placeholder 3"/>
          <p:cNvSpPr>
            <a:spLocks noGrp="1"/>
          </p:cNvSpPr>
          <p:nvPr>
            <p:ph type="sldNum" sz="quarter" idx="10"/>
          </p:nvPr>
        </p:nvSpPr>
        <p:spPr/>
        <p:txBody>
          <a:bodyPr/>
          <a:lstStyle/>
          <a:p>
            <a:fld id="{D428D147-A619-4BE7-B1D0-117B7DB1A985}" type="slidenum">
              <a:rPr lang="en-US" smtClean="0"/>
              <a:t>111</a:t>
            </a:fld>
            <a:endParaRPr lang="en-US"/>
          </a:p>
        </p:txBody>
      </p:sp>
    </p:spTree>
    <p:extLst>
      <p:ext uri="{BB962C8B-B14F-4D97-AF65-F5344CB8AC3E}">
        <p14:creationId xmlns:p14="http://schemas.microsoft.com/office/powerpoint/2010/main" val="99317005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ANSWER KEY</a:t>
            </a:r>
          </a:p>
          <a:p>
            <a:r>
              <a:rPr lang="en-US" altLang="en-US" dirty="0"/>
              <a:t>#5 – correct response </a:t>
            </a:r>
            <a:r>
              <a:rPr lang="en-US" altLang="en-US"/>
              <a:t>is C (3)</a:t>
            </a:r>
            <a:endParaRPr lang="en-US" altLang="en-US" dirty="0"/>
          </a:p>
          <a:p>
            <a:endParaRPr lang="en-US" dirty="0"/>
          </a:p>
        </p:txBody>
      </p:sp>
      <p:sp>
        <p:nvSpPr>
          <p:cNvPr id="4" name="Slide Number Placeholder 3"/>
          <p:cNvSpPr>
            <a:spLocks noGrp="1"/>
          </p:cNvSpPr>
          <p:nvPr>
            <p:ph type="sldNum" sz="quarter" idx="10"/>
          </p:nvPr>
        </p:nvSpPr>
        <p:spPr/>
        <p:txBody>
          <a:bodyPr/>
          <a:lstStyle/>
          <a:p>
            <a:fld id="{D428D147-A619-4BE7-B1D0-117B7DB1A985}" type="slidenum">
              <a:rPr lang="en-US" smtClean="0"/>
              <a:t>112</a:t>
            </a:fld>
            <a:endParaRPr lang="en-US"/>
          </a:p>
        </p:txBody>
      </p:sp>
    </p:spTree>
    <p:extLst>
      <p:ext uri="{BB962C8B-B14F-4D97-AF65-F5344CB8AC3E}">
        <p14:creationId xmlns:p14="http://schemas.microsoft.com/office/powerpoint/2010/main" val="99317005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a:t>
            </a:r>
            <a:r>
              <a:rPr lang="en-US" baseline="0" dirty="0"/>
              <a:t> has been stated numerous times in today’s presentation, tobacco use is the single greatest preventable cause of disease and premature death in America. This quote from Dr. David </a:t>
            </a:r>
            <a:r>
              <a:rPr lang="en-US" baseline="0" dirty="0" err="1"/>
              <a:t>Satcher</a:t>
            </a:r>
            <a:r>
              <a:rPr lang="en-US" baseline="0" dirty="0"/>
              <a:t> is an appropriate note on which to end this presentation.</a:t>
            </a:r>
            <a:endParaRPr lang="en-US" dirty="0"/>
          </a:p>
        </p:txBody>
      </p:sp>
      <p:sp>
        <p:nvSpPr>
          <p:cNvPr id="4" name="Slide Number Placeholder 3"/>
          <p:cNvSpPr>
            <a:spLocks noGrp="1"/>
          </p:cNvSpPr>
          <p:nvPr>
            <p:ph type="sldNum" sz="quarter" idx="10"/>
          </p:nvPr>
        </p:nvSpPr>
        <p:spPr/>
        <p:txBody>
          <a:bodyPr/>
          <a:lstStyle/>
          <a:p>
            <a:fld id="{D428D147-A619-4BE7-B1D0-117B7DB1A985}" type="slidenum">
              <a:rPr lang="en-US" smtClean="0"/>
              <a:t>113</a:t>
            </a:fld>
            <a:endParaRPr lang="en-US"/>
          </a:p>
        </p:txBody>
      </p:sp>
    </p:spTree>
    <p:extLst>
      <p:ext uri="{BB962C8B-B14F-4D97-AF65-F5344CB8AC3E}">
        <p14:creationId xmlns:p14="http://schemas.microsoft.com/office/powerpoint/2010/main" val="226011533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This concludes the </a:t>
            </a:r>
            <a:r>
              <a:rPr lang="en-US" altLang="en-US" dirty="0" smtClean="0"/>
              <a:t>presentation. </a:t>
            </a:r>
            <a:r>
              <a:rPr lang="en-US" altLang="en-US" dirty="0"/>
              <a:t>Thank the participants for their time and address any last-minute questions about the content. Encourage participants to reach out to the Pacific Southwest ATTC or </a:t>
            </a:r>
            <a:r>
              <a:rPr lang="en-US" altLang="en-US" dirty="0" smtClean="0"/>
              <a:t>the</a:t>
            </a:r>
            <a:r>
              <a:rPr lang="en-US" altLang="en-US" baseline="0" dirty="0" smtClean="0"/>
              <a:t> LA </a:t>
            </a:r>
            <a:r>
              <a:rPr lang="en-US" altLang="en-US" baseline="0" smtClean="0"/>
              <a:t>Region PA</a:t>
            </a:r>
            <a:r>
              <a:rPr lang="en-US" altLang="en-US" smtClean="0"/>
              <a:t>ETC</a:t>
            </a:r>
            <a:r>
              <a:rPr lang="en-US" altLang="en-US" dirty="0"/>
              <a:t>, should they have questions or concerns following the training session.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Image Credits (</a:t>
            </a:r>
            <a:r>
              <a:rPr lang="en-US" dirty="0" smtClean="0"/>
              <a:t>Left to</a:t>
            </a:r>
            <a:r>
              <a:rPr lang="en-US" baseline="0" dirty="0" smtClean="0"/>
              <a:t> Right</a:t>
            </a:r>
            <a:r>
              <a:rPr lang="en-US" dirty="0" smtClean="0"/>
              <a:t>): </a:t>
            </a:r>
            <a:r>
              <a:rPr lang="en-US" dirty="0"/>
              <a:t>CDC</a:t>
            </a:r>
            <a:r>
              <a:rPr lang="en-US" baseline="0" dirty="0"/>
              <a:t> website, 2016; CDC website, 2016; </a:t>
            </a:r>
            <a:r>
              <a:rPr lang="en-US" baseline="0" dirty="0" err="1"/>
              <a:t>Fotolia</a:t>
            </a:r>
            <a:r>
              <a:rPr lang="en-US" baseline="0" dirty="0"/>
              <a:t>, 2016 (purchased image); </a:t>
            </a:r>
            <a:r>
              <a:rPr lang="en-US" baseline="0" dirty="0" err="1"/>
              <a:t>Fotolia</a:t>
            </a:r>
            <a:r>
              <a:rPr lang="en-US" baseline="0" dirty="0"/>
              <a:t>, 2016 (purchased image); </a:t>
            </a:r>
            <a:r>
              <a:rPr lang="en-US" baseline="0" dirty="0" err="1"/>
              <a:t>Fotolia</a:t>
            </a:r>
            <a:r>
              <a:rPr lang="en-US" baseline="0" dirty="0"/>
              <a:t>, 2016 (purchased image).</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a:p>
        </p:txBody>
      </p:sp>
      <p:sp>
        <p:nvSpPr>
          <p:cNvPr id="4" name="Slide Number Placeholder 3"/>
          <p:cNvSpPr>
            <a:spLocks noGrp="1"/>
          </p:cNvSpPr>
          <p:nvPr>
            <p:ph type="sldNum" sz="quarter" idx="10"/>
          </p:nvPr>
        </p:nvSpPr>
        <p:spPr/>
        <p:txBody>
          <a:bodyPr/>
          <a:lstStyle/>
          <a:p>
            <a:fld id="{D428D147-A619-4BE7-B1D0-117B7DB1A985}" type="slidenum">
              <a:rPr lang="en-US" smtClean="0"/>
              <a:t>114</a:t>
            </a:fld>
            <a:endParaRPr lang="en-US"/>
          </a:p>
        </p:txBody>
      </p:sp>
    </p:spTree>
    <p:extLst>
      <p:ext uri="{BB962C8B-B14F-4D97-AF65-F5344CB8AC3E}">
        <p14:creationId xmlns:p14="http://schemas.microsoft.com/office/powerpoint/2010/main" val="11574550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Smoking remains the leading cause of preventable death and disease in the United States, killing more than 480,000 Americans each year </a:t>
            </a:r>
            <a:r>
              <a:rPr lang="en-US" sz="1200" b="0" i="0" kern="1200" dirty="0" smtClean="0">
                <a:solidFill>
                  <a:schemeClr val="tx1"/>
                </a:solidFill>
                <a:effectLst/>
                <a:latin typeface="+mn-lt"/>
                <a:ea typeface="+mn-ea"/>
                <a:cs typeface="+mn-cs"/>
              </a:rPr>
              <a:t>(in other words,</a:t>
            </a:r>
            <a:r>
              <a:rPr lang="en-US" sz="1200" b="0" i="0" kern="1200" baseline="0" dirty="0" smtClean="0">
                <a:solidFill>
                  <a:schemeClr val="tx1"/>
                </a:solidFill>
                <a:effectLst/>
                <a:latin typeface="+mn-lt"/>
                <a:ea typeface="+mn-ea"/>
                <a:cs typeface="+mn-cs"/>
              </a:rPr>
              <a:t> smoking is responsible for nearly 1 </a:t>
            </a:r>
            <a:r>
              <a:rPr lang="en-US" sz="1200" b="0" i="0" kern="1200" baseline="0" dirty="0">
                <a:solidFill>
                  <a:schemeClr val="tx1"/>
                </a:solidFill>
                <a:effectLst/>
                <a:latin typeface="+mn-lt"/>
                <a:ea typeface="+mn-ea"/>
                <a:cs typeface="+mn-cs"/>
              </a:rPr>
              <a:t>out of every 5 deaths)</a:t>
            </a:r>
            <a:r>
              <a:rPr lang="en-US" sz="1200" b="0" i="0" kern="1200" dirty="0">
                <a:solidFill>
                  <a:schemeClr val="tx1"/>
                </a:solidFill>
                <a:effectLst/>
                <a:latin typeface="+mn-lt"/>
                <a:ea typeface="+mn-ea"/>
                <a:cs typeface="+mn-cs"/>
              </a:rPr>
              <a:t>. Smoking </a:t>
            </a:r>
            <a:r>
              <a:rPr lang="en-US" sz="1200" b="0" i="0" kern="1200" dirty="0" smtClean="0">
                <a:solidFill>
                  <a:schemeClr val="tx1"/>
                </a:solidFill>
                <a:effectLst/>
                <a:latin typeface="+mn-lt"/>
                <a:ea typeface="+mn-ea"/>
                <a:cs typeface="+mn-cs"/>
              </a:rPr>
              <a:t>can cause </a:t>
            </a:r>
            <a:r>
              <a:rPr lang="en-US" sz="1200" b="0" i="0" kern="1200" dirty="0">
                <a:solidFill>
                  <a:schemeClr val="tx1"/>
                </a:solidFill>
                <a:effectLst/>
                <a:latin typeface="+mn-lt"/>
                <a:ea typeface="+mn-ea"/>
                <a:cs typeface="+mn-cs"/>
              </a:rPr>
              <a:t>immediate damage to your body, harms every organ </a:t>
            </a:r>
            <a:r>
              <a:rPr lang="en-US" sz="1200" b="0" i="0" kern="1200" dirty="0" smtClean="0">
                <a:solidFill>
                  <a:schemeClr val="tx1"/>
                </a:solidFill>
                <a:effectLst/>
                <a:latin typeface="+mn-lt"/>
                <a:ea typeface="+mn-ea"/>
                <a:cs typeface="+mn-cs"/>
              </a:rPr>
              <a:t>system, </a:t>
            </a:r>
            <a:r>
              <a:rPr lang="en-US" sz="1200" b="0" i="0" kern="1200" dirty="0">
                <a:solidFill>
                  <a:schemeClr val="tx1"/>
                </a:solidFill>
                <a:effectLst/>
                <a:latin typeface="+mn-lt"/>
                <a:ea typeface="+mn-ea"/>
                <a:cs typeface="+mn-cs"/>
              </a:rPr>
              <a:t>and leads to disease and disability. For every smoking-related death, at least 30 Americans live with a smoking-related illness. The only proven strategy to protect yourself from harm is to never smoke, and if you do smoke or use tobacco products, to quit.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a:t>
            </a:r>
            <a:r>
              <a:rPr lang="en-US" sz="1200" b="0" i="0" kern="1200" baseline="0" dirty="0">
                <a:solidFill>
                  <a:schemeClr val="tx1"/>
                </a:solidFill>
                <a:effectLst/>
                <a:latin typeface="+mn-lt"/>
                <a:ea typeface="+mn-ea"/>
                <a:cs typeface="+mn-cs"/>
              </a:rPr>
              <a:t> Centers for Disease Control and Prevention have numerous smoking and tobacco use resources, including a smoking cessation campaign called “</a:t>
            </a:r>
            <a:r>
              <a:rPr lang="en-US" sz="1200" b="0" i="1" kern="1200" baseline="0" dirty="0">
                <a:solidFill>
                  <a:schemeClr val="tx1"/>
                </a:solidFill>
                <a:effectLst/>
                <a:latin typeface="+mn-lt"/>
                <a:ea typeface="+mn-ea"/>
                <a:cs typeface="+mn-cs"/>
              </a:rPr>
              <a:t>Tips from Former Smokers</a:t>
            </a:r>
            <a:r>
              <a:rPr lang="en-US" sz="1200" b="0" i="0" kern="1200" baseline="0" dirty="0">
                <a:solidFill>
                  <a:schemeClr val="tx1"/>
                </a:solidFill>
                <a:effectLst/>
                <a:latin typeface="+mn-lt"/>
                <a:ea typeface="+mn-ea"/>
                <a:cs typeface="+mn-cs"/>
              </a:rPr>
              <a:t>.” For more information, visit: http://</a:t>
            </a:r>
            <a:r>
              <a:rPr lang="en-US" sz="1200" b="0" i="0" kern="1200" baseline="0" dirty="0" smtClean="0">
                <a:solidFill>
                  <a:schemeClr val="tx1"/>
                </a:solidFill>
                <a:effectLst/>
                <a:latin typeface="+mn-lt"/>
                <a:ea typeface="+mn-ea"/>
                <a:cs typeface="+mn-cs"/>
              </a:rPr>
              <a:t>www.cdc.gov/tobacco. </a:t>
            </a:r>
            <a:endParaRPr lang="en-US" sz="1200" b="0" i="0" kern="1200" baseline="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28D147-A619-4BE7-B1D0-117B7DB1A985}" type="slidenum">
              <a:rPr lang="en-US" smtClean="0"/>
              <a:t>12</a:t>
            </a:fld>
            <a:endParaRPr lang="en-US"/>
          </a:p>
        </p:txBody>
      </p:sp>
    </p:spTree>
    <p:extLst>
      <p:ext uri="{BB962C8B-B14F-4D97-AF65-F5344CB8AC3E}">
        <p14:creationId xmlns:p14="http://schemas.microsoft.com/office/powerpoint/2010/main" val="39395969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**ANIMATION INSTRUCTIONS**</a:t>
            </a:r>
          </a:p>
          <a:p>
            <a:r>
              <a:rPr lang="en-US" b="1" i="1" baseline="0" dirty="0"/>
              <a:t>The first of three text box animations will appear automatically. Click once to advance to the 2</a:t>
            </a:r>
            <a:r>
              <a:rPr lang="en-US" b="1" i="1" baseline="30000" dirty="0"/>
              <a:t>nd</a:t>
            </a:r>
            <a:r>
              <a:rPr lang="en-US" b="1" i="1" baseline="0" dirty="0"/>
              <a:t> animation, and click again to advance to the 3</a:t>
            </a:r>
            <a:r>
              <a:rPr lang="en-US" b="1" i="1" baseline="30000" dirty="0"/>
              <a:t>rd</a:t>
            </a:r>
            <a:r>
              <a:rPr lang="en-US" b="1" i="1" baseline="0" dirty="0"/>
              <a:t> animation. Once the 3</a:t>
            </a:r>
            <a:r>
              <a:rPr lang="en-US" b="1" i="1" baseline="30000" dirty="0"/>
              <a:t>rd</a:t>
            </a:r>
            <a:r>
              <a:rPr lang="en-US" b="1" i="1" baseline="0" dirty="0"/>
              <a:t> animation appears, click one more time to advance to the next slide.</a:t>
            </a:r>
            <a:endParaRPr lang="en-US" b="1" i="1" dirty="0"/>
          </a:p>
          <a:p>
            <a:endParaRPr lang="en-US" dirty="0"/>
          </a:p>
          <a:p>
            <a:r>
              <a:rPr lang="en-US" b="1" u="sng" dirty="0" smtClean="0"/>
              <a:t>REFERENCE:</a:t>
            </a:r>
            <a:r>
              <a:rPr lang="en-US" dirty="0" smtClean="0"/>
              <a:t/>
            </a:r>
            <a:br>
              <a:rPr lang="en-US" dirty="0" smtClean="0"/>
            </a:br>
            <a:r>
              <a:rPr lang="en-US" dirty="0" smtClean="0"/>
              <a:t>National</a:t>
            </a:r>
            <a:r>
              <a:rPr lang="en-US" baseline="0" dirty="0" smtClean="0"/>
              <a:t> Institute on Drug Abuse. (2014). </a:t>
            </a:r>
            <a:r>
              <a:rPr lang="en-US" i="1" baseline="0" dirty="0" smtClean="0"/>
              <a:t>Tobacco/Nicotine Webpage.</a:t>
            </a:r>
            <a:r>
              <a:rPr lang="en-US" i="0" baseline="0" dirty="0" smtClean="0"/>
              <a:t> </a:t>
            </a:r>
            <a:r>
              <a:rPr lang="en-US" baseline="0" dirty="0" smtClean="0"/>
              <a:t>Accessed May 27, 2016 from https</a:t>
            </a:r>
            <a:r>
              <a:rPr lang="en-US" baseline="0" dirty="0"/>
              <a:t>://</a:t>
            </a:r>
            <a:r>
              <a:rPr lang="en-US" baseline="0" dirty="0" smtClean="0"/>
              <a:t>www.drugabuse.gov/drugs-abuse/tobacco-nicotine. </a:t>
            </a:r>
            <a:endParaRPr lang="en-US" baseline="0" dirty="0"/>
          </a:p>
        </p:txBody>
      </p:sp>
      <p:sp>
        <p:nvSpPr>
          <p:cNvPr id="4" name="Slide Number Placeholder 3"/>
          <p:cNvSpPr>
            <a:spLocks noGrp="1"/>
          </p:cNvSpPr>
          <p:nvPr>
            <p:ph type="sldNum" sz="quarter" idx="10"/>
          </p:nvPr>
        </p:nvSpPr>
        <p:spPr/>
        <p:txBody>
          <a:bodyPr/>
          <a:lstStyle/>
          <a:p>
            <a:fld id="{D428D147-A619-4BE7-B1D0-117B7DB1A985}" type="slidenum">
              <a:rPr lang="en-US" smtClean="0"/>
              <a:t>13</a:t>
            </a:fld>
            <a:endParaRPr lang="en-US"/>
          </a:p>
        </p:txBody>
      </p:sp>
    </p:spTree>
    <p:extLst>
      <p:ext uri="{BB962C8B-B14F-4D97-AF65-F5344CB8AC3E}">
        <p14:creationId xmlns:p14="http://schemas.microsoft.com/office/powerpoint/2010/main" val="1605543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**ANIMATION INSTRUCTIONS**</a:t>
            </a:r>
          </a:p>
          <a:p>
            <a:r>
              <a:rPr lang="en-US" b="1" i="1" baseline="0" dirty="0"/>
              <a:t>The first of three text box animations will appear automatically. Click once to advance to the 2</a:t>
            </a:r>
            <a:r>
              <a:rPr lang="en-US" b="1" i="1" baseline="30000" dirty="0"/>
              <a:t>nd</a:t>
            </a:r>
            <a:r>
              <a:rPr lang="en-US" b="1" i="1" baseline="0" dirty="0"/>
              <a:t> animation, and click again to advance to the 3</a:t>
            </a:r>
            <a:r>
              <a:rPr lang="en-US" b="1" i="1" baseline="30000" dirty="0"/>
              <a:t>rd</a:t>
            </a:r>
            <a:r>
              <a:rPr lang="en-US" b="1" i="1" baseline="0" dirty="0"/>
              <a:t> animation. Once the 3</a:t>
            </a:r>
            <a:r>
              <a:rPr lang="en-US" b="1" i="1" baseline="30000" dirty="0"/>
              <a:t>rd</a:t>
            </a:r>
            <a:r>
              <a:rPr lang="en-US" b="1" i="1" baseline="0" dirty="0"/>
              <a:t> animation appears, click one more time to advance to the next slide.</a:t>
            </a:r>
            <a:endParaRPr lang="en-US" b="1" i="1" dirty="0"/>
          </a:p>
          <a:p>
            <a:endParaRPr lang="en-US" dirty="0"/>
          </a:p>
          <a:p>
            <a:r>
              <a:rPr lang="en-US" b="1" u="sng" dirty="0" smtClean="0"/>
              <a:t>REFERENCE:</a:t>
            </a:r>
            <a:r>
              <a:rPr lang="en-US" dirty="0" smtClean="0"/>
              <a:t/>
            </a:r>
            <a:br>
              <a:rPr lang="en-US" dirty="0" smtClean="0"/>
            </a:br>
            <a:r>
              <a:rPr lang="en-US" dirty="0" smtClean="0"/>
              <a:t>National</a:t>
            </a:r>
            <a:r>
              <a:rPr lang="en-US" baseline="0" dirty="0" smtClean="0"/>
              <a:t> Institute on Drug Abuse. (2014). </a:t>
            </a:r>
            <a:r>
              <a:rPr lang="en-US" i="1" baseline="0" dirty="0" smtClean="0"/>
              <a:t>Tobacco/Nicotine Webpage.</a:t>
            </a:r>
            <a:r>
              <a:rPr lang="en-US" i="0" baseline="0" dirty="0" smtClean="0"/>
              <a:t> </a:t>
            </a:r>
            <a:r>
              <a:rPr lang="en-US" baseline="0" dirty="0" smtClean="0"/>
              <a:t>Accessed May 27, 2016 from https://www.drugabuse.gov/drugs-abuse/tobacco-nicotine. </a:t>
            </a:r>
            <a:endParaRPr lang="en-US" baseline="0" dirty="0"/>
          </a:p>
        </p:txBody>
      </p:sp>
      <p:sp>
        <p:nvSpPr>
          <p:cNvPr id="4" name="Slide Number Placeholder 3"/>
          <p:cNvSpPr>
            <a:spLocks noGrp="1"/>
          </p:cNvSpPr>
          <p:nvPr>
            <p:ph type="sldNum" sz="quarter" idx="10"/>
          </p:nvPr>
        </p:nvSpPr>
        <p:spPr/>
        <p:txBody>
          <a:bodyPr/>
          <a:lstStyle/>
          <a:p>
            <a:fld id="{D428D147-A619-4BE7-B1D0-117B7DB1A985}" type="slidenum">
              <a:rPr lang="en-US" smtClean="0"/>
              <a:t>14</a:t>
            </a:fld>
            <a:endParaRPr lang="en-US"/>
          </a:p>
        </p:txBody>
      </p:sp>
    </p:spTree>
    <p:extLst>
      <p:ext uri="{BB962C8B-B14F-4D97-AF65-F5344CB8AC3E}">
        <p14:creationId xmlns:p14="http://schemas.microsoft.com/office/powerpoint/2010/main" val="24814464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**ANIMATION INSTRUCTIONS**</a:t>
            </a:r>
          </a:p>
          <a:p>
            <a:r>
              <a:rPr lang="en-US" b="1" i="1" baseline="0" dirty="0"/>
              <a:t>The first of two text box animations will appear automatically. Click once to advance to the 2</a:t>
            </a:r>
            <a:r>
              <a:rPr lang="en-US" b="1" i="1" baseline="30000" dirty="0"/>
              <a:t>nd</a:t>
            </a:r>
            <a:r>
              <a:rPr lang="en-US" b="1" i="1" baseline="0" dirty="0"/>
              <a:t> animation. Once the 2</a:t>
            </a:r>
            <a:r>
              <a:rPr lang="en-US" b="1" i="1" baseline="30000" dirty="0"/>
              <a:t>nd</a:t>
            </a:r>
            <a:r>
              <a:rPr lang="en-US" b="1" i="1" baseline="0" dirty="0"/>
              <a:t> animation appears, click one more time to advance to the next slide.</a:t>
            </a:r>
            <a:endParaRPr lang="en-US" b="1" i="1" dirty="0"/>
          </a:p>
          <a:p>
            <a:endParaRPr lang="en-US" dirty="0"/>
          </a:p>
          <a:p>
            <a:r>
              <a:rPr lang="en-US" b="1" u="sng" dirty="0" smtClean="0"/>
              <a:t>REFERENCE:</a:t>
            </a:r>
            <a:r>
              <a:rPr lang="en-US" dirty="0" smtClean="0"/>
              <a:t/>
            </a:r>
            <a:br>
              <a:rPr lang="en-US" dirty="0" smtClean="0"/>
            </a:br>
            <a:r>
              <a:rPr lang="en-US" dirty="0" smtClean="0"/>
              <a:t>National</a:t>
            </a:r>
            <a:r>
              <a:rPr lang="en-US" baseline="0" dirty="0" smtClean="0"/>
              <a:t> Institute on Drug Abuse. (2014). </a:t>
            </a:r>
            <a:r>
              <a:rPr lang="en-US" i="1" baseline="0" dirty="0" smtClean="0"/>
              <a:t>Tobacco/Nicotine Webpage.</a:t>
            </a:r>
            <a:r>
              <a:rPr lang="en-US" i="0" baseline="0" dirty="0" smtClean="0"/>
              <a:t> </a:t>
            </a:r>
            <a:r>
              <a:rPr lang="en-US" baseline="0" dirty="0" smtClean="0"/>
              <a:t>Accessed May 27, 2016 from https://www.drugabuse.gov/drugs-abuse/tobacco-nicotine. </a:t>
            </a:r>
          </a:p>
        </p:txBody>
      </p:sp>
      <p:sp>
        <p:nvSpPr>
          <p:cNvPr id="4" name="Slide Number Placeholder 3"/>
          <p:cNvSpPr>
            <a:spLocks noGrp="1"/>
          </p:cNvSpPr>
          <p:nvPr>
            <p:ph type="sldNum" sz="quarter" idx="10"/>
          </p:nvPr>
        </p:nvSpPr>
        <p:spPr/>
        <p:txBody>
          <a:bodyPr/>
          <a:lstStyle/>
          <a:p>
            <a:fld id="{D428D147-A619-4BE7-B1D0-117B7DB1A985}" type="slidenum">
              <a:rPr lang="en-US" smtClean="0"/>
              <a:t>15</a:t>
            </a:fld>
            <a:endParaRPr lang="en-US"/>
          </a:p>
        </p:txBody>
      </p:sp>
    </p:spTree>
    <p:extLst>
      <p:ext uri="{BB962C8B-B14F-4D97-AF65-F5344CB8AC3E}">
        <p14:creationId xmlns:p14="http://schemas.microsoft.com/office/powerpoint/2010/main" val="14298261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**ANIMATION INSTRUCTIONS**</a:t>
            </a:r>
          </a:p>
          <a:p>
            <a:r>
              <a:rPr lang="en-US" b="1" i="1" baseline="0" dirty="0"/>
              <a:t>The first of three text box animations will appear automatically. Click once to advance to the 2</a:t>
            </a:r>
            <a:r>
              <a:rPr lang="en-US" b="1" i="1" baseline="30000" dirty="0"/>
              <a:t>nd</a:t>
            </a:r>
            <a:r>
              <a:rPr lang="en-US" b="1" i="1" baseline="0" dirty="0"/>
              <a:t> animation, and click again to advance to the 3</a:t>
            </a:r>
            <a:r>
              <a:rPr lang="en-US" b="1" i="1" baseline="30000" dirty="0"/>
              <a:t>rd</a:t>
            </a:r>
            <a:r>
              <a:rPr lang="en-US" b="1" i="1" baseline="0" dirty="0"/>
              <a:t> animation. Once the 3</a:t>
            </a:r>
            <a:r>
              <a:rPr lang="en-US" b="1" i="1" baseline="30000" dirty="0"/>
              <a:t>rd</a:t>
            </a:r>
            <a:r>
              <a:rPr lang="en-US" b="1" i="1" baseline="0" dirty="0"/>
              <a:t> animation appears, click one more time to advance to the next slide.</a:t>
            </a:r>
            <a:endParaRPr lang="en-US" b="1" i="1" dirty="0"/>
          </a:p>
          <a:p>
            <a:endParaRPr lang="en-US" dirty="0"/>
          </a:p>
          <a:p>
            <a:r>
              <a:rPr lang="en-US" b="1" u="sng" dirty="0" smtClean="0"/>
              <a:t>REFERENCE:</a:t>
            </a:r>
            <a:r>
              <a:rPr lang="en-US" dirty="0" smtClean="0"/>
              <a:t/>
            </a:r>
            <a:br>
              <a:rPr lang="en-US" dirty="0" smtClean="0"/>
            </a:br>
            <a:r>
              <a:rPr lang="en-US" dirty="0" smtClean="0"/>
              <a:t>National</a:t>
            </a:r>
            <a:r>
              <a:rPr lang="en-US" baseline="0" dirty="0" smtClean="0"/>
              <a:t> Institute on Drug Abuse. (2014). </a:t>
            </a:r>
            <a:r>
              <a:rPr lang="en-US" i="1" baseline="0" dirty="0" smtClean="0"/>
              <a:t>Tobacco/Nicotine Webpage.</a:t>
            </a:r>
            <a:r>
              <a:rPr lang="en-US" i="0" baseline="0" dirty="0" smtClean="0"/>
              <a:t> </a:t>
            </a:r>
            <a:r>
              <a:rPr lang="en-US" baseline="0" dirty="0" smtClean="0"/>
              <a:t>Accessed May 27, 2016 from https://www.drugabuse.gov/drugs-abuse/tobacco-nicotine. </a:t>
            </a:r>
            <a:endParaRPr lang="en-US" baseline="0" dirty="0"/>
          </a:p>
        </p:txBody>
      </p:sp>
      <p:sp>
        <p:nvSpPr>
          <p:cNvPr id="4" name="Slide Number Placeholder 3"/>
          <p:cNvSpPr>
            <a:spLocks noGrp="1"/>
          </p:cNvSpPr>
          <p:nvPr>
            <p:ph type="sldNum" sz="quarter" idx="10"/>
          </p:nvPr>
        </p:nvSpPr>
        <p:spPr/>
        <p:txBody>
          <a:bodyPr/>
          <a:lstStyle/>
          <a:p>
            <a:fld id="{D428D147-A619-4BE7-B1D0-117B7DB1A985}" type="slidenum">
              <a:rPr lang="en-US" smtClean="0"/>
              <a:t>16</a:t>
            </a:fld>
            <a:endParaRPr lang="en-US"/>
          </a:p>
        </p:txBody>
      </p:sp>
    </p:spTree>
    <p:extLst>
      <p:ext uri="{BB962C8B-B14F-4D97-AF65-F5344CB8AC3E}">
        <p14:creationId xmlns:p14="http://schemas.microsoft.com/office/powerpoint/2010/main" val="29870340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**ANIMATION INSTRUCTIONS**</a:t>
            </a:r>
          </a:p>
          <a:p>
            <a:r>
              <a:rPr lang="en-US" b="1" i="1" baseline="0" dirty="0"/>
              <a:t>The stop sign animation will appear automatically. You do not need to click in order to make the animation appear.</a:t>
            </a:r>
            <a:endParaRPr lang="en-US" b="1" i="1" dirty="0"/>
          </a:p>
          <a:p>
            <a:endParaRPr lang="en-US" dirty="0"/>
          </a:p>
          <a:p>
            <a:r>
              <a:rPr lang="en-US" b="1" u="sng" dirty="0" smtClean="0"/>
              <a:t>REFERENCE:</a:t>
            </a:r>
            <a:r>
              <a:rPr lang="en-US" dirty="0" smtClean="0"/>
              <a:t/>
            </a:r>
            <a:br>
              <a:rPr lang="en-US" dirty="0" smtClean="0"/>
            </a:br>
            <a:r>
              <a:rPr lang="en-US" dirty="0" smtClean="0"/>
              <a:t>National</a:t>
            </a:r>
            <a:r>
              <a:rPr lang="en-US" baseline="0" dirty="0" smtClean="0"/>
              <a:t> Institute on Drug Abuse. (2014). </a:t>
            </a:r>
            <a:r>
              <a:rPr lang="en-US" i="1" baseline="0" dirty="0" smtClean="0"/>
              <a:t>Tobacco/Nicotine Webpage.</a:t>
            </a:r>
            <a:r>
              <a:rPr lang="en-US" i="0" baseline="0" dirty="0" smtClean="0"/>
              <a:t> </a:t>
            </a:r>
            <a:r>
              <a:rPr lang="en-US" baseline="0" dirty="0" smtClean="0"/>
              <a:t>Accessed May 27, 2016 from https://www.drugabuse.gov/drugs-abuse/tobacco-nicotine. </a:t>
            </a:r>
            <a:endParaRPr lang="en-US" baseline="0" dirty="0"/>
          </a:p>
        </p:txBody>
      </p:sp>
      <p:sp>
        <p:nvSpPr>
          <p:cNvPr id="4" name="Slide Number Placeholder 3"/>
          <p:cNvSpPr>
            <a:spLocks noGrp="1"/>
          </p:cNvSpPr>
          <p:nvPr>
            <p:ph type="sldNum" sz="quarter" idx="10"/>
          </p:nvPr>
        </p:nvSpPr>
        <p:spPr/>
        <p:txBody>
          <a:bodyPr/>
          <a:lstStyle/>
          <a:p>
            <a:fld id="{D428D147-A619-4BE7-B1D0-117B7DB1A985}" type="slidenum">
              <a:rPr lang="en-US" smtClean="0"/>
              <a:t>17</a:t>
            </a:fld>
            <a:endParaRPr lang="en-US"/>
          </a:p>
        </p:txBody>
      </p:sp>
    </p:spTree>
    <p:extLst>
      <p:ext uri="{BB962C8B-B14F-4D97-AF65-F5344CB8AC3E}">
        <p14:creationId xmlns:p14="http://schemas.microsoft.com/office/powerpoint/2010/main" val="22228161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none" dirty="0"/>
              <a:t>The prevalence of cigarette</a:t>
            </a:r>
            <a:r>
              <a:rPr lang="en-US" b="0" u="none" baseline="0" dirty="0"/>
              <a:t> smoking among individuals living with HIV infection is exceedingly high, and tobacco has been implicated as a major contributor in the increase of smoking-related illnesses, such as cardiovascular disease, respiratory illnesses, and cancers. Research shows that if you are infected with HIV, the harmful effects of smoking are greatly magnified, even when HIV appears to be under control through the use of antiretroviral medications.</a:t>
            </a:r>
            <a:endParaRPr lang="en-US" b="0" u="none" dirty="0"/>
          </a:p>
          <a:p>
            <a:endParaRPr lang="en-US" b="1" u="sng" dirty="0"/>
          </a:p>
          <a:p>
            <a:r>
              <a:rPr lang="en-US" b="1" u="sng" dirty="0"/>
              <a:t>REFERENCE:</a:t>
            </a:r>
          </a:p>
          <a:p>
            <a:r>
              <a:rPr lang="en-US" dirty="0"/>
              <a:t>Rahmanian, S., </a:t>
            </a:r>
            <a:r>
              <a:rPr lang="en-US" dirty="0" err="1"/>
              <a:t>Wewers</a:t>
            </a:r>
            <a:r>
              <a:rPr lang="en-US" dirty="0"/>
              <a:t>,</a:t>
            </a:r>
            <a:r>
              <a:rPr lang="en-US" baseline="0" dirty="0"/>
              <a:t> M.E., </a:t>
            </a:r>
            <a:r>
              <a:rPr lang="en-US" baseline="0" dirty="0" err="1"/>
              <a:t>Koletar</a:t>
            </a:r>
            <a:r>
              <a:rPr lang="en-US" baseline="0" dirty="0"/>
              <a:t>, S., Reynolds, N., </a:t>
            </a:r>
            <a:r>
              <a:rPr lang="en-US" baseline="0" dirty="0" err="1"/>
              <a:t>Ferketich</a:t>
            </a:r>
            <a:r>
              <a:rPr lang="en-US" baseline="0" dirty="0"/>
              <a:t>, A., &amp; Diaz, P. (2011). Cigarette smoking in the HIV-infected population. </a:t>
            </a:r>
            <a:r>
              <a:rPr lang="en-US" i="1" baseline="0" dirty="0"/>
              <a:t>Proceedings of the American Thoracic Society, 8</a:t>
            </a:r>
            <a:r>
              <a:rPr lang="en-US" baseline="0" dirty="0"/>
              <a:t>(3), 313-319.</a:t>
            </a:r>
            <a:endParaRPr lang="en-US" dirty="0"/>
          </a:p>
        </p:txBody>
      </p:sp>
      <p:sp>
        <p:nvSpPr>
          <p:cNvPr id="4" name="Slide Number Placeholder 3"/>
          <p:cNvSpPr>
            <a:spLocks noGrp="1"/>
          </p:cNvSpPr>
          <p:nvPr>
            <p:ph type="sldNum" sz="quarter" idx="10"/>
          </p:nvPr>
        </p:nvSpPr>
        <p:spPr/>
        <p:txBody>
          <a:bodyPr/>
          <a:lstStyle/>
          <a:p>
            <a:fld id="{D428D147-A619-4BE7-B1D0-117B7DB1A985}" type="slidenum">
              <a:rPr lang="en-US" smtClean="0"/>
              <a:t>18</a:t>
            </a:fld>
            <a:endParaRPr lang="en-US"/>
          </a:p>
        </p:txBody>
      </p:sp>
    </p:spTree>
    <p:extLst>
      <p:ext uri="{BB962C8B-B14F-4D97-AF65-F5344CB8AC3E}">
        <p14:creationId xmlns:p14="http://schemas.microsoft.com/office/powerpoint/2010/main" val="13379294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TRANSITION SLIDE</a:t>
            </a:r>
          </a:p>
          <a:p>
            <a:r>
              <a:rPr lang="en-US" dirty="0" smtClean="0"/>
              <a:t>This next section</a:t>
            </a:r>
            <a:r>
              <a:rPr lang="en-US" baseline="0" dirty="0" smtClean="0"/>
              <a:t> of the presentation reviews, in detail, the various types of tobacco products that are used in the United States, and beyond.</a:t>
            </a:r>
          </a:p>
          <a:p>
            <a:endParaRPr lang="en-US" baseline="0" dirty="0" smtClean="0"/>
          </a:p>
          <a:p>
            <a:r>
              <a:rPr lang="en-US" dirty="0" smtClean="0"/>
              <a:t>Image </a:t>
            </a:r>
            <a:r>
              <a:rPr lang="en-US" dirty="0"/>
              <a:t>Credit:</a:t>
            </a:r>
            <a:r>
              <a:rPr lang="en-US" baseline="0" dirty="0"/>
              <a:t> </a:t>
            </a:r>
            <a:r>
              <a:rPr lang="en-US" baseline="0" dirty="0" err="1"/>
              <a:t>Fotolia</a:t>
            </a:r>
            <a:r>
              <a:rPr lang="en-US" baseline="0" dirty="0"/>
              <a:t>, 2016 (purchased image).</a:t>
            </a:r>
            <a:endParaRPr lang="en-US" dirty="0"/>
          </a:p>
        </p:txBody>
      </p:sp>
      <p:sp>
        <p:nvSpPr>
          <p:cNvPr id="4" name="Slide Number Placeholder 3"/>
          <p:cNvSpPr>
            <a:spLocks noGrp="1"/>
          </p:cNvSpPr>
          <p:nvPr>
            <p:ph type="sldNum" sz="quarter" idx="10"/>
          </p:nvPr>
        </p:nvSpPr>
        <p:spPr/>
        <p:txBody>
          <a:bodyPr/>
          <a:lstStyle/>
          <a:p>
            <a:fld id="{D428D147-A619-4BE7-B1D0-117B7DB1A985}" type="slidenum">
              <a:rPr lang="en-US" smtClean="0"/>
              <a:t>19</a:t>
            </a:fld>
            <a:endParaRPr lang="en-US"/>
          </a:p>
        </p:txBody>
      </p:sp>
    </p:spTree>
    <p:extLst>
      <p:ext uri="{BB962C8B-B14F-4D97-AF65-F5344CB8AC3E}">
        <p14:creationId xmlns:p14="http://schemas.microsoft.com/office/powerpoint/2010/main" val="947544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This PowerPoint presentation, Trainer Guide, and companion fact sheet were developed by Beth Rutkowski, MPH (Associate Director of Training of UCLA ISAP) and Thomas E. Freese, PhD (Director of Training of UCLA ISAP and Principal Investigator/Director of the Pacific Southwest ATTC) through supplemental funding provided by the Pacific AIDS Education and Training Center, based at Charles R. Drew University of Medicine and Science. We wish to acknowledge Phil Meyer, LCSW, Kevin-Paul Johnson</a:t>
            </a:r>
            <a:r>
              <a:rPr lang="en-US" altLang="en-US" dirty="0" smtClean="0"/>
              <a:t>, Maya Gil</a:t>
            </a:r>
            <a:r>
              <a:rPr lang="en-US" altLang="en-US" baseline="0" dirty="0" smtClean="0"/>
              <a:t> Cantu, MPH, </a:t>
            </a:r>
            <a:r>
              <a:rPr lang="en-US" altLang="en-US" dirty="0" smtClean="0"/>
              <a:t>and </a:t>
            </a:r>
            <a:r>
              <a:rPr lang="en-US" altLang="en-US" dirty="0"/>
              <a:t>Thomas Donohoe, MBA, from the LA Region PAETC.</a:t>
            </a:r>
          </a:p>
          <a:p>
            <a:endParaRPr lang="en-US" dirty="0"/>
          </a:p>
        </p:txBody>
      </p:sp>
      <p:sp>
        <p:nvSpPr>
          <p:cNvPr id="4" name="Slide Number Placeholder 3"/>
          <p:cNvSpPr>
            <a:spLocks noGrp="1"/>
          </p:cNvSpPr>
          <p:nvPr>
            <p:ph type="sldNum" sz="quarter" idx="10"/>
          </p:nvPr>
        </p:nvSpPr>
        <p:spPr/>
        <p:txBody>
          <a:bodyPr/>
          <a:lstStyle/>
          <a:p>
            <a:fld id="{D428D147-A619-4BE7-B1D0-117B7DB1A985}" type="slidenum">
              <a:rPr lang="en-US" smtClean="0"/>
              <a:t>2</a:t>
            </a:fld>
            <a:endParaRPr lang="en-US"/>
          </a:p>
        </p:txBody>
      </p:sp>
    </p:spTree>
    <p:extLst>
      <p:ext uri="{BB962C8B-B14F-4D97-AF65-F5344CB8AC3E}">
        <p14:creationId xmlns:p14="http://schemas.microsoft.com/office/powerpoint/2010/main" val="11664946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Nicotine is a leafy plan grown around</a:t>
            </a:r>
            <a:r>
              <a:rPr lang="en-US" baseline="0" dirty="0"/>
              <a:t> the world. It is grown in more than 125 countries, though 5 countries produce two-thirds of all tobacco. Tobacco is grown on a wide variety of </a:t>
            </a:r>
            <a:r>
              <a:rPr lang="en-US" baseline="0" dirty="0" smtClean="0"/>
              <a:t>soil </a:t>
            </a:r>
            <a:r>
              <a:rPr lang="en-US" baseline="0" dirty="0"/>
              <a:t>and climates. The production of tobacco leaves has more than doubled since the 1960s.</a:t>
            </a:r>
          </a:p>
          <a:p>
            <a:endParaRPr lang="en-US" baseline="0" dirty="0"/>
          </a:p>
          <a:p>
            <a:r>
              <a:rPr lang="en-US" b="1" u="sng" baseline="0" dirty="0"/>
              <a:t>REFERENCE:</a:t>
            </a:r>
          </a:p>
          <a:p>
            <a:r>
              <a:rPr lang="en-US" baseline="0" dirty="0"/>
              <a:t>World Lung Foundation. (2015). </a:t>
            </a:r>
            <a:r>
              <a:rPr lang="en-US" i="1" baseline="0" dirty="0"/>
              <a:t>The Tobacco Atlas</a:t>
            </a:r>
            <a:r>
              <a:rPr lang="en-US" baseline="0" dirty="0"/>
              <a:t>. Accessed </a:t>
            </a:r>
            <a:r>
              <a:rPr lang="en-US" baseline="0" dirty="0" smtClean="0"/>
              <a:t>June </a:t>
            </a:r>
            <a:r>
              <a:rPr lang="en-US" baseline="0" dirty="0"/>
              <a:t>2, 2016 from http://www.tobaccoatlas.org. </a:t>
            </a:r>
          </a:p>
          <a:p>
            <a:endParaRPr lang="en-US" baseline="0" dirty="0"/>
          </a:p>
          <a:p>
            <a:r>
              <a:rPr lang="en-US" dirty="0"/>
              <a:t>Image Credit: WHO, 2016</a:t>
            </a:r>
            <a:r>
              <a:rPr lang="en-US" dirty="0" smtClean="0"/>
              <a:t>.</a:t>
            </a:r>
            <a:endParaRPr lang="en-US" dirty="0"/>
          </a:p>
        </p:txBody>
      </p:sp>
      <p:sp>
        <p:nvSpPr>
          <p:cNvPr id="4" name="Slide Number Placeholder 3"/>
          <p:cNvSpPr>
            <a:spLocks noGrp="1"/>
          </p:cNvSpPr>
          <p:nvPr>
            <p:ph type="sldNum" sz="quarter" idx="10"/>
          </p:nvPr>
        </p:nvSpPr>
        <p:spPr/>
        <p:txBody>
          <a:bodyPr/>
          <a:lstStyle/>
          <a:p>
            <a:fld id="{D428D147-A619-4BE7-B1D0-117B7DB1A985}" type="slidenum">
              <a:rPr lang="en-US" smtClean="0"/>
              <a:t>20</a:t>
            </a:fld>
            <a:endParaRPr lang="en-US"/>
          </a:p>
        </p:txBody>
      </p:sp>
    </p:spTree>
    <p:extLst>
      <p:ext uri="{BB962C8B-B14F-4D97-AF65-F5344CB8AC3E}">
        <p14:creationId xmlns:p14="http://schemas.microsoft.com/office/powerpoint/2010/main" val="9178394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Nicotine is a leafy plan grown around</a:t>
            </a:r>
            <a:r>
              <a:rPr lang="en-US" baseline="0" dirty="0"/>
              <a:t> the world. Dried tobacco leaves can be used in a variety of ways.</a:t>
            </a:r>
          </a:p>
          <a:p>
            <a:endParaRPr lang="en-US" baseline="0" dirty="0"/>
          </a:p>
          <a:p>
            <a:r>
              <a:rPr lang="en-US" b="1" u="sng" baseline="0" dirty="0"/>
              <a:t>REFERENCE:</a:t>
            </a:r>
          </a:p>
          <a:p>
            <a:r>
              <a:rPr lang="en-US" baseline="0" dirty="0"/>
              <a:t>US Department of Health and Human Services. (2016). </a:t>
            </a:r>
            <a:r>
              <a:rPr lang="en-US" i="1" baseline="0" dirty="0"/>
              <a:t>Tobacco and Nicotine</a:t>
            </a:r>
            <a:r>
              <a:rPr lang="en-US" baseline="0" dirty="0"/>
              <a:t>. Accessed May 27, 2016 from </a:t>
            </a:r>
            <a:r>
              <a:rPr lang="en-US" dirty="0"/>
              <a:t>http://betobaccofree.hhs.gov/about-tobacco/tobacco-and-nicotine/index.html.</a:t>
            </a:r>
          </a:p>
          <a:p>
            <a:endParaRPr lang="en-US" dirty="0"/>
          </a:p>
          <a:p>
            <a:r>
              <a:rPr lang="en-US" dirty="0"/>
              <a:t>Image</a:t>
            </a:r>
            <a:r>
              <a:rPr lang="en-US" baseline="0" dirty="0"/>
              <a:t> Credit: </a:t>
            </a:r>
            <a:r>
              <a:rPr lang="en-US" baseline="0" dirty="0" smtClean="0"/>
              <a:t>NIDA website, </a:t>
            </a:r>
            <a:r>
              <a:rPr lang="en-US" baseline="0" dirty="0"/>
              <a:t>2016.</a:t>
            </a:r>
            <a:endParaRPr lang="en-US" dirty="0"/>
          </a:p>
        </p:txBody>
      </p:sp>
      <p:sp>
        <p:nvSpPr>
          <p:cNvPr id="4" name="Slide Number Placeholder 3"/>
          <p:cNvSpPr>
            <a:spLocks noGrp="1"/>
          </p:cNvSpPr>
          <p:nvPr>
            <p:ph type="sldNum" sz="quarter" idx="10"/>
          </p:nvPr>
        </p:nvSpPr>
        <p:spPr/>
        <p:txBody>
          <a:bodyPr/>
          <a:lstStyle/>
          <a:p>
            <a:fld id="{D428D147-A619-4BE7-B1D0-117B7DB1A985}" type="slidenum">
              <a:rPr lang="en-US" smtClean="0"/>
              <a:t>21</a:t>
            </a:fld>
            <a:endParaRPr lang="en-US"/>
          </a:p>
        </p:txBody>
      </p:sp>
    </p:spTree>
    <p:extLst>
      <p:ext uri="{BB962C8B-B14F-4D97-AF65-F5344CB8AC3E}">
        <p14:creationId xmlns:p14="http://schemas.microsoft.com/office/powerpoint/2010/main" val="9178394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ANSWER KEY</a:t>
            </a:r>
          </a:p>
          <a:p>
            <a:r>
              <a:rPr lang="en-US" altLang="en-US" dirty="0"/>
              <a:t>The correct response is E (600+)</a:t>
            </a:r>
          </a:p>
          <a:p>
            <a:endParaRPr lang="en-US" dirty="0"/>
          </a:p>
        </p:txBody>
      </p:sp>
      <p:sp>
        <p:nvSpPr>
          <p:cNvPr id="4" name="Slide Number Placeholder 3"/>
          <p:cNvSpPr>
            <a:spLocks noGrp="1"/>
          </p:cNvSpPr>
          <p:nvPr>
            <p:ph type="sldNum" sz="quarter" idx="10"/>
          </p:nvPr>
        </p:nvSpPr>
        <p:spPr/>
        <p:txBody>
          <a:bodyPr/>
          <a:lstStyle/>
          <a:p>
            <a:fld id="{D428D147-A619-4BE7-B1D0-117B7DB1A985}" type="slidenum">
              <a:rPr lang="en-US" smtClean="0"/>
              <a:t>22</a:t>
            </a:fld>
            <a:endParaRPr lang="en-US"/>
          </a:p>
        </p:txBody>
      </p:sp>
    </p:spTree>
    <p:extLst>
      <p:ext uri="{BB962C8B-B14F-4D97-AF65-F5344CB8AC3E}">
        <p14:creationId xmlns:p14="http://schemas.microsoft.com/office/powerpoint/2010/main" val="9931700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j-lt"/>
                <a:ea typeface="+mn-ea"/>
                <a:cs typeface="+mn-cs"/>
              </a:rPr>
              <a:t>A </a:t>
            </a:r>
            <a:r>
              <a:rPr lang="en-US" sz="1200" b="1" i="0" kern="1200" dirty="0">
                <a:solidFill>
                  <a:schemeClr val="tx1"/>
                </a:solidFill>
                <a:effectLst/>
                <a:latin typeface="+mj-lt"/>
                <a:ea typeface="+mn-ea"/>
                <a:cs typeface="+mn-cs"/>
              </a:rPr>
              <a:t>cigarette</a:t>
            </a:r>
            <a:r>
              <a:rPr lang="en-US" sz="1200" b="0" i="0" kern="1200" dirty="0">
                <a:solidFill>
                  <a:schemeClr val="tx1"/>
                </a:solidFill>
                <a:effectLst/>
                <a:latin typeface="+mj-lt"/>
                <a:ea typeface="+mn-ea"/>
                <a:cs typeface="+mn-cs"/>
              </a:rPr>
              <a:t> is a small cylinder of finely cut tobacco leaves rolled in thin paper for</a:t>
            </a:r>
            <a:r>
              <a:rPr lang="en-US" sz="1200" b="0" i="0" kern="1200" baseline="0" dirty="0">
                <a:solidFill>
                  <a:schemeClr val="tx1"/>
                </a:solidFill>
                <a:effectLst/>
                <a:latin typeface="+mj-lt"/>
                <a:ea typeface="+mn-ea"/>
                <a:cs typeface="+mn-cs"/>
              </a:rPr>
              <a:t> smoking.</a:t>
            </a:r>
            <a:r>
              <a:rPr lang="en-US" sz="1200" b="0" i="0" kern="1200" dirty="0">
                <a:solidFill>
                  <a:schemeClr val="tx1"/>
                </a:solidFill>
                <a:effectLst/>
                <a:latin typeface="+mj-lt"/>
                <a:ea typeface="+mn-ea"/>
                <a:cs typeface="+mn-cs"/>
              </a:rPr>
              <a:t> The cigarette is ignited at one end and allowed to smolder; its smoke </a:t>
            </a:r>
            <a:r>
              <a:rPr lang="en-US" sz="1200" b="0" i="0" u="none" strike="noStrike" kern="1200" dirty="0">
                <a:solidFill>
                  <a:schemeClr val="tx1"/>
                </a:solidFill>
                <a:effectLst/>
                <a:latin typeface="+mj-lt"/>
                <a:ea typeface="+mn-ea"/>
                <a:cs typeface="+mn-cs"/>
              </a:rPr>
              <a:t>is inhaled</a:t>
            </a:r>
            <a:r>
              <a:rPr lang="en-US" sz="1200" b="0" i="0" u="none" strike="noStrike" kern="1200" baseline="0" dirty="0">
                <a:solidFill>
                  <a:schemeClr val="tx1"/>
                </a:solidFill>
                <a:effectLst/>
                <a:latin typeface="+mj-lt"/>
                <a:ea typeface="+mn-ea"/>
                <a:cs typeface="+mn-cs"/>
              </a:rPr>
              <a:t> </a:t>
            </a:r>
            <a:r>
              <a:rPr lang="en-US" sz="1200" b="0" i="0" kern="1200" dirty="0">
                <a:solidFill>
                  <a:schemeClr val="tx1"/>
                </a:solidFill>
                <a:effectLst/>
                <a:latin typeface="+mj-lt"/>
                <a:ea typeface="+mn-ea"/>
                <a:cs typeface="+mn-cs"/>
              </a:rPr>
              <a:t>from the other end, which is held in or to the mouth. In some cases, a cigarette holder may be used, as well. Most modern manufactured cigarettes are filtered and also include reconstituted tobacco and other additives. The term cigarette, as commonly used, refers to a tobacco cigarette, but can apply to similar devices containing other substances, such as cannabis. A cigarette is distinguished from a</a:t>
            </a:r>
            <a:r>
              <a:rPr lang="en-US" sz="1200" b="0" i="0" kern="1200" baseline="0" dirty="0">
                <a:solidFill>
                  <a:schemeClr val="tx1"/>
                </a:solidFill>
                <a:effectLst/>
                <a:latin typeface="+mj-lt"/>
                <a:ea typeface="+mn-ea"/>
                <a:cs typeface="+mn-cs"/>
              </a:rPr>
              <a:t> cigar</a:t>
            </a:r>
            <a:r>
              <a:rPr lang="en-US" sz="1200" b="0" i="0" kern="1200" dirty="0">
                <a:solidFill>
                  <a:schemeClr val="tx1"/>
                </a:solidFill>
                <a:effectLst/>
                <a:latin typeface="+mj-lt"/>
                <a:ea typeface="+mn-ea"/>
                <a:cs typeface="+mn-cs"/>
              </a:rPr>
              <a:t> by its smaller size, use of processed leaf, and paper wrapping, which is normally white, though other colors and flavors are also available. </a:t>
            </a:r>
            <a:r>
              <a:rPr lang="en-US" sz="1200" dirty="0">
                <a:latin typeface="+mj-lt"/>
              </a:rPr>
              <a:t>Cigarettes contain approximately 600 ingredients.</a:t>
            </a:r>
            <a:r>
              <a:rPr lang="en-US" sz="1200" baseline="0" dirty="0">
                <a:latin typeface="+mj-lt"/>
              </a:rPr>
              <a:t> When burned, they create upwards of 7,000 chemicals, many of which are known to cause cancer or are poisonous. Many of the chemicals found in cigarette smoke are also found in consumer products, but those products carry warning labels. No such warning exists to warn the public of the toxins that are contained in cigarette smoke.</a:t>
            </a:r>
          </a:p>
          <a:p>
            <a:endParaRPr lang="en-US" baseline="0" dirty="0"/>
          </a:p>
          <a:p>
            <a:pPr fontAlgn="base"/>
            <a:r>
              <a:rPr lang="en-US" sz="1200" b="0" i="0" kern="1200" dirty="0" smtClean="0">
                <a:solidFill>
                  <a:schemeClr val="tx1"/>
                </a:solidFill>
                <a:effectLst/>
                <a:latin typeface="+mn-lt"/>
                <a:ea typeface="+mn-ea"/>
                <a:cs typeface="+mn-cs"/>
              </a:rPr>
              <a:t>The following list details</a:t>
            </a:r>
            <a:r>
              <a:rPr lang="en-US" sz="1200" b="0" i="0" kern="1200" baseline="0" dirty="0" smtClean="0">
                <a:solidFill>
                  <a:schemeClr val="tx1"/>
                </a:solidFill>
                <a:effectLst/>
                <a:latin typeface="+mn-lt"/>
                <a:ea typeface="+mn-ea"/>
                <a:cs typeface="+mn-cs"/>
              </a:rPr>
              <a:t> a few </a:t>
            </a:r>
            <a:r>
              <a:rPr lang="en-US" sz="1200" b="0" i="0" kern="1200" dirty="0" smtClean="0">
                <a:solidFill>
                  <a:schemeClr val="tx1"/>
                </a:solidFill>
                <a:effectLst/>
                <a:latin typeface="+mn-lt"/>
                <a:ea typeface="+mn-ea"/>
                <a:cs typeface="+mn-cs"/>
              </a:rPr>
              <a:t>of the chemicals in tobacco smoke and other places they are found:</a:t>
            </a:r>
          </a:p>
          <a:p>
            <a:pPr marL="171450" indent="-171450" fontAlgn="base">
              <a:buFont typeface="Arial" panose="020B0604020202020204" pitchFamily="34" charset="0"/>
              <a:buChar char="•"/>
            </a:pPr>
            <a:r>
              <a:rPr lang="en-US" sz="1200" b="0" i="0" kern="1200" dirty="0" smtClean="0">
                <a:solidFill>
                  <a:schemeClr val="tx1"/>
                </a:solidFill>
                <a:effectLst/>
                <a:latin typeface="+mn-lt"/>
                <a:ea typeface="+mn-ea"/>
                <a:cs typeface="+mn-cs"/>
              </a:rPr>
              <a:t>Acetone – found in nail polish remover</a:t>
            </a:r>
          </a:p>
          <a:p>
            <a:pPr marL="171450" indent="-171450" fontAlgn="base">
              <a:buFont typeface="Arial" panose="020B0604020202020204" pitchFamily="34" charset="0"/>
              <a:buChar char="•"/>
            </a:pPr>
            <a:r>
              <a:rPr lang="en-US" sz="1200" b="0" i="0" kern="1200" dirty="0" smtClean="0">
                <a:solidFill>
                  <a:schemeClr val="tx1"/>
                </a:solidFill>
                <a:effectLst/>
                <a:latin typeface="+mn-lt"/>
                <a:ea typeface="+mn-ea"/>
                <a:cs typeface="+mn-cs"/>
              </a:rPr>
              <a:t>Acetic Acid –  an ingredient in hair dye</a:t>
            </a:r>
          </a:p>
          <a:p>
            <a:pPr marL="171450" indent="-171450" fontAlgn="base">
              <a:buFont typeface="Arial" panose="020B0604020202020204" pitchFamily="34" charset="0"/>
              <a:buChar char="•"/>
            </a:pPr>
            <a:r>
              <a:rPr lang="en-US" sz="1200" b="0" i="0" kern="1200" dirty="0" smtClean="0">
                <a:solidFill>
                  <a:schemeClr val="tx1"/>
                </a:solidFill>
                <a:effectLst/>
                <a:latin typeface="+mn-lt"/>
                <a:ea typeface="+mn-ea"/>
                <a:cs typeface="+mn-cs"/>
              </a:rPr>
              <a:t>Ammonia – a common household cleaner</a:t>
            </a:r>
          </a:p>
          <a:p>
            <a:pPr marL="171450" indent="-171450" fontAlgn="base">
              <a:buFont typeface="Arial" panose="020B0604020202020204" pitchFamily="34" charset="0"/>
              <a:buChar char="•"/>
            </a:pPr>
            <a:r>
              <a:rPr lang="en-US" sz="1200" b="0" i="0" kern="1200" dirty="0" smtClean="0">
                <a:solidFill>
                  <a:schemeClr val="tx1"/>
                </a:solidFill>
                <a:effectLst/>
                <a:latin typeface="+mn-lt"/>
                <a:ea typeface="+mn-ea"/>
                <a:cs typeface="+mn-cs"/>
              </a:rPr>
              <a:t>Arsenic – used in rat poison</a:t>
            </a:r>
          </a:p>
          <a:p>
            <a:pPr marL="171450" indent="-171450" fontAlgn="base">
              <a:buFont typeface="Arial" panose="020B0604020202020204" pitchFamily="34" charset="0"/>
              <a:buChar char="•"/>
            </a:pPr>
            <a:r>
              <a:rPr lang="en-US" sz="1200" b="0" i="0" kern="1200" dirty="0" smtClean="0">
                <a:solidFill>
                  <a:schemeClr val="tx1"/>
                </a:solidFill>
                <a:effectLst/>
                <a:latin typeface="+mn-lt"/>
                <a:ea typeface="+mn-ea"/>
                <a:cs typeface="+mn-cs"/>
              </a:rPr>
              <a:t>Benzene – found in rubber cement</a:t>
            </a:r>
          </a:p>
          <a:p>
            <a:pPr marL="171450" indent="-171450" fontAlgn="base">
              <a:buFont typeface="Arial" panose="020B0604020202020204" pitchFamily="34" charset="0"/>
              <a:buChar char="•"/>
            </a:pPr>
            <a:r>
              <a:rPr lang="en-US" sz="1200" b="0" i="0" kern="1200" dirty="0" smtClean="0">
                <a:solidFill>
                  <a:schemeClr val="tx1"/>
                </a:solidFill>
                <a:effectLst/>
                <a:latin typeface="+mn-lt"/>
                <a:ea typeface="+mn-ea"/>
                <a:cs typeface="+mn-cs"/>
              </a:rPr>
              <a:t>Butane – used in lighter fluid</a:t>
            </a:r>
          </a:p>
          <a:p>
            <a:pPr marL="171450" indent="-171450" fontAlgn="base">
              <a:buFont typeface="Arial" panose="020B0604020202020204" pitchFamily="34" charset="0"/>
              <a:buChar char="•"/>
            </a:pPr>
            <a:r>
              <a:rPr lang="en-US" sz="1200" b="0" i="0" kern="1200" dirty="0" smtClean="0">
                <a:solidFill>
                  <a:schemeClr val="tx1"/>
                </a:solidFill>
                <a:effectLst/>
                <a:latin typeface="+mn-lt"/>
                <a:ea typeface="+mn-ea"/>
                <a:cs typeface="+mn-cs"/>
              </a:rPr>
              <a:t>Cadmium – active component in battery acid</a:t>
            </a:r>
          </a:p>
          <a:p>
            <a:pPr marL="171450" indent="-171450" fontAlgn="base">
              <a:buFont typeface="Arial" panose="020B0604020202020204" pitchFamily="34" charset="0"/>
              <a:buChar char="•"/>
            </a:pPr>
            <a:r>
              <a:rPr lang="en-US" sz="1200" b="0" i="0" kern="1200" dirty="0" smtClean="0">
                <a:solidFill>
                  <a:schemeClr val="tx1"/>
                </a:solidFill>
                <a:effectLst/>
                <a:latin typeface="+mn-lt"/>
                <a:ea typeface="+mn-ea"/>
                <a:cs typeface="+mn-cs"/>
              </a:rPr>
              <a:t>Carbon Monoxide – released in car exhaust fumes</a:t>
            </a:r>
          </a:p>
          <a:p>
            <a:pPr marL="171450" indent="-171450" fontAlgn="base">
              <a:buFont typeface="Arial" panose="020B0604020202020204" pitchFamily="34" charset="0"/>
              <a:buChar char="•"/>
            </a:pPr>
            <a:r>
              <a:rPr lang="en-US" sz="1200" b="0" i="0" kern="1200" dirty="0" smtClean="0">
                <a:solidFill>
                  <a:schemeClr val="tx1"/>
                </a:solidFill>
                <a:effectLst/>
                <a:latin typeface="+mn-lt"/>
                <a:ea typeface="+mn-ea"/>
                <a:cs typeface="+mn-cs"/>
              </a:rPr>
              <a:t>Formaldehyde – embalming fluid</a:t>
            </a:r>
          </a:p>
          <a:p>
            <a:pPr marL="171450" indent="-171450" fontAlgn="base">
              <a:buFont typeface="Arial" panose="020B0604020202020204" pitchFamily="34" charset="0"/>
              <a:buChar char="•"/>
            </a:pPr>
            <a:r>
              <a:rPr lang="en-US" sz="1200" b="0" i="0" kern="1200" dirty="0" smtClean="0">
                <a:solidFill>
                  <a:schemeClr val="tx1"/>
                </a:solidFill>
                <a:effectLst/>
                <a:latin typeface="+mn-lt"/>
                <a:ea typeface="+mn-ea"/>
                <a:cs typeface="+mn-cs"/>
              </a:rPr>
              <a:t>Hexamine – found in barbecue lighter fluid</a:t>
            </a:r>
          </a:p>
          <a:p>
            <a:pPr marL="171450" indent="-171450" fontAlgn="base">
              <a:buFont typeface="Arial" panose="020B0604020202020204" pitchFamily="34" charset="0"/>
              <a:buChar char="•"/>
            </a:pPr>
            <a:r>
              <a:rPr lang="en-US" sz="1200" b="0" i="0" kern="1200" dirty="0" smtClean="0">
                <a:solidFill>
                  <a:schemeClr val="tx1"/>
                </a:solidFill>
                <a:effectLst/>
                <a:latin typeface="+mn-lt"/>
                <a:ea typeface="+mn-ea"/>
                <a:cs typeface="+mn-cs"/>
              </a:rPr>
              <a:t>Lead – used in batteries</a:t>
            </a:r>
          </a:p>
          <a:p>
            <a:pPr marL="171450" indent="-171450" fontAlgn="base">
              <a:buFont typeface="Arial" panose="020B0604020202020204" pitchFamily="34" charset="0"/>
              <a:buChar char="•"/>
            </a:pPr>
            <a:r>
              <a:rPr lang="en-US" sz="1200" b="0" i="0" kern="1200" dirty="0" smtClean="0">
                <a:solidFill>
                  <a:schemeClr val="tx1"/>
                </a:solidFill>
                <a:effectLst/>
                <a:latin typeface="+mn-lt"/>
                <a:ea typeface="+mn-ea"/>
                <a:cs typeface="+mn-cs"/>
              </a:rPr>
              <a:t>Naphthalene – an ingredient in mothballs</a:t>
            </a:r>
          </a:p>
          <a:p>
            <a:pPr marL="171450" indent="-171450" fontAlgn="base">
              <a:buFont typeface="Arial" panose="020B0604020202020204" pitchFamily="34" charset="0"/>
              <a:buChar char="•"/>
            </a:pPr>
            <a:r>
              <a:rPr lang="en-US" sz="1200" b="0" i="0" kern="1200" dirty="0" smtClean="0">
                <a:solidFill>
                  <a:schemeClr val="tx1"/>
                </a:solidFill>
                <a:effectLst/>
                <a:latin typeface="+mn-lt"/>
                <a:ea typeface="+mn-ea"/>
                <a:cs typeface="+mn-cs"/>
              </a:rPr>
              <a:t>Methanol – a main component in rocket fuel</a:t>
            </a:r>
          </a:p>
          <a:p>
            <a:pPr marL="171450" indent="-171450" fontAlgn="base">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Nicotine</a:t>
            </a:r>
            <a:r>
              <a:rPr lang="en-US" sz="1200" b="0" i="0" kern="1200" dirty="0" smtClean="0">
                <a:solidFill>
                  <a:schemeClr val="tx1"/>
                </a:solidFill>
                <a:effectLst/>
                <a:latin typeface="+mn-lt"/>
                <a:ea typeface="+mn-ea"/>
                <a:cs typeface="+mn-cs"/>
              </a:rPr>
              <a:t> – used as insecticide</a:t>
            </a:r>
          </a:p>
          <a:p>
            <a:pPr marL="171450" indent="-171450" fontAlgn="base">
              <a:buFont typeface="Arial" panose="020B0604020202020204" pitchFamily="34" charset="0"/>
              <a:buChar char="•"/>
            </a:pPr>
            <a:r>
              <a:rPr lang="en-US" sz="1200" b="0" i="0" kern="1200" dirty="0" smtClean="0">
                <a:solidFill>
                  <a:schemeClr val="tx1"/>
                </a:solidFill>
                <a:effectLst/>
                <a:latin typeface="+mn-lt"/>
                <a:ea typeface="+mn-ea"/>
                <a:cs typeface="+mn-cs"/>
              </a:rPr>
              <a:t>Tar – material for paving roads</a:t>
            </a:r>
          </a:p>
          <a:p>
            <a:pPr marL="171450" indent="-171450" fontAlgn="base">
              <a:buFont typeface="Arial" panose="020B0604020202020204" pitchFamily="34" charset="0"/>
              <a:buChar char="•"/>
            </a:pPr>
            <a:r>
              <a:rPr lang="en-US" sz="1200" b="0" i="0" kern="1200" dirty="0" smtClean="0">
                <a:solidFill>
                  <a:schemeClr val="tx1"/>
                </a:solidFill>
                <a:effectLst/>
                <a:latin typeface="+mn-lt"/>
                <a:ea typeface="+mn-ea"/>
                <a:cs typeface="+mn-cs"/>
              </a:rPr>
              <a:t>Toluene – used to manufacture paint</a:t>
            </a:r>
          </a:p>
          <a:p>
            <a:endParaRPr lang="en-US" baseline="0" dirty="0" smtClean="0"/>
          </a:p>
          <a:p>
            <a:endParaRPr lang="en-US" baseline="0" dirty="0" smtClean="0"/>
          </a:p>
          <a:p>
            <a:r>
              <a:rPr lang="en-US" baseline="0" dirty="0" smtClean="0"/>
              <a:t>Image Credits (Top to Bottom): NIDA website, 2016; </a:t>
            </a:r>
            <a:r>
              <a:rPr lang="en-US" sz="1200" b="0" i="0" kern="1200" baseline="0" dirty="0" err="1" smtClean="0">
                <a:solidFill>
                  <a:schemeClr val="tx1"/>
                </a:solidFill>
                <a:effectLst/>
                <a:latin typeface="+mn-lt"/>
                <a:ea typeface="+mn-ea"/>
                <a:cs typeface="+mn-cs"/>
              </a:rPr>
              <a:t>Fotolia</a:t>
            </a:r>
            <a:r>
              <a:rPr lang="en-US" sz="1200" b="0" i="0" kern="1200" baseline="0" dirty="0" smtClean="0">
                <a:solidFill>
                  <a:schemeClr val="tx1"/>
                </a:solidFill>
                <a:effectLst/>
                <a:latin typeface="+mn-lt"/>
                <a:ea typeface="+mn-ea"/>
                <a:cs typeface="+mn-cs"/>
              </a:rPr>
              <a:t>, 2016 (purchased image).</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28D147-A619-4BE7-B1D0-117B7DB1A985}" type="slidenum">
              <a:rPr lang="en-US" smtClean="0"/>
              <a:t>23</a:t>
            </a:fld>
            <a:endParaRPr lang="en-US"/>
          </a:p>
        </p:txBody>
      </p:sp>
    </p:spTree>
    <p:extLst>
      <p:ext uri="{BB962C8B-B14F-4D97-AF65-F5344CB8AC3E}">
        <p14:creationId xmlns:p14="http://schemas.microsoft.com/office/powerpoint/2010/main" val="22330455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One cigarette probably has more chemicals than all the stuff you keep in your garage. Let's take a look:</a:t>
            </a:r>
          </a:p>
          <a:p>
            <a:pPr fontAlgn="base"/>
            <a:endParaRPr lang="en-US" sz="1200" b="1" i="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Ammonia</a:t>
            </a:r>
            <a:r>
              <a:rPr lang="en-US" sz="1200" b="0" i="0" kern="1200" dirty="0">
                <a:solidFill>
                  <a:schemeClr val="tx1"/>
                </a:solidFill>
                <a:effectLst/>
                <a:latin typeface="+mn-lt"/>
                <a:ea typeface="+mn-ea"/>
                <a:cs typeface="+mn-cs"/>
              </a:rPr>
              <a:t> is one of the most commonly produced industrial chemicals</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in the United States, but you probably know it best as a household cleaner—the kind that you wear gloves around and avoid breathing in.</a:t>
            </a:r>
          </a:p>
          <a:p>
            <a:pPr fontAlgn="base"/>
            <a:endParaRPr lang="en-US" sz="1200" b="1" i="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Arsenic</a:t>
            </a:r>
            <a:r>
              <a:rPr lang="en-US" sz="1200" b="0" i="0" kern="1200" dirty="0">
                <a:solidFill>
                  <a:schemeClr val="tx1"/>
                </a:solidFill>
                <a:effectLst/>
                <a:latin typeface="+mn-lt"/>
                <a:ea typeface="+mn-ea"/>
                <a:cs typeface="+mn-cs"/>
              </a:rPr>
              <a:t> is notorious for its use in rat poison. It's also one of the World Health Organization's 10 chemicals of major</a:t>
            </a:r>
            <a:r>
              <a:rPr lang="en-US" sz="1200" b="0" i="0" kern="1200" baseline="0" dirty="0">
                <a:solidFill>
                  <a:schemeClr val="tx1"/>
                </a:solidFill>
                <a:effectLst/>
                <a:latin typeface="+mn-lt"/>
                <a:ea typeface="+mn-ea"/>
                <a:cs typeface="+mn-cs"/>
              </a:rPr>
              <a:t> public health concern</a:t>
            </a:r>
            <a:r>
              <a:rPr lang="en-US" sz="1200" b="0" i="0" kern="1200" dirty="0">
                <a:solidFill>
                  <a:schemeClr val="tx1"/>
                </a:solidFill>
                <a:effectLst/>
                <a:latin typeface="+mn-lt"/>
                <a:ea typeface="+mn-ea"/>
                <a:cs typeface="+mn-cs"/>
              </a:rPr>
              <a:t>, along with two other ingredients on this list, benzene and cadmium.</a:t>
            </a:r>
          </a:p>
          <a:p>
            <a:pPr fontAlgn="base"/>
            <a:endParaRPr lang="en-US" sz="1200" b="1" i="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Benzene</a:t>
            </a:r>
            <a:r>
              <a:rPr lang="en-US" sz="1200" b="0" i="0" kern="1200" dirty="0">
                <a:solidFill>
                  <a:schemeClr val="tx1"/>
                </a:solidFill>
                <a:effectLst/>
                <a:latin typeface="+mn-lt"/>
                <a:ea typeface="+mn-ea"/>
                <a:cs typeface="+mn-cs"/>
              </a:rPr>
              <a:t> is found in glues and adhesives—such as rubber cement—as well as car fumes and gasoline exhaust. But according to National Cancer Institute, cigarette smoking accounts for about half of the total U.S. population</a:t>
            </a:r>
            <a:r>
              <a:rPr lang="en-US" sz="1200" b="0" i="0" kern="1200" baseline="0" dirty="0">
                <a:solidFill>
                  <a:schemeClr val="tx1"/>
                </a:solidFill>
                <a:effectLst/>
                <a:latin typeface="+mn-lt"/>
                <a:ea typeface="+mn-ea"/>
                <a:cs typeface="+mn-cs"/>
              </a:rPr>
              <a:t> exposure </a:t>
            </a:r>
            <a:r>
              <a:rPr lang="en-US" sz="1200" b="0" i="0" kern="1200" dirty="0">
                <a:solidFill>
                  <a:schemeClr val="tx1"/>
                </a:solidFill>
                <a:effectLst/>
                <a:latin typeface="+mn-lt"/>
                <a:ea typeface="+mn-ea"/>
                <a:cs typeface="+mn-cs"/>
              </a:rPr>
              <a:t>to this cancer-causing chemical.</a:t>
            </a:r>
          </a:p>
          <a:p>
            <a:pPr fontAlgn="base"/>
            <a:endParaRPr lang="en-US" sz="1200" b="1" i="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Butane</a:t>
            </a:r>
            <a:r>
              <a:rPr lang="en-US" sz="1200" b="0" i="0" kern="1200" dirty="0">
                <a:solidFill>
                  <a:schemeClr val="tx1"/>
                </a:solidFill>
                <a:effectLst/>
                <a:latin typeface="+mn-lt"/>
                <a:ea typeface="+mn-ea"/>
                <a:cs typeface="+mn-cs"/>
              </a:rPr>
              <a:t> is highly flammable and often used as fuel for lighters.</a:t>
            </a:r>
          </a:p>
          <a:p>
            <a:pPr fontAlgn="base"/>
            <a:endParaRPr lang="en-US" sz="1200" b="1" i="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Cadmium </a:t>
            </a:r>
            <a:r>
              <a:rPr lang="en-US" sz="1200" b="0" i="0" kern="1200" dirty="0">
                <a:solidFill>
                  <a:schemeClr val="tx1"/>
                </a:solidFill>
                <a:effectLst/>
                <a:latin typeface="+mn-lt"/>
                <a:ea typeface="+mn-ea"/>
                <a:cs typeface="+mn-cs"/>
              </a:rPr>
              <a:t>is an active component in battery acid. Cadmium itself is classified as a human</a:t>
            </a:r>
            <a:r>
              <a:rPr lang="en-US" sz="1200" b="0" i="0" kern="1200" baseline="0" dirty="0">
                <a:solidFill>
                  <a:schemeClr val="tx1"/>
                </a:solidFill>
                <a:effectLst/>
                <a:latin typeface="+mn-lt"/>
                <a:ea typeface="+mn-ea"/>
                <a:cs typeface="+mn-cs"/>
              </a:rPr>
              <a:t> carcinogen</a:t>
            </a:r>
            <a:r>
              <a:rPr lang="en-US" sz="1200" b="0" i="0" kern="1200" dirty="0">
                <a:solidFill>
                  <a:schemeClr val="tx1"/>
                </a:solidFill>
                <a:effectLst/>
                <a:latin typeface="+mn-lt"/>
                <a:ea typeface="+mn-ea"/>
                <a:cs typeface="+mn-cs"/>
              </a:rPr>
              <a:t>, and smokers have about twice</a:t>
            </a:r>
            <a:r>
              <a:rPr lang="en-US" sz="1200" b="0" i="0" kern="1200" baseline="0" dirty="0">
                <a:solidFill>
                  <a:schemeClr val="tx1"/>
                </a:solidFill>
                <a:effectLst/>
                <a:latin typeface="+mn-lt"/>
                <a:ea typeface="+mn-ea"/>
                <a:cs typeface="+mn-cs"/>
              </a:rPr>
              <a:t> as much of it in their bodies</a:t>
            </a:r>
            <a:r>
              <a:rPr lang="en-US" sz="1200" b="0" i="0" kern="1200" dirty="0">
                <a:solidFill>
                  <a:schemeClr val="tx1"/>
                </a:solidFill>
                <a:effectLst/>
                <a:latin typeface="+mn-lt"/>
                <a:ea typeface="+mn-ea"/>
                <a:cs typeface="+mn-cs"/>
              </a:rPr>
              <a:t> as do non-smokers.</a:t>
            </a:r>
          </a:p>
          <a:p>
            <a:pPr fontAlgn="base"/>
            <a:endParaRPr lang="en-US" sz="1200" b="1" i="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Carbon monoxide, </a:t>
            </a:r>
            <a:r>
              <a:rPr lang="en-US" sz="1200" b="0" i="0" kern="1200" dirty="0">
                <a:solidFill>
                  <a:schemeClr val="tx1"/>
                </a:solidFill>
                <a:effectLst/>
                <a:latin typeface="+mn-lt"/>
                <a:ea typeface="+mn-ea"/>
                <a:cs typeface="+mn-cs"/>
              </a:rPr>
              <a:t>a</a:t>
            </a:r>
            <a:r>
              <a:rPr lang="en-US" sz="1200" b="0" i="0" kern="1200" baseline="0" dirty="0">
                <a:solidFill>
                  <a:schemeClr val="tx1"/>
                </a:solidFill>
                <a:effectLst/>
                <a:latin typeface="+mn-lt"/>
                <a:ea typeface="+mn-ea"/>
                <a:cs typeface="+mn-cs"/>
              </a:rPr>
              <a:t> deadly, colorless, odorless, and poisonous gas</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is released in car exhaust fumes as well as from a burning cigarette.</a:t>
            </a:r>
          </a:p>
          <a:p>
            <a:pPr fontAlgn="base"/>
            <a:endParaRPr lang="en-US" sz="1200" b="1" i="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Hexamine</a:t>
            </a:r>
            <a:r>
              <a:rPr lang="en-US" sz="1200" b="0" i="0" kern="1200" dirty="0">
                <a:solidFill>
                  <a:schemeClr val="tx1"/>
                </a:solidFill>
                <a:effectLst/>
                <a:latin typeface="+mn-lt"/>
                <a:ea typeface="+mn-ea"/>
                <a:cs typeface="+mn-cs"/>
              </a:rPr>
              <a:t> is found in barbecue lighter fluid.</a:t>
            </a:r>
          </a:p>
          <a:p>
            <a:pPr fontAlgn="base"/>
            <a:endParaRPr lang="en-US" sz="1200" b="1" i="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Naphthalene</a:t>
            </a:r>
            <a:r>
              <a:rPr lang="en-US" sz="1200" b="0" i="0" kern="1200" dirty="0">
                <a:solidFill>
                  <a:schemeClr val="tx1"/>
                </a:solidFill>
                <a:effectLst/>
                <a:latin typeface="+mn-lt"/>
                <a:ea typeface="+mn-ea"/>
                <a:cs typeface="+mn-cs"/>
              </a:rPr>
              <a:t> is an ingredient in moth balls, which are basically small balls of pesticide. Naphthalene turns directly from a</a:t>
            </a:r>
            <a:r>
              <a:rPr lang="en-US" sz="1200" b="0" i="0" kern="1200" baseline="0" dirty="0">
                <a:solidFill>
                  <a:schemeClr val="tx1"/>
                </a:solidFill>
                <a:effectLst/>
                <a:latin typeface="+mn-lt"/>
                <a:ea typeface="+mn-ea"/>
                <a:cs typeface="+mn-cs"/>
              </a:rPr>
              <a:t> solid into a toxic vapor</a:t>
            </a:r>
            <a:r>
              <a:rPr lang="en-US" sz="1200" b="0" i="0" kern="1200" dirty="0">
                <a:solidFill>
                  <a:schemeClr val="tx1"/>
                </a:solidFill>
                <a:effectLst/>
                <a:latin typeface="+mn-lt"/>
                <a:ea typeface="+mn-ea"/>
                <a:cs typeface="+mn-cs"/>
              </a:rPr>
              <a:t>, which in the case of mothballs kills insects and may repel animals.</a:t>
            </a:r>
          </a:p>
          <a:p>
            <a:pPr fontAlgn="base"/>
            <a:endParaRPr lang="en-US" sz="1200" b="1" i="0" kern="1200" dirty="0">
              <a:solidFill>
                <a:schemeClr val="tx1"/>
              </a:solidFill>
              <a:effectLst/>
              <a:latin typeface="+mn-lt"/>
              <a:ea typeface="+mn-ea"/>
              <a:cs typeface="+mn-cs"/>
            </a:endParaRPr>
          </a:p>
          <a:p>
            <a:pPr fontAlgn="base"/>
            <a:r>
              <a:rPr lang="en-US" sz="1200" b="1" i="0" kern="1200" dirty="0" smtClean="0">
                <a:solidFill>
                  <a:schemeClr val="tx1"/>
                </a:solidFill>
                <a:effectLst/>
                <a:latin typeface="+mn-lt"/>
                <a:ea typeface="+mn-ea"/>
                <a:cs typeface="+mn-cs"/>
              </a:rPr>
              <a:t>Nicotine</a:t>
            </a:r>
            <a:r>
              <a:rPr lang="en-US" sz="1200" b="0" i="0" kern="1200" dirty="0" smtClean="0">
                <a:solidFill>
                  <a:schemeClr val="tx1"/>
                </a:solidFill>
                <a:effectLst/>
                <a:latin typeface="+mn-lt"/>
                <a:ea typeface="+mn-ea"/>
                <a:cs typeface="+mn-cs"/>
              </a:rPr>
              <a:t> is the infamous addictive substance in tobacco products. It is also used as an insecticide because of its toxicity.</a:t>
            </a:r>
          </a:p>
          <a:p>
            <a:pPr fontAlgn="base"/>
            <a:endParaRPr lang="en-US" sz="1200" b="1" i="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Tar</a:t>
            </a:r>
            <a:r>
              <a:rPr lang="en-US" sz="1200" b="0" i="0" kern="1200" dirty="0">
                <a:solidFill>
                  <a:schemeClr val="tx1"/>
                </a:solidFill>
                <a:effectLst/>
                <a:latin typeface="+mn-lt"/>
                <a:ea typeface="+mn-ea"/>
                <a:cs typeface="+mn-cs"/>
              </a:rPr>
              <a:t> is black and sticky material for paving roads. In cigarettes, it's the solid, sticky substance that remains after tobacco is burned, both in the ashtray and inside your lungs.</a:t>
            </a:r>
          </a:p>
          <a:p>
            <a:pPr fontAlgn="base"/>
            <a:endParaRPr lang="en-US" sz="1200" b="1" i="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Toluene</a:t>
            </a:r>
            <a:r>
              <a:rPr lang="en-US" sz="1200" b="0" i="0" kern="1200" dirty="0">
                <a:solidFill>
                  <a:schemeClr val="tx1"/>
                </a:solidFill>
                <a:effectLst/>
                <a:latin typeface="+mn-lt"/>
                <a:ea typeface="+mn-ea"/>
                <a:cs typeface="+mn-cs"/>
              </a:rPr>
              <a:t> is used to manufacture paint and it's also found in gasoline. Exposure to toluene may affect</a:t>
            </a:r>
            <a:r>
              <a:rPr lang="en-US" sz="1200" b="0" i="0" kern="1200" baseline="0" dirty="0">
                <a:solidFill>
                  <a:schemeClr val="tx1"/>
                </a:solidFill>
                <a:effectLst/>
                <a:latin typeface="+mn-lt"/>
                <a:ea typeface="+mn-ea"/>
                <a:cs typeface="+mn-cs"/>
              </a:rPr>
              <a:t> the central nervous system.</a:t>
            </a:r>
          </a:p>
          <a:p>
            <a:pPr fontAlgn="base"/>
            <a:endParaRPr lang="en-US" sz="1200" b="0" i="0" kern="1200" dirty="0">
              <a:solidFill>
                <a:schemeClr val="tx1"/>
              </a:solidFill>
              <a:effectLst/>
              <a:latin typeface="+mn-lt"/>
              <a:ea typeface="+mn-ea"/>
              <a:cs typeface="+mn-cs"/>
            </a:endParaRPr>
          </a:p>
          <a:p>
            <a:pPr fontAlgn="base"/>
            <a:r>
              <a:rPr lang="en-US" b="1" u="sng" dirty="0" smtClean="0"/>
              <a:t>REFERENCE:</a:t>
            </a:r>
          </a:p>
          <a:p>
            <a:pPr fontAlgn="base"/>
            <a:r>
              <a:rPr lang="en-US" dirty="0" smtClean="0"/>
              <a:t>American Lung Association.</a:t>
            </a:r>
            <a:r>
              <a:rPr lang="en-US" baseline="0" dirty="0" smtClean="0"/>
              <a:t> (2016). Accessed June 6, 2016 from </a:t>
            </a:r>
            <a:r>
              <a:rPr lang="en-US" dirty="0" smtClean="0"/>
              <a:t>http</a:t>
            </a:r>
            <a:r>
              <a:rPr lang="en-US" dirty="0"/>
              <a:t>://</a:t>
            </a:r>
            <a:r>
              <a:rPr lang="en-US" dirty="0" smtClean="0"/>
              <a:t>www.lung.org/about-us/blog/2016/05/your-garage-and-a-cigarette.html.</a:t>
            </a:r>
            <a:r>
              <a:rPr lang="en-US" baseline="0" dirty="0" smtClean="0"/>
              <a:t> </a:t>
            </a:r>
            <a:endParaRPr lang="en-US" dirty="0"/>
          </a:p>
          <a:p>
            <a:endParaRPr lang="en-US" dirty="0"/>
          </a:p>
          <a:p>
            <a:r>
              <a:rPr lang="en-US" dirty="0"/>
              <a:t>Image</a:t>
            </a:r>
            <a:r>
              <a:rPr lang="en-US" baseline="0" dirty="0"/>
              <a:t> Credit: </a:t>
            </a:r>
            <a:r>
              <a:rPr lang="en-US" baseline="0" dirty="0" smtClean="0"/>
              <a:t>American Lung Association website, </a:t>
            </a:r>
            <a:r>
              <a:rPr lang="en-US" baseline="0" dirty="0"/>
              <a:t>2016.</a:t>
            </a:r>
            <a:endParaRPr lang="en-US" dirty="0"/>
          </a:p>
        </p:txBody>
      </p:sp>
      <p:sp>
        <p:nvSpPr>
          <p:cNvPr id="4" name="Slide Number Placeholder 3"/>
          <p:cNvSpPr>
            <a:spLocks noGrp="1"/>
          </p:cNvSpPr>
          <p:nvPr>
            <p:ph type="sldNum" sz="quarter" idx="10"/>
          </p:nvPr>
        </p:nvSpPr>
        <p:spPr/>
        <p:txBody>
          <a:bodyPr/>
          <a:lstStyle/>
          <a:p>
            <a:fld id="{D428D147-A619-4BE7-B1D0-117B7DB1A985}" type="slidenum">
              <a:rPr lang="en-US" smtClean="0"/>
              <a:t>24</a:t>
            </a:fld>
            <a:endParaRPr lang="en-US"/>
          </a:p>
        </p:txBody>
      </p:sp>
    </p:spTree>
    <p:extLst>
      <p:ext uri="{BB962C8B-B14F-4D97-AF65-F5344CB8AC3E}">
        <p14:creationId xmlns:p14="http://schemas.microsoft.com/office/powerpoint/2010/main" val="37818669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Cigars</a:t>
            </a:r>
            <a:r>
              <a:rPr lang="en-US" baseline="0" dirty="0"/>
              <a:t> are manufactured in three main forms – little cigars, cigarillos, and large cigars. The following three slides provide more detail on each type of cigar.</a:t>
            </a:r>
          </a:p>
          <a:p>
            <a:endParaRPr lang="en-US" baseline="0" dirty="0"/>
          </a:p>
          <a:p>
            <a:r>
              <a:rPr lang="en-US" dirty="0"/>
              <a:t>Image</a:t>
            </a:r>
            <a:r>
              <a:rPr lang="en-US" baseline="0" dirty="0"/>
              <a:t> Credit: CDC website, 2016.</a:t>
            </a:r>
            <a:endParaRPr lang="en-US" dirty="0"/>
          </a:p>
        </p:txBody>
      </p:sp>
      <p:sp>
        <p:nvSpPr>
          <p:cNvPr id="4" name="Slide Number Placeholder 3"/>
          <p:cNvSpPr>
            <a:spLocks noGrp="1"/>
          </p:cNvSpPr>
          <p:nvPr>
            <p:ph type="sldNum" sz="quarter" idx="10"/>
          </p:nvPr>
        </p:nvSpPr>
        <p:spPr/>
        <p:txBody>
          <a:bodyPr/>
          <a:lstStyle/>
          <a:p>
            <a:fld id="{D428D147-A619-4BE7-B1D0-117B7DB1A985}" type="slidenum">
              <a:rPr lang="en-US" smtClean="0"/>
              <a:t>25</a:t>
            </a:fld>
            <a:endParaRPr lang="en-US"/>
          </a:p>
        </p:txBody>
      </p:sp>
    </p:spTree>
    <p:extLst>
      <p:ext uri="{BB962C8B-B14F-4D97-AF65-F5344CB8AC3E}">
        <p14:creationId xmlns:p14="http://schemas.microsoft.com/office/powerpoint/2010/main" val="11903271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Cigars are defined by the US government as “any roll of tobacco wrapped in leaf tobacco.” While there are currently three major cigar products—cigars, cigarillos and little cigars—current federal classifications narrowly define them into two categories: little cigars and large cigars.</a:t>
            </a:r>
            <a:r>
              <a:rPr lang="en-US" baseline="0" dirty="0"/>
              <a:t> Little cigar f</a:t>
            </a:r>
            <a:r>
              <a:rPr lang="en-US" dirty="0"/>
              <a:t>lavors include vanilla, grape, watermelon, cherry, chocolate, and menthol, among others. The sale </a:t>
            </a:r>
            <a:r>
              <a:rPr lang="en-US" baseline="0" dirty="0"/>
              <a:t>of little cigars increased by approximately 240% between 1997 and 2007. </a:t>
            </a:r>
            <a:r>
              <a:rPr lang="en-US" dirty="0"/>
              <a:t>U.S. imports of little cigars increased from 34 million pieces in 1997 to 311 million pieces in 2007, an increase of more than 800%. As a point of comparison, large cigar imports jumped from 587 million to 889 million during the same time period, an increase of only 51%. According to tobacco</a:t>
            </a:r>
            <a:r>
              <a:rPr lang="en-US" baseline="0" dirty="0"/>
              <a:t> industry documents, little cigars </a:t>
            </a:r>
            <a:r>
              <a:rPr lang="en-US" dirty="0"/>
              <a:t>were intended to replace cigarettes as cigarette advertising became increasingly restricted, and taxes on cigarettes, but not cigars, continued to increase.</a:t>
            </a:r>
          </a:p>
          <a:p>
            <a:endParaRPr lang="en-US" dirty="0"/>
          </a:p>
          <a:p>
            <a:r>
              <a:rPr lang="en-US" dirty="0"/>
              <a:t>With</a:t>
            </a:r>
            <a:r>
              <a:rPr lang="en-US" baseline="0" dirty="0"/>
              <a:t> regards to the health risks, some users have a misconception that little cigars are less addictive and less harmful than cigarettes, but in fact, little cigars, cigarillos, and large cigars contain the same compounds as cigarettes and can be just as harmful and addictive. Similar to cigarettes, all types of cigar products can cause various cancers and cigar smokers are at a greater risk of developing chronic obstructive pulmonary disease (COPD) than non-smokers.</a:t>
            </a:r>
          </a:p>
          <a:p>
            <a:endParaRPr lang="en-US" baseline="0" dirty="0"/>
          </a:p>
          <a:p>
            <a:r>
              <a:rPr lang="en-US" b="1" u="sng" dirty="0"/>
              <a:t>REFERENCE:</a:t>
            </a:r>
          </a:p>
          <a:p>
            <a:r>
              <a:rPr lang="en-US" dirty="0"/>
              <a:t>American Legacy</a:t>
            </a:r>
            <a:r>
              <a:rPr lang="en-US" baseline="0" dirty="0"/>
              <a:t> Foundation. (2009). </a:t>
            </a:r>
            <a:r>
              <a:rPr lang="en-US" i="1" baseline="0" dirty="0"/>
              <a:t>Cigars, Cigarillos, &amp; Little Cigars Fact Sheet</a:t>
            </a:r>
            <a:r>
              <a:rPr lang="en-US" baseline="0" dirty="0"/>
              <a:t>. Washington, DC: Author.</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Image Credit:</a:t>
            </a:r>
            <a:r>
              <a:rPr lang="en-US" baseline="0" dirty="0"/>
              <a:t> </a:t>
            </a:r>
            <a:r>
              <a:rPr lang="en-US" baseline="0" dirty="0" err="1"/>
              <a:t>Fotolia</a:t>
            </a:r>
            <a:r>
              <a:rPr lang="en-US" baseline="0" dirty="0"/>
              <a:t>, 2016 (purchased image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D428D147-A619-4BE7-B1D0-117B7DB1A985}" type="slidenum">
              <a:rPr lang="en-US" smtClean="0"/>
              <a:t>26</a:t>
            </a:fld>
            <a:endParaRPr lang="en-US"/>
          </a:p>
        </p:txBody>
      </p:sp>
    </p:spTree>
    <p:extLst>
      <p:ext uri="{BB962C8B-B14F-4D97-AF65-F5344CB8AC3E}">
        <p14:creationId xmlns:p14="http://schemas.microsoft.com/office/powerpoint/2010/main" val="23952385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Cigarillos</a:t>
            </a:r>
            <a:r>
              <a:rPr lang="en-US" baseline="0" dirty="0"/>
              <a:t> are grouped with large cigars in the Federal classifications because of their weight. Cigarillos are also called blunts or cheroots. All tobacco blunts are rolled in two sheets of tobacco. Similar to little cigars, cigarillos come in a variety of flavors, including cherry, apple, menthol, and wine, to name a few. The sale of cigarillos increased by about 150% between 1997 and 2007. </a:t>
            </a:r>
            <a:r>
              <a:rPr lang="en-US" dirty="0"/>
              <a:t>With</a:t>
            </a:r>
            <a:r>
              <a:rPr lang="en-US" baseline="0" dirty="0"/>
              <a:t> regards to the health risks, some users have a misconception that cigarillos are less addictive and less harmful than cigarettes, but in fact, little cigars, cigarillos, and large cigars contain the same compounds as cigarettes and can be just as harmful and addictive. Similar to cigarettes, all types of cigar products can cause various cancers and cigar smokers are at a greater risk of developing chronic obstructive pulmonary disease (COPD) than non-smokers.</a:t>
            </a:r>
          </a:p>
          <a:p>
            <a:endParaRPr lang="en-US" baseline="0" dirty="0"/>
          </a:p>
          <a:p>
            <a:r>
              <a:rPr lang="en-US" b="1" u="sng" dirty="0"/>
              <a:t>REFERENCE:</a:t>
            </a:r>
          </a:p>
          <a:p>
            <a:r>
              <a:rPr lang="en-US" dirty="0"/>
              <a:t>American Legacy</a:t>
            </a:r>
            <a:r>
              <a:rPr lang="en-US" baseline="0" dirty="0"/>
              <a:t> Foundation. (2009). </a:t>
            </a:r>
            <a:r>
              <a:rPr lang="en-US" i="1" baseline="0" dirty="0"/>
              <a:t>Cigars, Cigarillos, &amp; Little Cigars Fact Sheet</a:t>
            </a:r>
            <a:r>
              <a:rPr lang="en-US" baseline="0" dirty="0"/>
              <a:t>. Washington, DC: Author.</a:t>
            </a:r>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Image Credit:</a:t>
            </a:r>
            <a:r>
              <a:rPr lang="en-US" baseline="0" dirty="0"/>
              <a:t> </a:t>
            </a:r>
            <a:r>
              <a:rPr lang="en-US" baseline="0" dirty="0" err="1"/>
              <a:t>Fotolia</a:t>
            </a:r>
            <a:r>
              <a:rPr lang="en-US" baseline="0" dirty="0"/>
              <a:t>, 2016 (purchased image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D428D147-A619-4BE7-B1D0-117B7DB1A985}" type="slidenum">
              <a:rPr lang="en-US" smtClean="0"/>
              <a:t>27</a:t>
            </a:fld>
            <a:endParaRPr lang="en-US"/>
          </a:p>
        </p:txBody>
      </p:sp>
    </p:spTree>
    <p:extLst>
      <p:ext uri="{BB962C8B-B14F-4D97-AF65-F5344CB8AC3E}">
        <p14:creationId xmlns:p14="http://schemas.microsoft.com/office/powerpoint/2010/main" val="23952385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Large cigars may contain as much tobacco as an entire pack of cigarettes. Cigars are wrapped in tobacco leaves and burn differently than cigarettes. As a result, cigar smoke has a higher concentration of toxins than cigarettes. Whereas the sale of little cigars and cigarillos increased between 1997 and 2007, the sale of large cigars actually decreased by 6% in that same time period.</a:t>
            </a:r>
          </a:p>
          <a:p>
            <a:endParaRPr lang="en-US" baseline="0" dirty="0"/>
          </a:p>
          <a:p>
            <a:r>
              <a:rPr lang="en-US" dirty="0"/>
              <a:t>With</a:t>
            </a:r>
            <a:r>
              <a:rPr lang="en-US" baseline="0" dirty="0"/>
              <a:t> regards to the health risks, some users have a misconception that cigarillos are less addictive and less harmful than cigarettes, but in fact, little cigars, cigarillos, and large cigars contain the same compounds as cigarettes and can be just as harmful and addictive. Similar to cigarettes, all types of cigar products can cause various cancers and cigar smokers are at a greater risk of developing chronic obstructive pulmonary disease (COPD) than non-smokers.</a:t>
            </a:r>
          </a:p>
          <a:p>
            <a:endParaRPr lang="en-US" baseline="0" dirty="0"/>
          </a:p>
          <a:p>
            <a:r>
              <a:rPr lang="en-US" b="1" u="sng" dirty="0"/>
              <a:t>REFERENCE:</a:t>
            </a:r>
          </a:p>
          <a:p>
            <a:r>
              <a:rPr lang="en-US" dirty="0"/>
              <a:t>American Legacy</a:t>
            </a:r>
            <a:r>
              <a:rPr lang="en-US" baseline="0" dirty="0"/>
              <a:t> Foundation. (2009). </a:t>
            </a:r>
            <a:r>
              <a:rPr lang="en-US" i="1" baseline="0" dirty="0"/>
              <a:t>Cigars, Cigarillos, &amp; Little Cigars Fact Sheet</a:t>
            </a:r>
            <a:r>
              <a:rPr lang="en-US" baseline="0" dirty="0"/>
              <a:t>. Washington, DC: Author.</a:t>
            </a:r>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Image Credit:</a:t>
            </a:r>
            <a:r>
              <a:rPr lang="en-US" baseline="0" dirty="0"/>
              <a:t> </a:t>
            </a:r>
            <a:r>
              <a:rPr lang="en-US" baseline="0" dirty="0" err="1"/>
              <a:t>Fotolia</a:t>
            </a:r>
            <a:r>
              <a:rPr lang="en-US" baseline="0" dirty="0"/>
              <a:t>, 2016 (purchased image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D428D147-A619-4BE7-B1D0-117B7DB1A985}" type="slidenum">
              <a:rPr lang="en-US" smtClean="0"/>
              <a:t>28</a:t>
            </a:fld>
            <a:endParaRPr lang="en-US"/>
          </a:p>
        </p:txBody>
      </p:sp>
    </p:spTree>
    <p:extLst>
      <p:ext uri="{BB962C8B-B14F-4D97-AF65-F5344CB8AC3E}">
        <p14:creationId xmlns:p14="http://schemas.microsoft.com/office/powerpoint/2010/main" val="23952385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Several</a:t>
            </a:r>
            <a:r>
              <a:rPr lang="en-US" baseline="0" dirty="0"/>
              <a:t> smokeless tobacco products are currently on the market, including chewing tobacco, snuff, Energy Dip, and snus. Popular brands of chewing tobacco include </a:t>
            </a:r>
            <a:r>
              <a:rPr lang="en-US" baseline="0" dirty="0" err="1"/>
              <a:t>Skoal</a:t>
            </a:r>
            <a:r>
              <a:rPr lang="en-US" baseline="0" dirty="0"/>
              <a:t>, Copenhagen, Timberwolf, and Grizzly. As with the other tobacco products that have been previously describe, smokeless tobacco comes in many different flavors, including mint, cinnamon, berry, grape, vanilla, and alcohol-flavored. Energy dip contains tobacco mixed with caffeine and other additives. Flavors include straight, wintergreen, and mint. Energy dip is marketed towards service members, civil servants, and consumers who could benefit from being alert, focused, and energized. Snus is consumed by placing the moist powder in the upper lip for at least 30 minutes. Popular brands include Camel and Marlboro.</a:t>
            </a:r>
          </a:p>
          <a:p>
            <a:endParaRPr lang="en-US" baseline="0" dirty="0"/>
          </a:p>
          <a:p>
            <a:r>
              <a:rPr lang="en-US" baseline="0" dirty="0"/>
              <a:t>Smokeless tobacco products are not a safe substitute to smoking cigarettes, as the products contain at least 28 known cancer-causing chemicals. As with other tobacco products, the use of smokeless tobacco can cause a number of cancers (e.g., oral, pancreatic, and esophageal) and other diseases, such as tooth decay, diseases of the mouth, and heart disease. A misconception exists that smokeless tobacco is effective in helping individuals quit smoking, but on the contrary, data show that smokeless tobacco use maintains nicotine dependence in individuals who quit smoking. Similar to cigarette smokers, smokeless tobacco users exhibit nicotine dependence.</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Image Credits: CDC</a:t>
            </a:r>
            <a:r>
              <a:rPr lang="en-US" baseline="0" dirty="0"/>
              <a:t> website, 2016.</a:t>
            </a:r>
            <a:endParaRPr lang="en-US" dirty="0"/>
          </a:p>
          <a:p>
            <a:endParaRPr lang="en-US" dirty="0"/>
          </a:p>
        </p:txBody>
      </p:sp>
      <p:sp>
        <p:nvSpPr>
          <p:cNvPr id="4" name="Slide Number Placeholder 3"/>
          <p:cNvSpPr>
            <a:spLocks noGrp="1"/>
          </p:cNvSpPr>
          <p:nvPr>
            <p:ph type="sldNum" sz="quarter" idx="10"/>
          </p:nvPr>
        </p:nvSpPr>
        <p:spPr/>
        <p:txBody>
          <a:bodyPr/>
          <a:lstStyle/>
          <a:p>
            <a:fld id="{D428D147-A619-4BE7-B1D0-117B7DB1A985}" type="slidenum">
              <a:rPr lang="en-US" smtClean="0"/>
              <a:t>29</a:t>
            </a:fld>
            <a:endParaRPr lang="en-US"/>
          </a:p>
        </p:txBody>
      </p:sp>
    </p:spTree>
    <p:extLst>
      <p:ext uri="{BB962C8B-B14F-4D97-AF65-F5344CB8AC3E}">
        <p14:creationId xmlns:p14="http://schemas.microsoft.com/office/powerpoint/2010/main" val="2485024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author</a:t>
            </a:r>
            <a:r>
              <a:rPr lang="en-US" baseline="0" dirty="0"/>
              <a:t>s wish to thank the </a:t>
            </a:r>
            <a:r>
              <a:rPr lang="en-US" baseline="0" dirty="0" smtClean="0"/>
              <a:t>individuals featured on the slide for their valuable contributions </a:t>
            </a:r>
            <a:r>
              <a:rPr lang="en-US" baseline="0" dirty="0"/>
              <a:t>to </a:t>
            </a:r>
            <a:r>
              <a:rPr lang="en-US" baseline="0" dirty="0" smtClean="0"/>
              <a:t>this curriculum.</a:t>
            </a:r>
            <a:endParaRPr lang="en-US" dirty="0"/>
          </a:p>
        </p:txBody>
      </p:sp>
      <p:sp>
        <p:nvSpPr>
          <p:cNvPr id="4" name="Slide Number Placeholder 3"/>
          <p:cNvSpPr>
            <a:spLocks noGrp="1"/>
          </p:cNvSpPr>
          <p:nvPr>
            <p:ph type="sldNum" sz="quarter" idx="10"/>
          </p:nvPr>
        </p:nvSpPr>
        <p:spPr/>
        <p:txBody>
          <a:bodyPr/>
          <a:lstStyle/>
          <a:p>
            <a:fld id="{D428D147-A619-4BE7-B1D0-117B7DB1A985}" type="slidenum">
              <a:rPr lang="en-US" smtClean="0"/>
              <a:t>3</a:t>
            </a:fld>
            <a:endParaRPr lang="en-US"/>
          </a:p>
        </p:txBody>
      </p:sp>
    </p:spTree>
    <p:extLst>
      <p:ext uri="{BB962C8B-B14F-4D97-AF65-F5344CB8AC3E}">
        <p14:creationId xmlns:p14="http://schemas.microsoft.com/office/powerpoint/2010/main" val="11664946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13873163" rtl="0" eaLnBrk="1" fontAlgn="auto" latinLnBrk="0" hangingPunct="1">
              <a:lnSpc>
                <a:spcPct val="120000"/>
              </a:lnSpc>
              <a:spcBef>
                <a:spcPts val="0"/>
              </a:spcBef>
              <a:spcAft>
                <a:spcPts val="0"/>
              </a:spcAft>
              <a:buClrTx/>
              <a:buSzTx/>
              <a:buFont typeface="Arial"/>
              <a:buNone/>
              <a:tabLst/>
              <a:defRPr/>
            </a:pPr>
            <a:r>
              <a:rPr lang="en-US" sz="2400" b="0" i="0" kern="1200" dirty="0">
                <a:solidFill>
                  <a:schemeClr val="tx1"/>
                </a:solidFill>
                <a:effectLst/>
                <a:latin typeface="+mn-lt"/>
                <a:ea typeface="+mn-ea"/>
                <a:cs typeface="+mn-cs"/>
              </a:rPr>
              <a:t>Waterpipe tobacco smoking, also known as hookah and shisha, has increased in popularity among young people in the United States.</a:t>
            </a:r>
            <a:r>
              <a:rPr lang="en-US" sz="2400" b="0" i="0" kern="1200" baseline="0" dirty="0">
                <a:solidFill>
                  <a:schemeClr val="tx1"/>
                </a:solidFill>
                <a:effectLst/>
                <a:latin typeface="+mn-lt"/>
                <a:ea typeface="+mn-ea"/>
                <a:cs typeface="+mn-cs"/>
              </a:rPr>
              <a:t> </a:t>
            </a:r>
            <a:r>
              <a:rPr lang="en-US" sz="2400" dirty="0">
                <a:solidFill>
                  <a:schemeClr val="tx1"/>
                </a:solidFill>
                <a:ea typeface="ＭＳ Ｐゴシック" charset="0"/>
                <a:cs typeface="ＭＳ Ｐゴシック" charset="0"/>
              </a:rPr>
              <a:t>Hookah use is popular</a:t>
            </a:r>
            <a:r>
              <a:rPr lang="en-US" sz="2400" baseline="0" dirty="0">
                <a:solidFill>
                  <a:schemeClr val="tx1"/>
                </a:solidFill>
                <a:ea typeface="ＭＳ Ｐゴシック" charset="0"/>
                <a:cs typeface="ＭＳ Ｐゴシック" charset="0"/>
              </a:rPr>
              <a:t> among youth and young adults, and is most common among 18-24 year olds, non-Hispanic whites, those with at least some college education, and current and former tobacco users. Hookah use is also increasingly becoming the first tobacco that young people try.</a:t>
            </a:r>
          </a:p>
          <a:p>
            <a:pPr marL="0" marR="0" lvl="1" indent="0" algn="l" defTabSz="-13873163" rtl="0" eaLnBrk="1" fontAlgn="auto" latinLnBrk="0" hangingPunct="1">
              <a:lnSpc>
                <a:spcPct val="120000"/>
              </a:lnSpc>
              <a:spcBef>
                <a:spcPts val="0"/>
              </a:spcBef>
              <a:spcAft>
                <a:spcPts val="0"/>
              </a:spcAft>
              <a:buClrTx/>
              <a:buSzTx/>
              <a:buFont typeface="Arial"/>
              <a:buNone/>
              <a:tabLst/>
              <a:defRPr/>
            </a:pPr>
            <a:endParaRPr lang="en-US" sz="2400" b="0" i="0" kern="1200" baseline="0" dirty="0">
              <a:solidFill>
                <a:schemeClr val="tx1"/>
              </a:solidFill>
              <a:effectLst/>
              <a:latin typeface="+mn-lt"/>
              <a:ea typeface="+mn-ea"/>
              <a:cs typeface="+mn-cs"/>
            </a:endParaRPr>
          </a:p>
          <a:p>
            <a:pPr marL="0" marR="0" lvl="1" indent="0" algn="l" defTabSz="-13873163" rtl="0" eaLnBrk="1" fontAlgn="auto" latinLnBrk="0" hangingPunct="1">
              <a:lnSpc>
                <a:spcPct val="120000"/>
              </a:lnSpc>
              <a:spcBef>
                <a:spcPts val="0"/>
              </a:spcBef>
              <a:spcAft>
                <a:spcPts val="0"/>
              </a:spcAft>
              <a:buClrTx/>
              <a:buSzTx/>
              <a:buFont typeface="Arial"/>
              <a:buNone/>
              <a:tabLst/>
              <a:defRPr/>
            </a:pPr>
            <a:r>
              <a:rPr lang="en-US" sz="2400" dirty="0">
                <a:ea typeface="ＭＳ Ｐゴシック" charset="0"/>
                <a:cs typeface="ＭＳ Ｐゴシック" charset="0"/>
              </a:rPr>
              <a:t>Steam</a:t>
            </a:r>
            <a:r>
              <a:rPr lang="en-US" sz="2400" baseline="0" dirty="0">
                <a:ea typeface="ＭＳ Ｐゴシック" charset="0"/>
                <a:cs typeface="ＭＳ Ｐゴシック" charset="0"/>
              </a:rPr>
              <a:t> stones are </a:t>
            </a:r>
            <a:r>
              <a:rPr lang="en-US" sz="2400" dirty="0">
                <a:ea typeface="ＭＳ Ｐゴシック" charset="0"/>
                <a:cs typeface="ＭＳ Ｐゴシック" charset="0"/>
              </a:rPr>
              <a:t>heat-treated, porous materials soaked in a fluid (typically a mix of glycerin and flavoring). The tobacco can come in many flavors,</a:t>
            </a:r>
            <a:r>
              <a:rPr lang="en-US" sz="2400" baseline="0" dirty="0">
                <a:ea typeface="ＭＳ Ｐゴシック" charset="0"/>
                <a:cs typeface="ＭＳ Ｐゴシック" charset="0"/>
              </a:rPr>
              <a:t> including</a:t>
            </a:r>
            <a:r>
              <a:rPr lang="en-US" sz="1200" dirty="0">
                <a:solidFill>
                  <a:schemeClr val="tx1"/>
                </a:solidFill>
                <a:ea typeface="ＭＳ Ｐゴシック" charset="0"/>
                <a:cs typeface="ＭＳ Ｐゴシック" charset="0"/>
              </a:rPr>
              <a:t> apple, banana, peach, pineapple, rose, strawberry, </a:t>
            </a:r>
            <a:r>
              <a:rPr lang="en-US" sz="1200" dirty="0" err="1">
                <a:solidFill>
                  <a:schemeClr val="tx1"/>
                </a:solidFill>
                <a:ea typeface="ＭＳ Ｐゴシック" charset="0"/>
                <a:cs typeface="ＭＳ Ｐゴシック" charset="0"/>
              </a:rPr>
              <a:t>tutti</a:t>
            </a:r>
            <a:r>
              <a:rPr lang="en-US" sz="1200" dirty="0">
                <a:solidFill>
                  <a:schemeClr val="tx1"/>
                </a:solidFill>
                <a:ea typeface="ＭＳ Ｐゴシック" charset="0"/>
                <a:cs typeface="ＭＳ Ｐゴシック" charset="0"/>
              </a:rPr>
              <a:t> fruity, vanilla, watermelon, berry, chocolate, coconut, coffee, cola, grape, kiwi, lemon, licorice, mango, mint, orange, apricot, and bubblegum.</a:t>
            </a:r>
          </a:p>
          <a:p>
            <a:pPr marL="0" marR="0" lvl="1" indent="0" algn="l" defTabSz="-13873163" rtl="0" eaLnBrk="1" fontAlgn="auto" latinLnBrk="0" hangingPunct="1">
              <a:lnSpc>
                <a:spcPct val="120000"/>
              </a:lnSpc>
              <a:spcBef>
                <a:spcPts val="0"/>
              </a:spcBef>
              <a:spcAft>
                <a:spcPts val="0"/>
              </a:spcAft>
              <a:buClrTx/>
              <a:buSzTx/>
              <a:buFont typeface="Arial"/>
              <a:buNone/>
              <a:tabLst/>
              <a:defRPr/>
            </a:pPr>
            <a:endParaRPr lang="en-US" sz="1200" baseline="0" dirty="0">
              <a:solidFill>
                <a:schemeClr val="tx1"/>
              </a:solidFill>
              <a:ea typeface="ＭＳ Ｐゴシック" charset="0"/>
              <a:cs typeface="ＭＳ Ｐゴシック" charset="0"/>
            </a:endParaRPr>
          </a:p>
          <a:p>
            <a:pPr marL="0" marR="0" lvl="1" indent="0" algn="l" defTabSz="-13873163" rtl="0" eaLnBrk="1" fontAlgn="auto" latinLnBrk="0" hangingPunct="1">
              <a:lnSpc>
                <a:spcPct val="120000"/>
              </a:lnSpc>
              <a:spcBef>
                <a:spcPts val="0"/>
              </a:spcBef>
              <a:spcAft>
                <a:spcPts val="0"/>
              </a:spcAft>
              <a:buClrTx/>
              <a:buSzTx/>
              <a:buFont typeface="Arial"/>
              <a:buNone/>
              <a:tabLst/>
              <a:defRPr/>
            </a:pPr>
            <a:r>
              <a:rPr lang="en-US" sz="1200" b="1" u="sng" baseline="0" dirty="0">
                <a:solidFill>
                  <a:schemeClr val="tx1"/>
                </a:solidFill>
                <a:ea typeface="ＭＳ Ｐゴシック" charset="0"/>
                <a:cs typeface="ＭＳ Ｐゴシック" charset="0"/>
              </a:rPr>
              <a:t>REFERENCES: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Meier,</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E.M., Tackett, A.P., Miller, M.B., Grant, D.M., &amp;</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Wagener, T.L. (2015). Which nicotine products are gateways to regular use? First-tried tobacco and current use in college students. </a:t>
            </a:r>
            <a:r>
              <a:rPr lang="en-US" sz="1200" b="0" i="1" kern="1200" dirty="0" smtClean="0">
                <a:solidFill>
                  <a:schemeClr val="tx1"/>
                </a:solidFill>
                <a:effectLst/>
                <a:latin typeface="+mn-lt"/>
                <a:ea typeface="+mn-ea"/>
                <a:cs typeface="+mn-cs"/>
              </a:rPr>
              <a:t>American Journal of Preventive Medicine, 48</a:t>
            </a:r>
            <a:r>
              <a:rPr lang="en-US" sz="1200" b="0" i="0" kern="1200" dirty="0" smtClean="0">
                <a:solidFill>
                  <a:schemeClr val="tx1"/>
                </a:solidFill>
                <a:effectLst/>
                <a:latin typeface="+mn-lt"/>
                <a:ea typeface="+mn-ea"/>
                <a:cs typeface="+mn-cs"/>
              </a:rPr>
              <a:t>(1,</a:t>
            </a:r>
            <a:r>
              <a:rPr lang="en-US" sz="1200" b="0" i="0" kern="1200" baseline="0" dirty="0" smtClean="0">
                <a:solidFill>
                  <a:schemeClr val="tx1"/>
                </a:solidFill>
                <a:effectLst/>
                <a:latin typeface="+mn-lt"/>
                <a:ea typeface="+mn-ea"/>
                <a:cs typeface="+mn-cs"/>
              </a:rPr>
              <a:t> </a:t>
            </a:r>
            <a:r>
              <a:rPr lang="en-US" sz="1200" b="0" i="0" kern="1200" baseline="0" dirty="0" err="1" smtClean="0">
                <a:solidFill>
                  <a:schemeClr val="tx1"/>
                </a:solidFill>
                <a:effectLst/>
                <a:latin typeface="+mn-lt"/>
                <a:ea typeface="+mn-ea"/>
                <a:cs typeface="+mn-cs"/>
              </a:rPr>
              <a:t>Suppl</a:t>
            </a:r>
            <a:r>
              <a:rPr lang="en-US" sz="1200" b="0" i="0" kern="1200" baseline="0" dirty="0" smtClean="0">
                <a:solidFill>
                  <a:schemeClr val="tx1"/>
                </a:solidFill>
                <a:effectLst/>
                <a:latin typeface="+mn-lt"/>
                <a:ea typeface="+mn-ea"/>
                <a:cs typeface="+mn-cs"/>
              </a:rPr>
              <a:t> 1), S86-S93.</a:t>
            </a:r>
            <a:endParaRPr lang="en-US" sz="1200" baseline="0" dirty="0" smtClean="0">
              <a:solidFill>
                <a:schemeClr val="tx1"/>
              </a:solidFill>
              <a:ea typeface="ＭＳ Ｐゴシック" charset="0"/>
              <a:cs typeface="ＭＳ Ｐゴシック" charset="0"/>
            </a:endParaRPr>
          </a:p>
          <a:p>
            <a:endParaRPr lang="en-US" sz="1200" b="0" i="0" kern="1200" dirty="0" smtClean="0">
              <a:solidFill>
                <a:schemeClr val="tx1"/>
              </a:solidFill>
              <a:effectLst/>
              <a:latin typeface="+mn-lt"/>
              <a:ea typeface="+mn-ea"/>
              <a:cs typeface="+mn-cs"/>
            </a:endParaRPr>
          </a:p>
          <a:p>
            <a:r>
              <a:rPr lang="en-US" sz="1200" b="0" i="0" kern="1200" dirty="0" err="1" smtClean="0">
                <a:solidFill>
                  <a:schemeClr val="tx1"/>
                </a:solidFill>
                <a:effectLst/>
                <a:latin typeface="+mn-lt"/>
                <a:ea typeface="+mn-ea"/>
                <a:cs typeface="+mn-cs"/>
              </a:rPr>
              <a:t>Salloum</a:t>
            </a:r>
            <a:r>
              <a:rPr lang="en-US" sz="1200" b="0" i="0" kern="1200" dirty="0">
                <a:solidFill>
                  <a:schemeClr val="tx1"/>
                </a:solidFill>
                <a:effectLst/>
                <a:latin typeface="+mn-lt"/>
                <a:ea typeface="+mn-ea"/>
                <a:cs typeface="+mn-cs"/>
              </a:rPr>
              <a:t>, R.G., Osman, A., </a:t>
            </a:r>
            <a:r>
              <a:rPr lang="en-US" sz="1200" b="0" i="0" kern="1200" dirty="0" err="1">
                <a:solidFill>
                  <a:schemeClr val="tx1"/>
                </a:solidFill>
                <a:effectLst/>
                <a:latin typeface="+mn-lt"/>
                <a:ea typeface="+mn-ea"/>
                <a:cs typeface="+mn-cs"/>
              </a:rPr>
              <a:t>Maziak</a:t>
            </a:r>
            <a:r>
              <a:rPr lang="en-US" sz="1200" b="0" i="0" kern="1200" dirty="0">
                <a:solidFill>
                  <a:schemeClr val="tx1"/>
                </a:solidFill>
                <a:effectLst/>
                <a:latin typeface="+mn-lt"/>
                <a:ea typeface="+mn-ea"/>
                <a:cs typeface="+mn-cs"/>
              </a:rPr>
              <a:t>, W., &amp; Thrasher, J.F. (2015).</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How popular is </a:t>
            </a:r>
            <a:r>
              <a:rPr lang="en-US" sz="1200" b="0" i="0" kern="1200" dirty="0" err="1">
                <a:solidFill>
                  <a:schemeClr val="tx1"/>
                </a:solidFill>
                <a:effectLst/>
                <a:latin typeface="+mn-lt"/>
                <a:ea typeface="+mn-ea"/>
                <a:cs typeface="+mn-cs"/>
              </a:rPr>
              <a:t>waterpipe</a:t>
            </a:r>
            <a:r>
              <a:rPr lang="en-US" sz="1200" b="0" i="0" kern="1200" dirty="0">
                <a:solidFill>
                  <a:schemeClr val="tx1"/>
                </a:solidFill>
                <a:effectLst/>
                <a:latin typeface="+mn-lt"/>
                <a:ea typeface="+mn-ea"/>
                <a:cs typeface="+mn-cs"/>
              </a:rPr>
              <a:t> tobacco smoking? Findings from internet search queries. </a:t>
            </a:r>
            <a:r>
              <a:rPr lang="en-US" sz="1200" b="0" i="1" kern="1200" dirty="0">
                <a:solidFill>
                  <a:schemeClr val="tx1"/>
                </a:solidFill>
                <a:effectLst/>
                <a:latin typeface="+mn-lt"/>
                <a:ea typeface="+mn-ea"/>
                <a:cs typeface="+mn-cs"/>
              </a:rPr>
              <a:t>Tobacco Control,</a:t>
            </a:r>
            <a:r>
              <a:rPr lang="en-US" sz="1200" b="0" i="1" kern="1200" baseline="0" dirty="0">
                <a:solidFill>
                  <a:schemeClr val="tx1"/>
                </a:solidFill>
                <a:effectLst/>
                <a:latin typeface="+mn-lt"/>
                <a:ea typeface="+mn-ea"/>
                <a:cs typeface="+mn-cs"/>
              </a:rPr>
              <a:t> 24</a:t>
            </a:r>
            <a:r>
              <a:rPr lang="en-US" sz="1200" b="0" i="0" kern="1200" baseline="0" dirty="0">
                <a:solidFill>
                  <a:schemeClr val="tx1"/>
                </a:solidFill>
                <a:effectLst/>
                <a:latin typeface="+mn-lt"/>
                <a:ea typeface="+mn-ea"/>
                <a:cs typeface="+mn-cs"/>
              </a:rPr>
              <a:t>(5), 509-513.</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Salloum</a:t>
            </a:r>
            <a:r>
              <a:rPr lang="en-US" sz="1200" b="0" i="0" kern="1200" dirty="0">
                <a:solidFill>
                  <a:schemeClr val="tx1"/>
                </a:solidFill>
                <a:effectLst/>
                <a:latin typeface="+mn-lt"/>
                <a:ea typeface="+mn-ea"/>
                <a:cs typeface="+mn-cs"/>
              </a:rPr>
              <a:t>, R.G., Thrasher, J.F., Kates, F.R., &amp; </a:t>
            </a:r>
            <a:r>
              <a:rPr lang="en-US" sz="1200" b="0" i="0" kern="1200" dirty="0" err="1">
                <a:solidFill>
                  <a:schemeClr val="tx1"/>
                </a:solidFill>
                <a:effectLst/>
                <a:latin typeface="+mn-lt"/>
                <a:ea typeface="+mn-ea"/>
                <a:cs typeface="+mn-cs"/>
              </a:rPr>
              <a:t>Maziak</a:t>
            </a:r>
            <a:r>
              <a:rPr lang="en-US" sz="1200" b="0" i="0" kern="1200" dirty="0">
                <a:solidFill>
                  <a:schemeClr val="tx1"/>
                </a:solidFill>
                <a:effectLst/>
                <a:latin typeface="+mn-lt"/>
                <a:ea typeface="+mn-ea"/>
                <a:cs typeface="+mn-cs"/>
              </a:rPr>
              <a:t>, W. (2015).</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Water pipe tobacco smoking in the United States: Findings from the National Adult Tobacco Survey. </a:t>
            </a:r>
            <a:r>
              <a:rPr lang="en-US" sz="1200" b="0" i="1" kern="1200" dirty="0">
                <a:solidFill>
                  <a:schemeClr val="tx1"/>
                </a:solidFill>
                <a:effectLst/>
                <a:latin typeface="+mn-lt"/>
                <a:ea typeface="+mn-ea"/>
                <a:cs typeface="+mn-cs"/>
              </a:rPr>
              <a:t>Preventive Medicine, 71</a:t>
            </a:r>
            <a:r>
              <a:rPr lang="en-US" sz="1200" b="0" i="0" kern="1200" dirty="0">
                <a:solidFill>
                  <a:schemeClr val="tx1"/>
                </a:solidFill>
                <a:effectLst/>
                <a:latin typeface="+mn-lt"/>
                <a:ea typeface="+mn-ea"/>
                <a:cs typeface="+mn-cs"/>
              </a:rPr>
              <a:t>, 88-93.</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Image Credits (Top</a:t>
            </a:r>
            <a:r>
              <a:rPr lang="en-US" sz="1200" b="0" i="0" kern="1200" baseline="0" dirty="0">
                <a:solidFill>
                  <a:schemeClr val="tx1"/>
                </a:solidFill>
                <a:effectLst/>
                <a:latin typeface="+mn-lt"/>
                <a:ea typeface="+mn-ea"/>
                <a:cs typeface="+mn-cs"/>
              </a:rPr>
              <a:t> to Bottom)</a:t>
            </a:r>
            <a:r>
              <a:rPr lang="en-US" sz="1200" b="0" i="0" kern="1200" dirty="0">
                <a:solidFill>
                  <a:schemeClr val="tx1"/>
                </a:solidFill>
                <a:effectLst/>
                <a:latin typeface="+mn-lt"/>
                <a:ea typeface="+mn-ea"/>
                <a:cs typeface="+mn-cs"/>
              </a:rPr>
              <a:t>:</a:t>
            </a:r>
            <a:r>
              <a:rPr lang="en-US" sz="1200" b="0" i="0" kern="1200" baseline="0" dirty="0">
                <a:solidFill>
                  <a:schemeClr val="tx1"/>
                </a:solidFill>
                <a:effectLst/>
                <a:latin typeface="+mn-lt"/>
                <a:ea typeface="+mn-ea"/>
                <a:cs typeface="+mn-cs"/>
              </a:rPr>
              <a:t> CDC website, 2016; </a:t>
            </a:r>
            <a:r>
              <a:rPr lang="en-US" sz="1200" b="0" i="0" kern="1200" baseline="0" dirty="0" err="1">
                <a:solidFill>
                  <a:schemeClr val="tx1"/>
                </a:solidFill>
                <a:effectLst/>
                <a:latin typeface="+mn-lt"/>
                <a:ea typeface="+mn-ea"/>
                <a:cs typeface="+mn-cs"/>
              </a:rPr>
              <a:t>Fotolia</a:t>
            </a:r>
            <a:r>
              <a:rPr lang="en-US" sz="1200" b="0" i="0" kern="1200" baseline="0" dirty="0">
                <a:solidFill>
                  <a:schemeClr val="tx1"/>
                </a:solidFill>
                <a:effectLst/>
                <a:latin typeface="+mn-lt"/>
                <a:ea typeface="+mn-ea"/>
                <a:cs typeface="+mn-cs"/>
              </a:rPr>
              <a:t>, 2016 (purchased image).</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28D147-A619-4BE7-B1D0-117B7DB1A985}" type="slidenum">
              <a:rPr lang="en-US" smtClean="0"/>
              <a:t>30</a:t>
            </a:fld>
            <a:endParaRPr lang="en-US"/>
          </a:p>
        </p:txBody>
      </p:sp>
    </p:spTree>
    <p:extLst>
      <p:ext uri="{BB962C8B-B14F-4D97-AF65-F5344CB8AC3E}">
        <p14:creationId xmlns:p14="http://schemas.microsoft.com/office/powerpoint/2010/main" val="21621654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Depending on the toxicant measured, a single </a:t>
            </a:r>
            <a:r>
              <a:rPr lang="en-US" sz="1200" b="0" i="0" kern="1200" dirty="0" err="1">
                <a:solidFill>
                  <a:schemeClr val="tx1"/>
                </a:solidFill>
                <a:effectLst/>
                <a:latin typeface="+mn-lt"/>
                <a:ea typeface="+mn-ea"/>
                <a:cs typeface="+mn-cs"/>
              </a:rPr>
              <a:t>waterpipe</a:t>
            </a:r>
            <a:r>
              <a:rPr lang="en-US" sz="1200" b="0" i="0" kern="1200" dirty="0">
                <a:solidFill>
                  <a:schemeClr val="tx1"/>
                </a:solidFill>
                <a:effectLst/>
                <a:latin typeface="+mn-lt"/>
                <a:ea typeface="+mn-ea"/>
                <a:cs typeface="+mn-cs"/>
              </a:rPr>
              <a:t> session produces the equivalent of at least 1 and as many as 50 cigarettes. Misconceptions about </a:t>
            </a:r>
            <a:r>
              <a:rPr lang="en-US" sz="1200" b="0" i="0" kern="1200" dirty="0" err="1">
                <a:solidFill>
                  <a:schemeClr val="tx1"/>
                </a:solidFill>
                <a:effectLst/>
                <a:latin typeface="+mn-lt"/>
                <a:ea typeface="+mn-ea"/>
                <a:cs typeface="+mn-cs"/>
              </a:rPr>
              <a:t>waterpipe</a:t>
            </a:r>
            <a:r>
              <a:rPr lang="en-US" sz="1200" b="0" i="0" kern="1200" dirty="0">
                <a:solidFill>
                  <a:schemeClr val="tx1"/>
                </a:solidFill>
                <a:effectLst/>
                <a:latin typeface="+mn-lt"/>
                <a:ea typeface="+mn-ea"/>
                <a:cs typeface="+mn-cs"/>
              </a:rPr>
              <a:t> smoke content may lead users to underestimate health risks. Specifically,</a:t>
            </a:r>
            <a:r>
              <a:rPr lang="en-US" sz="1200" b="0" i="0" kern="1200" baseline="0" dirty="0">
                <a:solidFill>
                  <a:schemeClr val="tx1"/>
                </a:solidFill>
                <a:effectLst/>
                <a:latin typeface="+mn-lt"/>
                <a:ea typeface="+mn-ea"/>
                <a:cs typeface="+mn-cs"/>
              </a:rPr>
              <a:t> c</a:t>
            </a:r>
            <a:r>
              <a:rPr lang="en-US" dirty="0"/>
              <a:t>ompared to smoking one cigarette, a single session of smoking a water pipe is associated with 1.7</a:t>
            </a:r>
            <a:r>
              <a:rPr lang="en-US" baseline="0" dirty="0"/>
              <a:t> times the nicotine, 8.4 times the carbon monoxide, and 36 times the tar.</a:t>
            </a:r>
          </a:p>
          <a:p>
            <a:endParaRPr lang="en-US" baseline="0" dirty="0"/>
          </a:p>
          <a:p>
            <a:r>
              <a:rPr lang="en-US" b="1" u="sng" baseline="0" dirty="0"/>
              <a:t>REFERENCE:</a:t>
            </a:r>
          </a:p>
          <a:p>
            <a:pPr fontAlgn="t"/>
            <a:r>
              <a:rPr lang="en-US" sz="1200" b="0" i="0" kern="1200" dirty="0">
                <a:solidFill>
                  <a:schemeClr val="tx1"/>
                </a:solidFill>
                <a:effectLst/>
                <a:latin typeface="+mn-lt"/>
                <a:ea typeface="+mn-ea"/>
                <a:cs typeface="+mn-cs"/>
              </a:rPr>
              <a:t>Cobb, C., Ward, K.D., </a:t>
            </a:r>
            <a:r>
              <a:rPr lang="en-US" sz="1200" b="0" i="0" kern="1200" dirty="0" err="1">
                <a:solidFill>
                  <a:schemeClr val="tx1"/>
                </a:solidFill>
                <a:effectLst/>
                <a:latin typeface="+mn-lt"/>
                <a:ea typeface="+mn-ea"/>
                <a:cs typeface="+mn-cs"/>
              </a:rPr>
              <a:t>Maziak</a:t>
            </a:r>
            <a:r>
              <a:rPr lang="en-US" sz="1200" b="0" i="0" kern="1200" dirty="0">
                <a:solidFill>
                  <a:schemeClr val="tx1"/>
                </a:solidFill>
                <a:effectLst/>
                <a:latin typeface="+mn-lt"/>
                <a:ea typeface="+mn-ea"/>
                <a:cs typeface="+mn-cs"/>
              </a:rPr>
              <a:t>, W., </a:t>
            </a:r>
            <a:r>
              <a:rPr lang="en-US" sz="1200" b="0" i="0" kern="1200" dirty="0" err="1">
                <a:solidFill>
                  <a:schemeClr val="tx1"/>
                </a:solidFill>
                <a:effectLst/>
                <a:latin typeface="+mn-lt"/>
                <a:ea typeface="+mn-ea"/>
                <a:cs typeface="+mn-cs"/>
              </a:rPr>
              <a:t>Shihadeh</a:t>
            </a:r>
            <a:r>
              <a:rPr lang="en-US" sz="1200" b="0" i="0" kern="1200" dirty="0">
                <a:solidFill>
                  <a:schemeClr val="tx1"/>
                </a:solidFill>
                <a:effectLst/>
                <a:latin typeface="+mn-lt"/>
                <a:ea typeface="+mn-ea"/>
                <a:cs typeface="+mn-cs"/>
              </a:rPr>
              <a:t>, A.L., &amp; </a:t>
            </a:r>
            <a:r>
              <a:rPr lang="en-US" sz="1200" b="0" i="0" kern="1200" dirty="0" err="1">
                <a:solidFill>
                  <a:schemeClr val="tx1"/>
                </a:solidFill>
                <a:effectLst/>
                <a:latin typeface="+mn-lt"/>
                <a:ea typeface="+mn-ea"/>
                <a:cs typeface="+mn-cs"/>
              </a:rPr>
              <a:t>Eissenberg</a:t>
            </a:r>
            <a:r>
              <a:rPr lang="en-US" sz="1200" b="0" i="0" kern="1200" dirty="0">
                <a:solidFill>
                  <a:schemeClr val="tx1"/>
                </a:solidFill>
                <a:effectLst/>
                <a:latin typeface="+mn-lt"/>
                <a:ea typeface="+mn-ea"/>
                <a:cs typeface="+mn-cs"/>
              </a:rPr>
              <a:t>, T. (2010). Waterpipe</a:t>
            </a:r>
            <a:r>
              <a:rPr lang="en-US" sz="1200" b="0" i="0" kern="1200" baseline="0" dirty="0">
                <a:solidFill>
                  <a:schemeClr val="tx1"/>
                </a:solidFill>
                <a:effectLst/>
                <a:latin typeface="+mn-lt"/>
                <a:ea typeface="+mn-ea"/>
                <a:cs typeface="+mn-cs"/>
              </a:rPr>
              <a:t> tobacco smoking: An emerging health crisis in the United States. </a:t>
            </a:r>
            <a:r>
              <a:rPr lang="en-US" sz="1200" b="0" i="1" kern="1200" baseline="0" dirty="0">
                <a:solidFill>
                  <a:schemeClr val="tx1"/>
                </a:solidFill>
                <a:effectLst/>
                <a:latin typeface="+mn-lt"/>
                <a:ea typeface="+mn-ea"/>
                <a:cs typeface="+mn-cs"/>
              </a:rPr>
              <a:t>American Journal of Health Behaviors, 34</a:t>
            </a:r>
            <a:r>
              <a:rPr lang="en-US" sz="1200" b="0" i="0" kern="1200" baseline="0" dirty="0">
                <a:solidFill>
                  <a:schemeClr val="tx1"/>
                </a:solidFill>
                <a:effectLst/>
                <a:latin typeface="+mn-lt"/>
                <a:ea typeface="+mn-ea"/>
                <a:cs typeface="+mn-cs"/>
              </a:rPr>
              <a:t>(3), 275-285. </a:t>
            </a:r>
            <a:r>
              <a:rPr lang="en-US" sz="1200" b="0" i="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070CE318-61BC-A345-BFD4-54FE2F34A3EE}" type="slidenum">
              <a:rPr lang="en-US" smtClean="0"/>
              <a:pPr/>
              <a:t>31</a:t>
            </a:fld>
            <a:endParaRPr lang="en-US"/>
          </a:p>
        </p:txBody>
      </p:sp>
    </p:spTree>
    <p:extLst>
      <p:ext uri="{BB962C8B-B14F-4D97-AF65-F5344CB8AC3E}">
        <p14:creationId xmlns:p14="http://schemas.microsoft.com/office/powerpoint/2010/main" val="32558249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ANSWER KEY</a:t>
            </a:r>
          </a:p>
          <a:p>
            <a:r>
              <a:rPr lang="en-US" altLang="en-US" dirty="0"/>
              <a:t>The correct response is B (</a:t>
            </a:r>
            <a:r>
              <a:rPr lang="en-US" altLang="en-US" dirty="0" smtClean="0"/>
              <a:t>False)</a:t>
            </a:r>
            <a:endParaRPr lang="en-US" altLang="en-US" dirty="0"/>
          </a:p>
          <a:p>
            <a:endParaRPr lang="en-US" dirty="0"/>
          </a:p>
        </p:txBody>
      </p:sp>
      <p:sp>
        <p:nvSpPr>
          <p:cNvPr id="4" name="Slide Number Placeholder 3"/>
          <p:cNvSpPr>
            <a:spLocks noGrp="1"/>
          </p:cNvSpPr>
          <p:nvPr>
            <p:ph type="sldNum" sz="quarter" idx="10"/>
          </p:nvPr>
        </p:nvSpPr>
        <p:spPr/>
        <p:txBody>
          <a:bodyPr/>
          <a:lstStyle/>
          <a:p>
            <a:fld id="{D428D147-A619-4BE7-B1D0-117B7DB1A985}" type="slidenum">
              <a:rPr lang="en-US" smtClean="0"/>
              <a:t>32</a:t>
            </a:fld>
            <a:endParaRPr lang="en-US"/>
          </a:p>
        </p:txBody>
      </p:sp>
    </p:spTree>
    <p:extLst>
      <p:ext uri="{BB962C8B-B14F-4D97-AF65-F5344CB8AC3E}">
        <p14:creationId xmlns:p14="http://schemas.microsoft.com/office/powerpoint/2010/main" val="9931700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Electronic cigarettes, which are also called e-cigarettes or electronic nicotine delivery systems, are battery-operated devices designed to deliver nicotine with flavorings and other chemicals to users in vapor instead of smoke. They can be manufactured to resemble traditional tobacco cigarettes, cigars or pipes, or even everyday items like pens or USB memory sticks. Newer devices, such as those with fillable tanks, may look different. More than 250 different e-cigarette brands are currently on the market. </a:t>
            </a:r>
            <a:r>
              <a:rPr lang="en-US" dirty="0"/>
              <a:t>Four main types of electronic</a:t>
            </a:r>
            <a:r>
              <a:rPr lang="en-US" baseline="0" dirty="0"/>
              <a:t> cigarettes (e-cigarettes) are marketed – cig-a-like, vape pens, mods or tanks, and hookah pens.</a:t>
            </a:r>
          </a:p>
          <a:p>
            <a:endParaRPr lang="en-US" baseline="0" dirty="0"/>
          </a:p>
          <a:p>
            <a:r>
              <a:rPr lang="en-US" b="1" u="sng" baseline="0" dirty="0"/>
              <a:t>REFERENCE:</a:t>
            </a:r>
          </a:p>
          <a:p>
            <a:r>
              <a:rPr lang="en-US" sz="1200" b="0" i="0" u="none" strike="noStrike" kern="1200" baseline="0" dirty="0">
                <a:solidFill>
                  <a:schemeClr val="tx1"/>
                </a:solidFill>
                <a:latin typeface="+mn-lt"/>
                <a:ea typeface="+mn-ea"/>
                <a:cs typeface="+mn-cs"/>
              </a:rPr>
              <a:t>National Institute on Drug Abuse. (2016). </a:t>
            </a:r>
            <a:r>
              <a:rPr lang="en-US" sz="1200" b="0" i="1" u="none" strike="noStrike" kern="1200" baseline="0" dirty="0">
                <a:solidFill>
                  <a:schemeClr val="tx1"/>
                </a:solidFill>
                <a:latin typeface="+mn-lt"/>
                <a:ea typeface="+mn-ea"/>
                <a:cs typeface="+mn-cs"/>
              </a:rPr>
              <a:t>Drug Facts: Electronic Cigarettes (e-cigarettes). </a:t>
            </a:r>
            <a:r>
              <a:rPr lang="en-US" sz="1200" b="0" i="0" u="none" strike="noStrike" kern="1200" baseline="0" dirty="0">
                <a:solidFill>
                  <a:schemeClr val="tx1"/>
                </a:solidFill>
                <a:latin typeface="+mn-lt"/>
                <a:ea typeface="+mn-ea"/>
                <a:cs typeface="+mn-cs"/>
              </a:rPr>
              <a:t>Rockville, MD: NIDA, National Institutes of Health, U.S. Department of Health and Human Services. </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Image Credit: </a:t>
            </a:r>
            <a:r>
              <a:rPr lang="en-US" baseline="0" dirty="0" err="1"/>
              <a:t>Fotolia</a:t>
            </a:r>
            <a:r>
              <a:rPr lang="en-US" baseline="0" dirty="0"/>
              <a:t>, 2016 (purchased image).</a:t>
            </a:r>
            <a:endParaRPr lang="en-US" dirty="0"/>
          </a:p>
          <a:p>
            <a:endParaRPr lang="en-US" dirty="0"/>
          </a:p>
        </p:txBody>
      </p:sp>
      <p:sp>
        <p:nvSpPr>
          <p:cNvPr id="4" name="Slide Number Placeholder 3"/>
          <p:cNvSpPr>
            <a:spLocks noGrp="1"/>
          </p:cNvSpPr>
          <p:nvPr>
            <p:ph type="sldNum" sz="quarter" idx="10"/>
          </p:nvPr>
        </p:nvSpPr>
        <p:spPr/>
        <p:txBody>
          <a:bodyPr/>
          <a:lstStyle/>
          <a:p>
            <a:fld id="{D428D147-A619-4BE7-B1D0-117B7DB1A985}" type="slidenum">
              <a:rPr lang="en-US" smtClean="0"/>
              <a:t>33</a:t>
            </a:fld>
            <a:endParaRPr lang="en-US"/>
          </a:p>
        </p:txBody>
      </p:sp>
    </p:spTree>
    <p:extLst>
      <p:ext uri="{BB962C8B-B14F-4D97-AF65-F5344CB8AC3E}">
        <p14:creationId xmlns:p14="http://schemas.microsoft.com/office/powerpoint/2010/main" val="24850246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Most e-cigarettes consist of three different components, including: (1) a cartridge that holds a liquid solution containing varying amounts of nicotine, flavorings, and other chemicals; (2) a heating device (vaporizer); and (3) a power source (usually a battery). In many types of e-cigarettes, puffing activates the battery-powered heating device, which vaporizes the liquid in the cartridge. The resulting aerosol or vapor is then inhaled (called "vaping").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E-cigarettes are designed to simulate the act of tobacco smoking by producing an appealingly flavored aerosol that looks and feels like tobacco smoke and delivers nicotine but with less of the toxic chemicals produced by burning tobacco leaves. Because they deliver nicotine without burning tobacco, e-cigarettes </a:t>
            </a:r>
            <a:r>
              <a:rPr lang="en-US" sz="1200" b="1" i="1" u="none" strike="noStrike" kern="1200" baseline="0" dirty="0">
                <a:solidFill>
                  <a:schemeClr val="tx1"/>
                </a:solidFill>
                <a:latin typeface="+mn-lt"/>
                <a:ea typeface="+mn-ea"/>
                <a:cs typeface="+mn-cs"/>
              </a:rPr>
              <a:t>appear</a:t>
            </a:r>
            <a:r>
              <a:rPr lang="en-US" sz="1200" b="0" i="0" u="none" strike="noStrike" kern="1200" baseline="0" dirty="0">
                <a:solidFill>
                  <a:schemeClr val="tx1"/>
                </a:solidFill>
                <a:latin typeface="+mn-lt"/>
                <a:ea typeface="+mn-ea"/>
                <a:cs typeface="+mn-cs"/>
              </a:rPr>
              <a:t> as if they may be a safer, less toxic alternative to conventional cigarettes, though insufficient evidence exists to determine whether or not this is the case. Although they do not produce tobacco smoke, e-cigarettes still contain nicotine and other potentially harmful chemicals. </a:t>
            </a:r>
            <a:endParaRPr lang="en-US" dirty="0"/>
          </a:p>
          <a:p>
            <a:endParaRPr lang="en-US" dirty="0"/>
          </a:p>
          <a:p>
            <a:r>
              <a:rPr lang="en-US" sz="1200" b="0" i="0" u="none" strike="noStrike" kern="1200" baseline="0" dirty="0">
                <a:solidFill>
                  <a:schemeClr val="tx1"/>
                </a:solidFill>
                <a:latin typeface="+mn-lt"/>
                <a:ea typeface="+mn-ea"/>
                <a:cs typeface="+mn-cs"/>
              </a:rPr>
              <a:t>Some people believe e-cigarette products may help smokers lower nicotine cravings while they are trying to discontinue their tobacco use. However, at this point it is unclear whether e-cigarettes may be effective as smoking cessation aids. There is also the possibility that they could perpetuate the nicotine addiction and thus interfere with quitting. </a:t>
            </a:r>
            <a:endParaRPr lang="en-US" dirty="0"/>
          </a:p>
          <a:p>
            <a:endParaRPr lang="en-US" b="1" u="sng" baseline="0" dirty="0"/>
          </a:p>
          <a:p>
            <a:r>
              <a:rPr lang="en-US" b="1" u="sng" baseline="0" dirty="0"/>
              <a:t>REFERENCE:</a:t>
            </a:r>
          </a:p>
          <a:p>
            <a:r>
              <a:rPr lang="en-US" sz="1200" b="0" i="0" u="none" strike="noStrike" kern="1200" baseline="0" dirty="0">
                <a:solidFill>
                  <a:schemeClr val="tx1"/>
                </a:solidFill>
                <a:latin typeface="+mn-lt"/>
                <a:ea typeface="+mn-ea"/>
                <a:cs typeface="+mn-cs"/>
              </a:rPr>
              <a:t>National Institute on Drug Abuse. (2016). </a:t>
            </a:r>
            <a:r>
              <a:rPr lang="en-US" sz="1200" b="0" i="1" u="none" strike="noStrike" kern="1200" baseline="0" dirty="0">
                <a:solidFill>
                  <a:schemeClr val="tx1"/>
                </a:solidFill>
                <a:latin typeface="+mn-lt"/>
                <a:ea typeface="+mn-ea"/>
                <a:cs typeface="+mn-cs"/>
              </a:rPr>
              <a:t>Drug Facts: Electronic Cigarettes (e-cigarettes). </a:t>
            </a:r>
            <a:r>
              <a:rPr lang="en-US" sz="1200" b="0" i="0" u="none" strike="noStrike" kern="1200" baseline="0" dirty="0">
                <a:solidFill>
                  <a:schemeClr val="tx1"/>
                </a:solidFill>
                <a:latin typeface="+mn-lt"/>
                <a:ea typeface="+mn-ea"/>
                <a:cs typeface="+mn-cs"/>
              </a:rPr>
              <a:t>Rockville, MD: NIDA, National Institutes of Health, U.S. Department of Health and Human Services. </a:t>
            </a:r>
            <a:endParaRPr lang="en-US" baseline="0" dirty="0"/>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Image Credits (Top to Bottom): </a:t>
            </a:r>
            <a:r>
              <a:rPr lang="en-US" dirty="0" err="1"/>
              <a:t>Fotolia</a:t>
            </a:r>
            <a:r>
              <a:rPr lang="en-US" dirty="0"/>
              <a:t>, 2016 (purchased image); CDC</a:t>
            </a:r>
            <a:r>
              <a:rPr lang="en-US" baseline="0" dirty="0"/>
              <a:t> website, 2016.</a:t>
            </a:r>
            <a:endParaRPr lang="en-US" dirty="0"/>
          </a:p>
        </p:txBody>
      </p:sp>
      <p:sp>
        <p:nvSpPr>
          <p:cNvPr id="4" name="Slide Number Placeholder 3"/>
          <p:cNvSpPr>
            <a:spLocks noGrp="1"/>
          </p:cNvSpPr>
          <p:nvPr>
            <p:ph type="sldNum" sz="quarter" idx="10"/>
          </p:nvPr>
        </p:nvSpPr>
        <p:spPr/>
        <p:txBody>
          <a:bodyPr/>
          <a:lstStyle/>
          <a:p>
            <a:fld id="{D428D147-A619-4BE7-B1D0-117B7DB1A985}" type="slidenum">
              <a:rPr lang="en-US" smtClean="0"/>
              <a:t>34</a:t>
            </a:fld>
            <a:endParaRPr lang="en-US"/>
          </a:p>
        </p:txBody>
      </p:sp>
    </p:spTree>
    <p:extLst>
      <p:ext uri="{BB962C8B-B14F-4D97-AF65-F5344CB8AC3E}">
        <p14:creationId xmlns:p14="http://schemas.microsoft.com/office/powerpoint/2010/main" val="27035023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E-cigarettes </a:t>
            </a:r>
            <a:r>
              <a:rPr lang="en-US" sz="1200" b="0" i="0" u="none" strike="noStrike" kern="1200" baseline="0" dirty="0">
                <a:solidFill>
                  <a:schemeClr val="tx1"/>
                </a:solidFill>
                <a:latin typeface="+mn-lt"/>
                <a:ea typeface="+mn-ea"/>
                <a:cs typeface="+mn-cs"/>
              </a:rPr>
              <a:t>are increasingly popular among teens. Some states have banned sale of e-cigarettes to minors, but teens have been ordering them online. Their easy availability (online or via mall kiosks), in addition to their wide array of cartridge flavors (such as coffee, mint, candy, and fruit flavors), have helped make them particularly appealing to this age group. As a part of the FDA's new regulation to protect the health of our youth, minors will no longer be able to buy e-cigarettes in person or online.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In addition to the unknown health effects, early evidence suggests that e-cigarette use may serve as an introductory product for youth who then go on to use other tobacco products, including conventional cigarettes, which are known to cause disease and lead to premature death. A recent study showed that students who have used e-cigarettes by the time they start 9th grade are more likely than others to start smoking traditional cigarettes and other smokable tobacco products within the next year (</a:t>
            </a:r>
            <a:r>
              <a:rPr lang="en-US" sz="1200" b="0" i="0" u="none" strike="noStrike" kern="1200" baseline="0" dirty="0" err="1">
                <a:solidFill>
                  <a:schemeClr val="tx1"/>
                </a:solidFill>
                <a:latin typeface="+mn-lt"/>
                <a:ea typeface="+mn-ea"/>
                <a:cs typeface="+mn-cs"/>
              </a:rPr>
              <a:t>Rigotti</a:t>
            </a:r>
            <a:r>
              <a:rPr lang="en-US" sz="1200" b="0" i="0" u="none" strike="noStrike" kern="1200" baseline="0" dirty="0">
                <a:solidFill>
                  <a:schemeClr val="tx1"/>
                </a:solidFill>
                <a:latin typeface="+mn-lt"/>
                <a:ea typeface="+mn-ea"/>
                <a:cs typeface="+mn-cs"/>
              </a:rPr>
              <a:t>, 2015). 	</a:t>
            </a:r>
          </a:p>
          <a:p>
            <a:endParaRPr lang="en-US" dirty="0"/>
          </a:p>
          <a:p>
            <a:r>
              <a:rPr lang="en-US" b="1" u="sng" baseline="0" dirty="0"/>
              <a:t>REFERENCES:</a:t>
            </a:r>
          </a:p>
          <a:p>
            <a:r>
              <a:rPr lang="en-US" sz="1200" b="0" i="0" u="none" strike="noStrike" kern="1200" baseline="0" dirty="0">
                <a:solidFill>
                  <a:schemeClr val="tx1"/>
                </a:solidFill>
                <a:latin typeface="+mn-lt"/>
                <a:ea typeface="+mn-ea"/>
                <a:cs typeface="+mn-cs"/>
              </a:rPr>
              <a:t>National Institute on Drug Abuse. (2016). </a:t>
            </a:r>
            <a:r>
              <a:rPr lang="en-US" sz="1200" b="0" i="1" u="none" strike="noStrike" kern="1200" baseline="0" dirty="0">
                <a:solidFill>
                  <a:schemeClr val="tx1"/>
                </a:solidFill>
                <a:latin typeface="+mn-lt"/>
                <a:ea typeface="+mn-ea"/>
                <a:cs typeface="+mn-cs"/>
              </a:rPr>
              <a:t>Drug Facts: Electronic Cigarettes (e-cigarettes). </a:t>
            </a:r>
            <a:r>
              <a:rPr lang="en-US" sz="1200" b="0" i="0" u="none" strike="noStrike" kern="1200" baseline="0" dirty="0">
                <a:solidFill>
                  <a:schemeClr val="tx1"/>
                </a:solidFill>
                <a:latin typeface="+mn-lt"/>
                <a:ea typeface="+mn-ea"/>
                <a:cs typeface="+mn-cs"/>
              </a:rPr>
              <a:t>Rockville, MD: NIDA, National Institutes of Health, U.S. Department of Health and Human Services.</a:t>
            </a:r>
          </a:p>
          <a:p>
            <a:r>
              <a:rPr lang="en-US" sz="1200" b="0" i="0" u="none" strike="noStrike" kern="1200" baseline="0" dirty="0">
                <a:solidFill>
                  <a:schemeClr val="tx1"/>
                </a:solidFill>
                <a:latin typeface="+mn-lt"/>
                <a:ea typeface="+mn-ea"/>
                <a:cs typeface="+mn-cs"/>
              </a:rPr>
              <a:t> </a:t>
            </a:r>
          </a:p>
          <a:p>
            <a:r>
              <a:rPr lang="en-US" sz="1200" b="0" i="0" u="none" strike="noStrike" kern="1200" baseline="0" dirty="0" err="1">
                <a:solidFill>
                  <a:schemeClr val="tx1"/>
                </a:solidFill>
                <a:latin typeface="+mn-lt"/>
                <a:ea typeface="+mn-ea"/>
                <a:cs typeface="+mn-cs"/>
              </a:rPr>
              <a:t>Rigotti</a:t>
            </a:r>
            <a:r>
              <a:rPr lang="en-US" sz="1200" b="0" i="0" u="none" strike="noStrike" kern="1200" baseline="0" dirty="0">
                <a:solidFill>
                  <a:schemeClr val="tx1"/>
                </a:solidFill>
                <a:latin typeface="+mn-lt"/>
                <a:ea typeface="+mn-ea"/>
                <a:cs typeface="+mn-cs"/>
              </a:rPr>
              <a:t>, N.A. (2015). E-cigarette use and subsequent tobacco use by adolescents: New evidence about a potential risk of e-cigarettes. </a:t>
            </a:r>
            <a:r>
              <a:rPr lang="en-US" sz="1200" b="0" i="1" u="none" strike="noStrike" kern="1200" baseline="0" dirty="0">
                <a:solidFill>
                  <a:schemeClr val="tx1"/>
                </a:solidFill>
                <a:latin typeface="+mn-lt"/>
                <a:ea typeface="+mn-ea"/>
                <a:cs typeface="+mn-cs"/>
              </a:rPr>
              <a:t>Journal of the American Medical Association, </a:t>
            </a:r>
            <a:r>
              <a:rPr lang="en-US" sz="1200" b="0" i="0" u="none" strike="noStrike" kern="1200" baseline="0" dirty="0">
                <a:solidFill>
                  <a:schemeClr val="tx1"/>
                </a:solidFill>
                <a:latin typeface="+mn-lt"/>
                <a:ea typeface="+mn-ea"/>
                <a:cs typeface="+mn-cs"/>
              </a:rPr>
              <a:t>314(7), 673-674.</a:t>
            </a:r>
          </a:p>
          <a:p>
            <a:endParaRPr lang="en-US"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t>Image Credit: </a:t>
            </a:r>
            <a:r>
              <a:rPr lang="en-US" dirty="0" err="1"/>
              <a:t>Fotolia</a:t>
            </a:r>
            <a:r>
              <a:rPr lang="en-US" dirty="0"/>
              <a:t>, 2016 (purchased image</a:t>
            </a:r>
            <a:r>
              <a:rPr lang="en-US" dirty="0" smtClean="0"/>
              <a:t>)</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D428D147-A619-4BE7-B1D0-117B7DB1A985}" type="slidenum">
              <a:rPr lang="en-US" smtClean="0"/>
              <a:t>35</a:t>
            </a:fld>
            <a:endParaRPr lang="en-US"/>
          </a:p>
        </p:txBody>
      </p:sp>
    </p:spTree>
    <p:extLst>
      <p:ext uri="{BB962C8B-B14F-4D97-AF65-F5344CB8AC3E}">
        <p14:creationId xmlns:p14="http://schemas.microsoft.com/office/powerpoint/2010/main" val="28769144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Betel quid</a:t>
            </a:r>
            <a:r>
              <a:rPr lang="en-US" b="0" baseline="0" dirty="0" smtClean="0"/>
              <a:t> is a combination of betel leaf, areca nut, and slaked lime. In may countries, tobacco is also added, and the product is known as </a:t>
            </a:r>
            <a:r>
              <a:rPr lang="en-US" b="0" baseline="0" dirty="0" err="1" smtClean="0"/>
              <a:t>gutka</a:t>
            </a:r>
            <a:r>
              <a:rPr lang="en-US" b="0" baseline="0" dirty="0" smtClean="0"/>
              <a:t>, </a:t>
            </a:r>
            <a:r>
              <a:rPr lang="en-US" b="0" baseline="0" dirty="0" err="1" smtClean="0"/>
              <a:t>ghutka</a:t>
            </a:r>
            <a:r>
              <a:rPr lang="en-US" b="0" baseline="0" dirty="0" smtClean="0"/>
              <a:t>, or </a:t>
            </a:r>
            <a:r>
              <a:rPr lang="en-US" b="0" baseline="0" dirty="0" err="1" smtClean="0"/>
              <a:t>gutkha</a:t>
            </a:r>
            <a:r>
              <a:rPr lang="en-US" b="0" baseline="0" dirty="0" smtClean="0"/>
              <a:t>. Global estimates report that up to 600 million men and women use some variety of betel quid. Betel quid with or without tobacco is widely use in the Indian subcontinent (e.g., Bangladesh, India, and Pakistan), as well as throughout Asia and the Pacific region (e.g., Cambodia, Indonesia, Malaysia, Philippines, Taiwan, and Thailand). Health effects include oral precancerous lesions and leukoplakia, oral submucous fibrosis, oral cancers, cancer of the esophagus, reproductive health outcomes, and nicotine addiction.</a:t>
            </a:r>
            <a:endParaRPr lang="en-US" b="0" dirty="0"/>
          </a:p>
          <a:p>
            <a:endParaRPr lang="en-US" dirty="0" smtClean="0"/>
          </a:p>
          <a:p>
            <a:pPr fontAlgn="base"/>
            <a:r>
              <a:rPr lang="en-US" b="1" u="sng" dirty="0" smtClean="0"/>
              <a:t>REFERENCE:</a:t>
            </a:r>
          </a:p>
          <a:p>
            <a:pPr fontAlgn="base"/>
            <a:r>
              <a:rPr lang="en-US" dirty="0" smtClean="0"/>
              <a:t>Centers</a:t>
            </a:r>
            <a:r>
              <a:rPr lang="en-US" baseline="0" dirty="0" smtClean="0"/>
              <a:t> for Disease Control and Prevention. (2016). </a:t>
            </a:r>
            <a:r>
              <a:rPr lang="en-US" i="1" dirty="0" smtClean="0"/>
              <a:t>Betel</a:t>
            </a:r>
            <a:r>
              <a:rPr lang="en-US" i="1" baseline="0" dirty="0" smtClean="0"/>
              <a:t> Quid with Tobacco (</a:t>
            </a:r>
            <a:r>
              <a:rPr lang="en-US" i="1" baseline="0" dirty="0" err="1" smtClean="0"/>
              <a:t>Gutka</a:t>
            </a:r>
            <a:r>
              <a:rPr lang="en-US" i="1" baseline="0" dirty="0" smtClean="0"/>
              <a:t>)</a:t>
            </a:r>
            <a:r>
              <a:rPr lang="en-US" baseline="0" dirty="0" smtClean="0"/>
              <a:t>. Accessed June 6, 2016 from </a:t>
            </a:r>
            <a:r>
              <a:rPr lang="en-US" dirty="0" smtClean="0"/>
              <a:t>http</a:t>
            </a:r>
            <a:r>
              <a:rPr lang="en-US" dirty="0"/>
              <a:t>://</a:t>
            </a:r>
            <a:r>
              <a:rPr lang="en-US" dirty="0" smtClean="0"/>
              <a:t>www.cdc.gov/tobacco/data_statistics/fact_sheets/smokeless/betel_quid/index.htm.</a:t>
            </a:r>
            <a:r>
              <a:rPr lang="en-US" baseline="0" dirty="0" smtClean="0"/>
              <a:t> </a:t>
            </a:r>
            <a:endParaRPr lang="en-US" dirty="0"/>
          </a:p>
          <a:p>
            <a:endParaRPr lang="en-US" dirty="0"/>
          </a:p>
          <a:p>
            <a:r>
              <a:rPr lang="en-US" dirty="0"/>
              <a:t>Image</a:t>
            </a:r>
            <a:r>
              <a:rPr lang="en-US" baseline="0" dirty="0"/>
              <a:t> Credit: WHO, International Agency for Research on </a:t>
            </a:r>
            <a:r>
              <a:rPr lang="en-US" baseline="0" dirty="0" smtClean="0"/>
              <a:t>Cancer, 2004.</a:t>
            </a:r>
            <a:endParaRPr lang="en-US" dirty="0"/>
          </a:p>
        </p:txBody>
      </p:sp>
      <p:sp>
        <p:nvSpPr>
          <p:cNvPr id="4" name="Slide Number Placeholder 3"/>
          <p:cNvSpPr>
            <a:spLocks noGrp="1"/>
          </p:cNvSpPr>
          <p:nvPr>
            <p:ph type="sldNum" sz="quarter" idx="10"/>
          </p:nvPr>
        </p:nvSpPr>
        <p:spPr/>
        <p:txBody>
          <a:bodyPr/>
          <a:lstStyle/>
          <a:p>
            <a:fld id="{D428D147-A619-4BE7-B1D0-117B7DB1A985}" type="slidenum">
              <a:rPr lang="en-US" smtClean="0"/>
              <a:t>36</a:t>
            </a:fld>
            <a:endParaRPr lang="en-US"/>
          </a:p>
        </p:txBody>
      </p:sp>
    </p:spTree>
    <p:extLst>
      <p:ext uri="{BB962C8B-B14F-4D97-AF65-F5344CB8AC3E}">
        <p14:creationId xmlns:p14="http://schemas.microsoft.com/office/powerpoint/2010/main" val="31516494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With </a:t>
            </a:r>
            <a:r>
              <a:rPr lang="en-US" baseline="0" dirty="0"/>
              <a:t>regards to </a:t>
            </a:r>
            <a:r>
              <a:rPr lang="en-US" b="1" baseline="0" dirty="0"/>
              <a:t>flavors</a:t>
            </a:r>
            <a:r>
              <a:rPr lang="en-US" baseline="0" dirty="0"/>
              <a:t>, at this time, cigarettes are the only tobacco product that cannot be made with added flavors (other than menthol). Thousands of unique flavors of nicotine solution (e-juice) used in electronic cigarettes exist. Flavors are known to attract new users, especially youth and young adults. With regards to </a:t>
            </a:r>
            <a:r>
              <a:rPr lang="en-US" b="1" baseline="0" dirty="0"/>
              <a:t>lack of regulation</a:t>
            </a:r>
            <a:r>
              <a:rPr lang="en-US" baseline="0" dirty="0"/>
              <a:t>, non-cigarette tobacco products are not currently regulated by the FDA, and many products, such as hookah, smokeless tobacco, and e-cigarettes can be used in smoke-free environments.</a:t>
            </a:r>
          </a:p>
          <a:p>
            <a:endParaRPr lang="en-US" baseline="0" dirty="0"/>
          </a:p>
          <a:p>
            <a:r>
              <a:rPr lang="en-US" dirty="0"/>
              <a:t>Several</a:t>
            </a:r>
            <a:r>
              <a:rPr lang="en-US" baseline="0" dirty="0"/>
              <a:t> issues related to </a:t>
            </a:r>
            <a:r>
              <a:rPr lang="en-US" b="1" baseline="0" dirty="0"/>
              <a:t>accessibility</a:t>
            </a:r>
            <a:r>
              <a:rPr lang="en-US" baseline="0" dirty="0"/>
              <a:t> exist. Many college campuses, such as UCLA, include hookah stores and lounges on or near campus. Many retailers are in close proximity to schools. According to one data source, in California, 75% of retailers near schools sell flavored non-cigarette tobacco products. Non-cigarette tobacco products are not taxed at all or are taxed differently than cigarettes, making them more </a:t>
            </a:r>
            <a:r>
              <a:rPr lang="en-US" b="1" baseline="0" dirty="0"/>
              <a:t>affordable</a:t>
            </a:r>
            <a:r>
              <a:rPr lang="en-US" baseline="0" dirty="0"/>
              <a:t>. Not all tobacco products are sold in packs, such as cigarillos or little cigars, so single quantity products may be purchased for under $1. Smoking devices, such as a hookah, can be made at home with liquor/beverage bottles and tubing.</a:t>
            </a:r>
          </a:p>
          <a:p>
            <a:endParaRPr lang="en-US" baseline="0" dirty="0"/>
          </a:p>
          <a:p>
            <a:r>
              <a:rPr lang="en-US" baseline="0" dirty="0"/>
              <a:t>Many </a:t>
            </a:r>
            <a:r>
              <a:rPr lang="en-US" b="1" baseline="0" dirty="0"/>
              <a:t>myths and misconceptions</a:t>
            </a:r>
            <a:r>
              <a:rPr lang="en-US" baseline="0" dirty="0"/>
              <a:t> exist with regards to the safety of alternative tobacco products. Some users feel that they are safer than cigarettes or may serve as a smoking cessation aid. Others feel that because they do not use the products daily, they can quit at any time. For some, something that smells good cannot possibly be bad for them; and for others, because they do not smoke cigarettes, they do not consider themselves a smoker.</a:t>
            </a:r>
          </a:p>
          <a:p>
            <a:endParaRPr lang="en-US" baseline="0" dirty="0"/>
          </a:p>
          <a:p>
            <a:r>
              <a:rPr lang="en-US" baseline="0" dirty="0"/>
              <a:t>Numerous studies have concluded that alternative tobacco products may lead people to use cigarettes; and there is growing evidence that e-cigarettes in particular act as a </a:t>
            </a:r>
            <a:r>
              <a:rPr lang="en-US" b="1" baseline="0" dirty="0"/>
              <a:t>gateway</a:t>
            </a:r>
            <a:r>
              <a:rPr lang="en-US" baseline="0" dirty="0"/>
              <a:t> to regular cigarettes. At least six studies that were published in 2015 along came to the conclusion that youth who use e-cigarettes are more likely to smoke traditional cigarettes. Lastly, with regards to </a:t>
            </a:r>
            <a:r>
              <a:rPr lang="en-US" b="1" baseline="0" dirty="0"/>
              <a:t>cessation implications</a:t>
            </a:r>
            <a:r>
              <a:rPr lang="en-US" baseline="0" dirty="0"/>
              <a:t>, cessation may need to be approached differently with non-daily or light tobacco users. The type of treatment (e.g., behavioral intervention, NRT) may be different; promotion of cessation services may need to be adapted so that nondaily users pay attention; and dual use of multiple different types of tobacco products needs to be a focus of cessation efforts (those who use multiple types of alternative tobacco products may actual have a greater dependence on nicotine due to more consistent use throughout the day).</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Image Credit: Beth </a:t>
            </a:r>
            <a:r>
              <a:rPr lang="en-US" dirty="0" smtClean="0"/>
              <a:t>Rutkowski personal image, </a:t>
            </a:r>
            <a:r>
              <a:rPr lang="en-US" dirty="0"/>
              <a:t>2016</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D428D147-A619-4BE7-B1D0-117B7DB1A985}" type="slidenum">
              <a:rPr lang="en-US" smtClean="0"/>
              <a:t>37</a:t>
            </a:fld>
            <a:endParaRPr lang="en-US"/>
          </a:p>
        </p:txBody>
      </p:sp>
    </p:spTree>
    <p:extLst>
      <p:ext uri="{BB962C8B-B14F-4D97-AF65-F5344CB8AC3E}">
        <p14:creationId xmlns:p14="http://schemas.microsoft.com/office/powerpoint/2010/main" val="39746228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TRANSITION SLIDE</a:t>
            </a:r>
          </a:p>
          <a:p>
            <a:r>
              <a:rPr lang="en-US" sz="1200" b="0" i="0" u="none" strike="noStrike" kern="1200" baseline="0" dirty="0" smtClean="0">
                <a:solidFill>
                  <a:schemeClr val="tx1"/>
                </a:solidFill>
                <a:latin typeface="+mn-lt"/>
                <a:ea typeface="+mn-ea"/>
                <a:cs typeface="+mn-cs"/>
              </a:rPr>
              <a:t>Nicotine </a:t>
            </a:r>
            <a:r>
              <a:rPr lang="en-US" sz="1200" b="0" i="0" u="none" strike="noStrike" kern="1200" baseline="0" dirty="0">
                <a:solidFill>
                  <a:schemeClr val="tx1"/>
                </a:solidFill>
                <a:latin typeface="+mn-lt"/>
                <a:ea typeface="+mn-ea"/>
                <a:cs typeface="+mn-cs"/>
              </a:rPr>
              <a:t>is a highly addictive drug, and recent research suggests nicotine exposure may also prime the brain to become addicted to other </a:t>
            </a:r>
            <a:r>
              <a:rPr lang="en-US" sz="1200" b="0" i="0" u="none" strike="noStrike" kern="1200" baseline="0" dirty="0" smtClean="0">
                <a:solidFill>
                  <a:schemeClr val="tx1"/>
                </a:solidFill>
                <a:latin typeface="+mn-lt"/>
                <a:ea typeface="+mn-ea"/>
                <a:cs typeface="+mn-cs"/>
              </a:rPr>
              <a:t>substances. The following section describes the health impacts of smoking.</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Image Credit: </a:t>
            </a:r>
            <a:r>
              <a:rPr lang="en-US" dirty="0" err="1"/>
              <a:t>Fotolia</a:t>
            </a:r>
            <a:r>
              <a:rPr lang="en-US" dirty="0"/>
              <a:t>, 2016 (purchased image)</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D428D147-A619-4BE7-B1D0-117B7DB1A985}" type="slidenum">
              <a:rPr lang="en-US" smtClean="0"/>
              <a:t>38</a:t>
            </a:fld>
            <a:endParaRPr lang="en-US"/>
          </a:p>
        </p:txBody>
      </p:sp>
    </p:spTree>
    <p:extLst>
      <p:ext uri="{BB962C8B-B14F-4D97-AF65-F5344CB8AC3E}">
        <p14:creationId xmlns:p14="http://schemas.microsoft.com/office/powerpoint/2010/main" val="41702119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Nicotine is a potent parasypathomimetic alkaloid and is a stimulant drug found in the tobacco plant. More than </a:t>
            </a:r>
            <a:r>
              <a:rPr lang="en-US" sz="1200" b="0" i="0" kern="1200" dirty="0">
                <a:solidFill>
                  <a:schemeClr val="tx1"/>
                </a:solidFill>
                <a:effectLst/>
                <a:latin typeface="+mn-lt"/>
                <a:ea typeface="+mn-ea"/>
                <a:cs typeface="+mn-cs"/>
              </a:rPr>
              <a:t>7,000 chemicals are</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found in the smoke of tobacco products. Of these, nicotine, first identified in the early 1800s, is the primary reinforcing component of tobacco. </a:t>
            </a:r>
            <a:r>
              <a:rPr lang="en-US" baseline="0" dirty="0"/>
              <a:t>Nicotine is addictive. The stimulant effect is a contributing factor to the addictive properties of tobacco smoking. Nicotine’s addictive nature includes psychoactive effects, drug-reinforced behavior, compulsive use, relapse after abstinence, physical dependence, and tolerance.</a:t>
            </a:r>
          </a:p>
          <a:p>
            <a:endParaRPr lang="en-US" baseline="0" dirty="0"/>
          </a:p>
          <a:p>
            <a:r>
              <a:rPr lang="en-US" b="1" u="sng" baseline="0" dirty="0"/>
              <a:t>REFERENCE:</a:t>
            </a:r>
          </a:p>
          <a:p>
            <a:r>
              <a:rPr lang="en-US" baseline="0" dirty="0"/>
              <a:t>US Department of Health and Human Services. (2016). </a:t>
            </a:r>
            <a:r>
              <a:rPr lang="en-US" i="1" baseline="0" dirty="0"/>
              <a:t>Tobacco and Nicotine</a:t>
            </a:r>
            <a:r>
              <a:rPr lang="en-US" baseline="0" dirty="0"/>
              <a:t>. Accessed May 27, 2016 from </a:t>
            </a:r>
            <a:r>
              <a:rPr lang="en-US" dirty="0"/>
              <a:t>http://betobaccofree.hhs.gov/about-tobacco/tobacco-and-nicotine/index.html.</a:t>
            </a:r>
          </a:p>
          <a:p>
            <a:endParaRPr lang="en-US" dirty="0"/>
          </a:p>
          <a:p>
            <a:r>
              <a:rPr lang="en-US" dirty="0"/>
              <a:t>Image Credit:</a:t>
            </a:r>
            <a:r>
              <a:rPr lang="en-US" baseline="0" dirty="0"/>
              <a:t> Wikipedia, 2016.</a:t>
            </a:r>
            <a:endParaRPr lang="en-US" dirty="0"/>
          </a:p>
        </p:txBody>
      </p:sp>
      <p:sp>
        <p:nvSpPr>
          <p:cNvPr id="4" name="Slide Number Placeholder 3"/>
          <p:cNvSpPr>
            <a:spLocks noGrp="1"/>
          </p:cNvSpPr>
          <p:nvPr>
            <p:ph type="sldNum" sz="quarter" idx="10"/>
          </p:nvPr>
        </p:nvSpPr>
        <p:spPr/>
        <p:txBody>
          <a:bodyPr/>
          <a:lstStyle/>
          <a:p>
            <a:fld id="{D428D147-A619-4BE7-B1D0-117B7DB1A985}" type="slidenum">
              <a:rPr lang="en-US" smtClean="0"/>
              <a:t>39</a:t>
            </a:fld>
            <a:endParaRPr lang="en-US"/>
          </a:p>
        </p:txBody>
      </p:sp>
    </p:spTree>
    <p:extLst>
      <p:ext uri="{BB962C8B-B14F-4D97-AF65-F5344CB8AC3E}">
        <p14:creationId xmlns:p14="http://schemas.microsoft.com/office/powerpoint/2010/main" val="917839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534" indent="-228534">
              <a:defRPr/>
            </a:pPr>
            <a:r>
              <a:rPr lang="en-US" sz="1400" b="1" kern="1200" dirty="0">
                <a:solidFill>
                  <a:schemeClr val="tx1"/>
                </a:solidFill>
                <a:latin typeface="+mn-lt"/>
                <a:ea typeface="+mn-ea"/>
                <a:cs typeface="+mn-cs"/>
              </a:rPr>
              <a:t>INSTRUCTIONS</a:t>
            </a:r>
          </a:p>
          <a:p>
            <a:pPr>
              <a:defRPr/>
            </a:pPr>
            <a:r>
              <a:rPr lang="en-US" sz="1400" kern="1200" dirty="0">
                <a:solidFill>
                  <a:schemeClr val="tx1"/>
                </a:solidFill>
                <a:latin typeface="+mn-lt"/>
                <a:ea typeface="+mn-ea"/>
                <a:cs typeface="+mn-cs"/>
              </a:rPr>
              <a:t>The purpose of the following </a:t>
            </a:r>
            <a:r>
              <a:rPr lang="en-US" sz="1400" kern="1200" dirty="0" smtClean="0">
                <a:solidFill>
                  <a:schemeClr val="tx1"/>
                </a:solidFill>
                <a:latin typeface="+mn-lt"/>
                <a:ea typeface="+mn-ea"/>
                <a:cs typeface="+mn-cs"/>
              </a:rPr>
              <a:t>five (5) </a:t>
            </a:r>
            <a:r>
              <a:rPr lang="en-US" sz="1400" kern="1200" dirty="0">
                <a:solidFill>
                  <a:schemeClr val="tx1"/>
                </a:solidFill>
                <a:latin typeface="+mn-lt"/>
                <a:ea typeface="+mn-ea"/>
                <a:cs typeface="+mn-cs"/>
              </a:rPr>
              <a:t>questions is to test the pre-training level of smoking and HIV knowledge amongst the training participants. The questions are formatted as either multiple choice or true/false questions. Read each question and the possible responses aloud, and give training participants time to jot down their response before moving on to the next question. </a:t>
            </a:r>
            <a:r>
              <a:rPr lang="en-US" sz="1400" b="1" u="sng" kern="1200" dirty="0">
                <a:solidFill>
                  <a:schemeClr val="tx1"/>
                </a:solidFill>
                <a:latin typeface="+mn-lt"/>
                <a:ea typeface="+mn-ea"/>
                <a:cs typeface="+mn-cs"/>
              </a:rPr>
              <a:t>Do not</a:t>
            </a:r>
            <a:r>
              <a:rPr lang="en-US" sz="1400" b="1" kern="1200" dirty="0">
                <a:solidFill>
                  <a:schemeClr val="tx1"/>
                </a:solidFill>
                <a:latin typeface="+mn-lt"/>
                <a:ea typeface="+mn-ea"/>
                <a:cs typeface="+mn-cs"/>
              </a:rPr>
              <a:t> </a:t>
            </a:r>
            <a:r>
              <a:rPr lang="en-US" sz="1400" kern="1200" dirty="0">
                <a:solidFill>
                  <a:schemeClr val="tx1"/>
                </a:solidFill>
                <a:latin typeface="+mn-lt"/>
                <a:ea typeface="+mn-ea"/>
                <a:cs typeface="+mn-cs"/>
              </a:rPr>
              <a:t>reveal the answers to the questions until the end of the training session (when you re-administer the questions that appear on slides </a:t>
            </a:r>
            <a:r>
              <a:rPr lang="en-US" sz="1400" kern="1200" dirty="0" smtClean="0">
                <a:solidFill>
                  <a:schemeClr val="tx1"/>
                </a:solidFill>
                <a:latin typeface="+mn-lt"/>
                <a:ea typeface="+mn-ea"/>
                <a:cs typeface="+mn-cs"/>
              </a:rPr>
              <a:t>108-112). </a:t>
            </a:r>
            <a:endParaRPr lang="en-US" dirty="0"/>
          </a:p>
        </p:txBody>
      </p:sp>
      <p:sp>
        <p:nvSpPr>
          <p:cNvPr id="4" name="Slide Number Placeholder 3"/>
          <p:cNvSpPr>
            <a:spLocks noGrp="1"/>
          </p:cNvSpPr>
          <p:nvPr>
            <p:ph type="sldNum" sz="quarter" idx="10"/>
          </p:nvPr>
        </p:nvSpPr>
        <p:spPr/>
        <p:txBody>
          <a:bodyPr/>
          <a:lstStyle/>
          <a:p>
            <a:fld id="{D428D147-A619-4BE7-B1D0-117B7DB1A985}" type="slidenum">
              <a:rPr lang="en-US" smtClean="0"/>
              <a:t>4</a:t>
            </a:fld>
            <a:endParaRPr lang="en-US"/>
          </a:p>
        </p:txBody>
      </p:sp>
    </p:spTree>
    <p:extLst>
      <p:ext uri="{BB962C8B-B14F-4D97-AF65-F5344CB8AC3E}">
        <p14:creationId xmlns:p14="http://schemas.microsoft.com/office/powerpoint/2010/main" val="772830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ANSWER KEY</a:t>
            </a:r>
          </a:p>
          <a:p>
            <a:r>
              <a:rPr lang="en-US" altLang="en-US" dirty="0"/>
              <a:t>The correct response is A (True)</a:t>
            </a:r>
          </a:p>
          <a:p>
            <a:endParaRPr lang="en-US" dirty="0"/>
          </a:p>
        </p:txBody>
      </p:sp>
      <p:sp>
        <p:nvSpPr>
          <p:cNvPr id="4" name="Slide Number Placeholder 3"/>
          <p:cNvSpPr>
            <a:spLocks noGrp="1"/>
          </p:cNvSpPr>
          <p:nvPr>
            <p:ph type="sldNum" sz="quarter" idx="10"/>
          </p:nvPr>
        </p:nvSpPr>
        <p:spPr/>
        <p:txBody>
          <a:bodyPr/>
          <a:lstStyle/>
          <a:p>
            <a:fld id="{D428D147-A619-4BE7-B1D0-117B7DB1A985}" type="slidenum">
              <a:rPr lang="en-US" smtClean="0"/>
              <a:t>40</a:t>
            </a:fld>
            <a:endParaRPr lang="en-US"/>
          </a:p>
        </p:txBody>
      </p:sp>
    </p:spTree>
    <p:extLst>
      <p:ext uri="{BB962C8B-B14F-4D97-AF65-F5344CB8AC3E}">
        <p14:creationId xmlns:p14="http://schemas.microsoft.com/office/powerpoint/2010/main" val="9931700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Cigarette smoking is the most popular method of using tobacco; however, many people also use smokeless tobacco products, such as snuff and chewing tobacco. These smokeless products also contain nicotine, as well as many toxic chemicals</a:t>
            </a:r>
            <a:r>
              <a:rPr lang="en-US" sz="1200" b="0" i="0" kern="1200" dirty="0" smtClean="0">
                <a:solidFill>
                  <a:schemeClr val="tx1"/>
                </a:solidFill>
                <a:effectLst/>
                <a:latin typeface="+mn-lt"/>
                <a:ea typeface="+mn-ea"/>
                <a:cs typeface="+mn-cs"/>
              </a:rPr>
              <a:t>. The </a:t>
            </a:r>
            <a:r>
              <a:rPr lang="en-US" sz="1200" b="0" i="0" kern="1200" dirty="0">
                <a:solidFill>
                  <a:schemeClr val="tx1"/>
                </a:solidFill>
                <a:effectLst/>
                <a:latin typeface="+mn-lt"/>
                <a:ea typeface="+mn-ea"/>
                <a:cs typeface="+mn-cs"/>
              </a:rPr>
              <a:t>cigarette is a very efficient and highly engineered drug delivery system. By inhaling tobacco smoke, the average smoker takes in 1–2 milligrams of nicotine per cigarette. When tobacco is smoked, nicotine rapidly reaches peak levels in the bloodstream and enters the brain. A typical smoker will take 10 puffs on a cigarette over a period of 5 minutes that the cigarette is lit. Thus, a person who smokes about 1½ packs (30 cigarettes) daily gets 300 "hits" of nicotine to the brain each day. In those who typically do not inhale the smoke—such as cigar and pipe smokers and smokeless tobacco users—nicotine is absorbed through the mucosal membranes and reaches peak blood levels and the brain more slowly.</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Immediately after exposure to nicotine, there is a "kick" caused in part by the drug’s stimulation of the adrenal glands and resulting discharge of epinephrine (adrenaline). The rush of adrenaline stimulates the body and causes an increase in blood pressure, respiration, and heart rate.</a:t>
            </a:r>
          </a:p>
          <a:p>
            <a:pPr fontAlgn="base"/>
            <a:endParaRPr lang="en-US" sz="1200" b="0" i="0" kern="1200" dirty="0">
              <a:solidFill>
                <a:schemeClr val="tx1"/>
              </a:solidFill>
              <a:effectLst/>
              <a:latin typeface="+mn-lt"/>
              <a:ea typeface="+mn-ea"/>
              <a:cs typeface="+mn-cs"/>
            </a:endParaRPr>
          </a:p>
          <a:p>
            <a:pPr fontAlgn="base"/>
            <a:r>
              <a:rPr lang="en-US" sz="1200" b="1" i="0" u="sng" kern="1200" dirty="0">
                <a:solidFill>
                  <a:schemeClr val="tx1"/>
                </a:solidFill>
                <a:effectLst/>
                <a:latin typeface="+mn-lt"/>
                <a:ea typeface="+mn-ea"/>
                <a:cs typeface="+mn-cs"/>
              </a:rPr>
              <a:t>REFERENCE:</a:t>
            </a:r>
            <a:r>
              <a:rPr lang="en-US" sz="1200" b="0" i="0" kern="1200" dirty="0">
                <a:solidFill>
                  <a:schemeClr val="tx1"/>
                </a:solidFill>
                <a:effectLst/>
                <a:latin typeface="+mn-lt"/>
                <a:ea typeface="+mn-ea"/>
                <a:cs typeface="+mn-cs"/>
              </a:rPr>
              <a:t/>
            </a:r>
            <a:br>
              <a:rPr lang="en-US" sz="1200" b="0" i="0" kern="1200" dirty="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National Institute on Drug Abuse.</a:t>
            </a:r>
            <a:r>
              <a:rPr lang="en-US" sz="1200" b="0" i="0" kern="1200" baseline="0" dirty="0" smtClean="0">
                <a:solidFill>
                  <a:schemeClr val="tx1"/>
                </a:solidFill>
                <a:effectLst/>
                <a:latin typeface="+mn-lt"/>
                <a:ea typeface="+mn-ea"/>
                <a:cs typeface="+mn-cs"/>
              </a:rPr>
              <a:t> </a:t>
            </a:r>
            <a:r>
              <a:rPr lang="en-US" sz="1200" b="0" i="0" kern="1200" baseline="0" dirty="0">
                <a:solidFill>
                  <a:schemeClr val="tx1"/>
                </a:solidFill>
                <a:effectLst/>
                <a:latin typeface="+mn-lt"/>
                <a:ea typeface="+mn-ea"/>
                <a:cs typeface="+mn-cs"/>
              </a:rPr>
              <a:t>(2016). </a:t>
            </a:r>
            <a:r>
              <a:rPr lang="en-US" sz="1200" b="0" i="1" kern="1200" baseline="0" dirty="0">
                <a:solidFill>
                  <a:schemeClr val="tx1"/>
                </a:solidFill>
                <a:effectLst/>
                <a:latin typeface="+mn-lt"/>
                <a:ea typeface="+mn-ea"/>
                <a:cs typeface="+mn-cs"/>
              </a:rPr>
              <a:t>Research Report Series: Tobacco/Nicotine</a:t>
            </a:r>
            <a:r>
              <a:rPr lang="en-US" sz="1200" b="0" i="0" kern="1200" baseline="0" dirty="0">
                <a:solidFill>
                  <a:schemeClr val="tx1"/>
                </a:solidFill>
                <a:effectLst/>
                <a:latin typeface="+mn-lt"/>
                <a:ea typeface="+mn-ea"/>
                <a:cs typeface="+mn-cs"/>
              </a:rPr>
              <a:t>. Rockville, MD: National Institutes of Health, US Department of Health and Human Services</a:t>
            </a:r>
            <a:r>
              <a:rPr lang="en-US" sz="1200" b="0" i="0" kern="1200" baseline="0" dirty="0" smtClean="0">
                <a:solidFill>
                  <a:schemeClr val="tx1"/>
                </a:solidFill>
                <a:effectLst/>
                <a:latin typeface="+mn-lt"/>
                <a:ea typeface="+mn-ea"/>
                <a:cs typeface="+mn-cs"/>
              </a:rPr>
              <a:t>.</a:t>
            </a:r>
          </a:p>
          <a:p>
            <a:pPr fontAlgn="base"/>
            <a:endParaRPr lang="en-US" sz="1200" b="0" i="0" kern="1200" baseline="0" dirty="0" smtClean="0">
              <a:solidFill>
                <a:schemeClr val="tx1"/>
              </a:solidFill>
              <a:effectLst/>
              <a:latin typeface="+mn-lt"/>
              <a:ea typeface="+mn-ea"/>
              <a:cs typeface="+mn-cs"/>
            </a:endParaRPr>
          </a:p>
          <a:p>
            <a:pPr marL="0" marR="0" indent="0" algn="l" defTabSz="914400" rtl="0" eaLnBrk="1" fontAlgn="base" latinLnBrk="0" hangingPunct="1">
              <a:lnSpc>
                <a:spcPct val="100000"/>
              </a:lnSpc>
              <a:spcBef>
                <a:spcPts val="0"/>
              </a:spcBef>
              <a:spcAft>
                <a:spcPts val="0"/>
              </a:spcAft>
              <a:buClrTx/>
              <a:buSzTx/>
              <a:buFontTx/>
              <a:buNone/>
              <a:tabLst/>
              <a:defRPr/>
            </a:pPr>
            <a:r>
              <a:rPr lang="en-US" dirty="0" smtClean="0"/>
              <a:t>Image Credit:</a:t>
            </a:r>
            <a:r>
              <a:rPr lang="en-US" baseline="0" dirty="0" smtClean="0"/>
              <a:t> NIDA website, 2016.</a:t>
            </a:r>
            <a:endParaRPr lang="en-US" dirty="0" smtClean="0"/>
          </a:p>
        </p:txBody>
      </p:sp>
      <p:sp>
        <p:nvSpPr>
          <p:cNvPr id="4" name="Slide Number Placeholder 3"/>
          <p:cNvSpPr>
            <a:spLocks noGrp="1"/>
          </p:cNvSpPr>
          <p:nvPr>
            <p:ph type="sldNum" sz="quarter" idx="10"/>
          </p:nvPr>
        </p:nvSpPr>
        <p:spPr/>
        <p:txBody>
          <a:bodyPr/>
          <a:lstStyle/>
          <a:p>
            <a:fld id="{D428D147-A619-4BE7-B1D0-117B7DB1A985}" type="slidenum">
              <a:rPr lang="en-US" smtClean="0"/>
              <a:t>41</a:t>
            </a:fld>
            <a:endParaRPr lang="en-US"/>
          </a:p>
        </p:txBody>
      </p:sp>
    </p:spTree>
    <p:extLst>
      <p:ext uri="{BB962C8B-B14F-4D97-AF65-F5344CB8AC3E}">
        <p14:creationId xmlns:p14="http://schemas.microsoft.com/office/powerpoint/2010/main" val="24967848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Nicotine affects the entire body. Nicotine acts directly on the heart to change heart rate and blood pressure. It also acts on the nerves that control respiration to change breathing patterns. In high concentrations, nicotine is deadly, in fact one drop of purified nicotine on the tongue will kill a person. It's so lethal that it has been used as a pesticide for centuries</a:t>
            </a:r>
            <a:r>
              <a:rPr lang="en-US" sz="1200" b="0" i="0" kern="1200" dirty="0" smtClean="0">
                <a:solidFill>
                  <a:schemeClr val="tx1"/>
                </a:solidFill>
                <a:effectLst/>
                <a:latin typeface="+mn-lt"/>
                <a:ea typeface="+mn-ea"/>
                <a:cs typeface="+mn-cs"/>
              </a:rPr>
              <a:t>. So </a:t>
            </a:r>
            <a:r>
              <a:rPr lang="en-US" sz="1200" b="0" i="0" kern="1200" dirty="0">
                <a:solidFill>
                  <a:schemeClr val="tx1"/>
                </a:solidFill>
                <a:effectLst/>
                <a:latin typeface="+mn-lt"/>
                <a:ea typeface="+mn-ea"/>
                <a:cs typeface="+mn-cs"/>
              </a:rPr>
              <a:t>why do people smoke? Because nicotine acts in the brain where it can stimulate feelings of pleasure.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When tobacco is smoked, nicotine is absorbed by the lungs and quickly moved into the bloodstream, where it is circulated throughout the brain. All of this happens very rapidly. In fact, nicotine reaches the brain within 8 seconds after someone inhales tobacco smoke. Nicotine can also enter the bloodstream through the mucous membranes that line the mouth (if tobacco is chewed) or nose (if snuff is used), and even through the skin.</a:t>
            </a:r>
          </a:p>
          <a:p>
            <a:endParaRPr lang="en-US" sz="1200" b="0" i="0" kern="1200" dirty="0">
              <a:solidFill>
                <a:schemeClr val="tx1"/>
              </a:solidFill>
              <a:effectLst/>
              <a:latin typeface="+mn-lt"/>
              <a:ea typeface="+mn-ea"/>
              <a:cs typeface="+mn-cs"/>
            </a:endParaRPr>
          </a:p>
          <a:p>
            <a:r>
              <a:rPr lang="en-US" b="1" u="sng" dirty="0"/>
              <a:t>REFERENCE:</a:t>
            </a:r>
          </a:p>
          <a:p>
            <a:r>
              <a:rPr lang="en-US" dirty="0" smtClean="0"/>
              <a:t>National Institute on Drug Abuse.</a:t>
            </a:r>
            <a:r>
              <a:rPr lang="en-US" baseline="0" dirty="0" smtClean="0"/>
              <a:t> </a:t>
            </a:r>
            <a:r>
              <a:rPr lang="en-US" baseline="0" dirty="0"/>
              <a:t>(2016). </a:t>
            </a:r>
            <a:r>
              <a:rPr lang="en-US" i="1" baseline="0" dirty="0"/>
              <a:t>Mind Over Matter: Nicotine</a:t>
            </a:r>
            <a:r>
              <a:rPr lang="en-US" baseline="0" dirty="0"/>
              <a:t>. Accessed May 15, 2016 from </a:t>
            </a:r>
            <a:r>
              <a:rPr lang="en-US" dirty="0"/>
              <a:t>https://teens.drugabuse.gov/teachers/mind-over-matter/nicotine</a:t>
            </a:r>
            <a:r>
              <a:rPr lang="en-US" dirty="0" smtClean="0"/>
              <a:t>.</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Credit:</a:t>
            </a:r>
            <a:r>
              <a:rPr lang="en-US" baseline="0" dirty="0" smtClean="0"/>
              <a:t> NIDA website, 2016.</a:t>
            </a:r>
            <a:endParaRPr lang="en-US" dirty="0" smtClean="0"/>
          </a:p>
          <a:p>
            <a:endParaRPr lang="en-US" dirty="0"/>
          </a:p>
        </p:txBody>
      </p:sp>
      <p:sp>
        <p:nvSpPr>
          <p:cNvPr id="4" name="Slide Number Placeholder 3"/>
          <p:cNvSpPr>
            <a:spLocks noGrp="1"/>
          </p:cNvSpPr>
          <p:nvPr>
            <p:ph type="sldNum" sz="quarter" idx="10"/>
          </p:nvPr>
        </p:nvSpPr>
        <p:spPr/>
        <p:txBody>
          <a:bodyPr/>
          <a:lstStyle/>
          <a:p>
            <a:fld id="{D428D147-A619-4BE7-B1D0-117B7DB1A985}" type="slidenum">
              <a:rPr lang="en-US" smtClean="0"/>
              <a:t>42</a:t>
            </a:fld>
            <a:endParaRPr lang="en-US"/>
          </a:p>
        </p:txBody>
      </p:sp>
    </p:spTree>
    <p:extLst>
      <p:ext uri="{BB962C8B-B14F-4D97-AF65-F5344CB8AC3E}">
        <p14:creationId xmlns:p14="http://schemas.microsoft.com/office/powerpoint/2010/main" val="38453206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The human</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brain is made up of billions of nerve cells. They communicate by releasing chemical messengers called neurotransmitters. Each neurotransmitter is like a key that fits into a special "lock," called a receptor, located on the surface of nerve cells. When a neurotransmitter finds its receptor, it activates the receptor's nerve cell.</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The nicotine molecule is shaped like a neurotransmitter called acetylcholine. Acetylcholine and its receptors are involved in many functions, including muscle movement, breathing, heart rate, learning, and memory. They also cause the release of other neurotransmitters and hormones that affect your mood, appetite, memory, and more. When nicotine gets into the brain, it attaches to acetylcholine receptors and mimics the actions of acetylcholine.</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Nicotine also activates areas of the brain that are involved in producing feelings of pleasure and reward. Recently, scientists discovered that nicotine raises the levels of a neurotransmitter called dopamine in the parts of the brain that produce feelings of pleasure and reward. Dopamine, which is sometimes called the pleasure molecule, is the same neurotransmitter that is involved in addictions to other drugs such as cocaine and heroin. Researchers now believe that this change in dopamine may play a key role in all addictions. This may help explain why it is so hard for people to stop smoking.</a:t>
            </a:r>
          </a:p>
          <a:p>
            <a:endParaRPr lang="en-US" dirty="0"/>
          </a:p>
          <a:p>
            <a:pPr eaLnBrk="1" hangingPunct="1"/>
            <a:r>
              <a:rPr lang="en-US" sz="1200" dirty="0">
                <a:latin typeface="Arial" pitchFamily="34" charset="0"/>
              </a:rPr>
              <a:t>Drugs such as cocaine, heroin, amphetamine, and nicotine exert profound effects on the brain. These agents have in common the ability to </a:t>
            </a:r>
            <a:r>
              <a:rPr lang="en-US" sz="1200" b="1" dirty="0">
                <a:latin typeface="Arial" pitchFamily="34" charset="0"/>
              </a:rPr>
              <a:t>stimulate the release of the neurotransmitter dopamine</a:t>
            </a:r>
            <a:r>
              <a:rPr lang="en-US" sz="1200" dirty="0">
                <a:latin typeface="Arial" pitchFamily="34" charset="0"/>
              </a:rPr>
              <a:t> in the midbrain. </a:t>
            </a:r>
            <a:r>
              <a:rPr lang="en-US" sz="1200" b="1" dirty="0">
                <a:latin typeface="Arial" pitchFamily="34" charset="0"/>
              </a:rPr>
              <a:t>Dopamine induces feelings of euphoria and pleasure and is responsible for activating the dopamine reward pathway</a:t>
            </a:r>
            <a:r>
              <a:rPr lang="en-US" sz="1200" dirty="0">
                <a:latin typeface="Arial" pitchFamily="34" charset="0"/>
              </a:rPr>
              <a:t> (Leshner, 1997).</a:t>
            </a:r>
          </a:p>
          <a:p>
            <a:pPr eaLnBrk="1" hangingPunct="1"/>
            <a:endParaRPr lang="en-US" sz="1200" dirty="0">
              <a:latin typeface="Arial" pitchFamily="34" charset="0"/>
            </a:endParaRPr>
          </a:p>
          <a:p>
            <a:pPr eaLnBrk="1" hangingPunct="1"/>
            <a:r>
              <a:rPr lang="en-US" sz="1200" dirty="0">
                <a:latin typeface="Arial" pitchFamily="34" charset="0"/>
              </a:rPr>
              <a:t>The dopamine reward pathway, as depicted in this simplified diagram, is a network of nervous tissue in the middle of the brain that elicits feelings of pleasure in response to certain stimuli.</a:t>
            </a:r>
            <a:r>
              <a:rPr lang="en-US" sz="1200" b="1" dirty="0">
                <a:latin typeface="Arial" pitchFamily="34" charset="0"/>
              </a:rPr>
              <a:t> </a:t>
            </a:r>
            <a:r>
              <a:rPr lang="en-US" sz="1200" dirty="0">
                <a:latin typeface="Arial" pitchFamily="34" charset="0"/>
              </a:rPr>
              <a:t>The important interconnected structures of the reward pathway include the </a:t>
            </a:r>
            <a:r>
              <a:rPr lang="en-US" sz="1200" b="1" dirty="0">
                <a:latin typeface="Arial" pitchFamily="34" charset="0"/>
              </a:rPr>
              <a:t>ventral tegmental area</a:t>
            </a:r>
            <a:r>
              <a:rPr lang="en-US" sz="1200" dirty="0">
                <a:latin typeface="Arial" pitchFamily="34" charset="0"/>
              </a:rPr>
              <a:t> (VTA), the </a:t>
            </a:r>
            <a:r>
              <a:rPr lang="en-US" sz="1200" b="1" dirty="0">
                <a:latin typeface="Arial" pitchFamily="34" charset="0"/>
              </a:rPr>
              <a:t>nucleus accumbens,</a:t>
            </a:r>
            <a:r>
              <a:rPr lang="en-US" sz="1200" dirty="0">
                <a:latin typeface="Arial" pitchFamily="34" charset="0"/>
              </a:rPr>
              <a:t> and the </a:t>
            </a:r>
            <a:r>
              <a:rPr lang="en-US" sz="1200" b="1" dirty="0">
                <a:latin typeface="Arial" pitchFamily="34" charset="0"/>
              </a:rPr>
              <a:t>prefrontal cortex </a:t>
            </a:r>
            <a:r>
              <a:rPr lang="en-US" sz="1200" dirty="0">
                <a:latin typeface="Arial" pitchFamily="34" charset="0"/>
              </a:rPr>
              <a:t>(area of the brain responsible for thinking and judgment). The neurons of the VTA contain the neurotransmitter dopamine, which is released in the nucleus accumbens and in the prefrontal cortex.</a:t>
            </a:r>
            <a:r>
              <a:rPr lang="en-US" sz="1200" b="1" dirty="0">
                <a:latin typeface="Arial" pitchFamily="34" charset="0"/>
              </a:rPr>
              <a:t> </a:t>
            </a:r>
          </a:p>
          <a:p>
            <a:pPr eaLnBrk="1" hangingPunct="1"/>
            <a:endParaRPr lang="en-US" sz="1200" dirty="0">
              <a:latin typeface="Arial" pitchFamily="34" charset="0"/>
            </a:endParaRPr>
          </a:p>
          <a:p>
            <a:pPr eaLnBrk="1" hangingPunct="1"/>
            <a:r>
              <a:rPr lang="en-US" sz="1200" dirty="0">
                <a:latin typeface="Arial" pitchFamily="34" charset="0"/>
              </a:rPr>
              <a:t>Behaviors that naturally stimulate the reward pathway include eating to relieve hunger, drinking to alleviate thirst, or engaging in sexual activity. On a primitive, neurochemical level, </a:t>
            </a:r>
            <a:r>
              <a:rPr lang="en-US" sz="1200" b="1" dirty="0">
                <a:latin typeface="Arial" pitchFamily="34" charset="0"/>
              </a:rPr>
              <a:t>stimulation of the reward pathway reinforces the behavior so that it will be repeated</a:t>
            </a:r>
            <a:r>
              <a:rPr lang="en-US" sz="1200" dirty="0">
                <a:latin typeface="Arial" pitchFamily="34" charset="0"/>
              </a:rPr>
              <a:t>. Obviously these behaviors are necessary for continued survival of the organism. The reward pathway can also be stimulated by drugs of abuse such as cocaine, opiates, amphetamine, and nicotine. When these unnatural stimuli trigger the reward pathway the same pleasurable feelings are elicited. Researchers believe that, with chronic drug use, the brain becomes chemically altered—transforming a drug user into a drug addict (Leshner, 1997). </a:t>
            </a:r>
          </a:p>
          <a:p>
            <a:pPr eaLnBrk="1" hangingPunct="1"/>
            <a:endParaRPr lang="en-US" sz="1200" dirty="0" smtClean="0">
              <a:latin typeface="Arial" pitchFamily="34" charset="0"/>
            </a:endParaRPr>
          </a:p>
          <a:p>
            <a:pPr eaLnBrk="1" hangingPunct="1"/>
            <a:r>
              <a:rPr lang="en-US" sz="1200" dirty="0" smtClean="0">
                <a:latin typeface="Arial" pitchFamily="34" charset="0"/>
              </a:rPr>
              <a:t>Consider </a:t>
            </a:r>
            <a:r>
              <a:rPr lang="en-US" sz="1200" dirty="0">
                <a:latin typeface="Arial" pitchFamily="34" charset="0"/>
              </a:rPr>
              <a:t>cigarette smoking as an example. Immediately following inhalation, a bolus of nicotine enters the brain, stimulating the release of dopamine, which induces nearly immediate feelings of pleasure and relief of symptoms of nicotine withdrawal. This rapid dose-response reinforces and perpetuates the smoking behavior. </a:t>
            </a:r>
          </a:p>
          <a:p>
            <a:pPr eaLnBrk="1" hangingPunct="1"/>
            <a:endParaRPr lang="en-US" altLang="en-US" sz="1200" dirty="0" smtClean="0">
              <a:latin typeface="Arial" pitchFamily="34" charset="0"/>
            </a:endParaRPr>
          </a:p>
          <a:p>
            <a:pPr eaLnBrk="1" hangingPunct="1"/>
            <a:r>
              <a:rPr lang="en-US" altLang="en-US" sz="1200" b="0" i="1" dirty="0" smtClean="0">
                <a:latin typeface="Arial" pitchFamily="34" charset="0"/>
              </a:rPr>
              <a:t>NOTE: This </a:t>
            </a:r>
            <a:r>
              <a:rPr lang="en-US" altLang="en-US" sz="1200" b="0" i="1" dirty="0">
                <a:latin typeface="Arial" pitchFamily="34" charset="0"/>
              </a:rPr>
              <a:t>slide is made available to the public through the National Institute on Drug Abuse Web page, at </a:t>
            </a:r>
            <a:r>
              <a:rPr lang="en-US" altLang="en-US" sz="1200" b="0" i="1" dirty="0" smtClean="0">
                <a:latin typeface="Arial" pitchFamily="34" charset="0"/>
              </a:rPr>
              <a:t>www.nida.nih.gov/Teaching/largegifs/slide-9.gif. </a:t>
            </a:r>
            <a:r>
              <a:rPr lang="en-US" altLang="en-US" sz="1200" b="0" i="1" dirty="0">
                <a:latin typeface="Arial" pitchFamily="34" charset="0"/>
              </a:rPr>
              <a:t>Adapted with permission by Dr. Rochelle D. Schwartz-Bloom, Duke University.</a:t>
            </a:r>
          </a:p>
          <a:p>
            <a:pPr eaLnBrk="1" hangingPunct="1"/>
            <a:endParaRPr lang="en-US" altLang="en-US" sz="1200" dirty="0" smtClean="0">
              <a:latin typeface="Arial" pitchFamily="34" charset="0"/>
            </a:endParaRPr>
          </a:p>
          <a:p>
            <a:pPr eaLnBrk="1" hangingPunct="1"/>
            <a:r>
              <a:rPr lang="en-US" altLang="en-US" sz="1200" b="1" u="sng" dirty="0" smtClean="0">
                <a:latin typeface="Arial" pitchFamily="34" charset="0"/>
              </a:rPr>
              <a:t>REFERENCE:</a:t>
            </a:r>
            <a:endParaRPr lang="en-US" altLang="en-US" sz="1200" b="1" u="sng" dirty="0">
              <a:latin typeface="Arial" pitchFamily="34" charset="0"/>
            </a:endParaRPr>
          </a:p>
          <a:p>
            <a:pPr eaLnBrk="1" hangingPunct="1"/>
            <a:r>
              <a:rPr lang="en-US" sz="1200" dirty="0" err="1" smtClean="0">
                <a:latin typeface="Arial" pitchFamily="34" charset="0"/>
              </a:rPr>
              <a:t>Leshner</a:t>
            </a:r>
            <a:r>
              <a:rPr lang="en-US" sz="1200" dirty="0" smtClean="0">
                <a:latin typeface="Arial" pitchFamily="34" charset="0"/>
              </a:rPr>
              <a:t>, A. </a:t>
            </a:r>
            <a:r>
              <a:rPr lang="en-US" sz="1200" dirty="0">
                <a:latin typeface="Arial" pitchFamily="34" charset="0"/>
              </a:rPr>
              <a:t>(</a:t>
            </a:r>
            <a:r>
              <a:rPr lang="en-US" sz="1200" dirty="0" smtClean="0">
                <a:latin typeface="Arial" pitchFamily="34" charset="0"/>
              </a:rPr>
              <a:t>1997). </a:t>
            </a:r>
            <a:r>
              <a:rPr lang="en-US" sz="1200" dirty="0">
                <a:latin typeface="Arial" pitchFamily="34" charset="0"/>
              </a:rPr>
              <a:t>Drug abuse and addiction are biomedical problems.</a:t>
            </a:r>
            <a:r>
              <a:rPr lang="en-US" sz="1200" i="1" dirty="0">
                <a:latin typeface="Arial" pitchFamily="34" charset="0"/>
              </a:rPr>
              <a:t> </a:t>
            </a:r>
            <a:r>
              <a:rPr lang="en-US" sz="1200" i="1" dirty="0" smtClean="0">
                <a:latin typeface="Arial" pitchFamily="34" charset="0"/>
              </a:rPr>
              <a:t>Hospital Practice, Special Report</a:t>
            </a:r>
            <a:r>
              <a:rPr lang="en-US" sz="1200" dirty="0" smtClean="0">
                <a:latin typeface="Arial" pitchFamily="34" charset="0"/>
              </a:rPr>
              <a:t>, 2-4</a:t>
            </a:r>
            <a:r>
              <a:rPr lang="en-US" sz="1200" dirty="0">
                <a:latin typeface="Arial" pitchFamily="34" charset="0"/>
              </a:rPr>
              <a:t>. </a:t>
            </a:r>
          </a:p>
        </p:txBody>
      </p:sp>
      <p:sp>
        <p:nvSpPr>
          <p:cNvPr id="4" name="Slide Number Placeholder 3"/>
          <p:cNvSpPr>
            <a:spLocks noGrp="1"/>
          </p:cNvSpPr>
          <p:nvPr>
            <p:ph type="sldNum" sz="quarter" idx="10"/>
          </p:nvPr>
        </p:nvSpPr>
        <p:spPr/>
        <p:txBody>
          <a:bodyPr/>
          <a:lstStyle/>
          <a:p>
            <a:fld id="{D428D147-A619-4BE7-B1D0-117B7DB1A985}" type="slidenum">
              <a:rPr lang="en-US" smtClean="0"/>
              <a:t>43</a:t>
            </a:fld>
            <a:endParaRPr lang="en-US"/>
          </a:p>
        </p:txBody>
      </p:sp>
    </p:spTree>
    <p:extLst>
      <p:ext uri="{BB962C8B-B14F-4D97-AF65-F5344CB8AC3E}">
        <p14:creationId xmlns:p14="http://schemas.microsoft.com/office/powerpoint/2010/main" val="428826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Cigarette smoking harms </a:t>
            </a:r>
            <a:r>
              <a:rPr lang="en-US" sz="1200" b="1" i="1" kern="1200" dirty="0">
                <a:solidFill>
                  <a:schemeClr val="tx1"/>
                </a:solidFill>
                <a:effectLst/>
                <a:latin typeface="+mn-lt"/>
                <a:ea typeface="+mn-ea"/>
                <a:cs typeface="+mn-cs"/>
              </a:rPr>
              <a:t>nearly every </a:t>
            </a:r>
            <a:r>
              <a:rPr lang="en-US" sz="1200" b="0" i="0" kern="1200" dirty="0">
                <a:solidFill>
                  <a:schemeClr val="tx1"/>
                </a:solidFill>
                <a:effectLst/>
                <a:latin typeface="+mn-lt"/>
                <a:ea typeface="+mn-ea"/>
                <a:cs typeface="+mn-cs"/>
              </a:rPr>
              <a:t>organ of the body, causes many diseases, and reduces the health of smokers in general.</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Quitting smoking lowers your risk for smoking-related diseases and can add years to your life.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Smoking can make it harder for a woman to become pregnant and can affect her baby's health before and after birth. Smoking increases risks for: preterm (early) delivery; stillbirth (death of the baby before birth); low birth weight; sudden infant death syndrome (known as SIDS or crib death); ectopic pregnancy; and orofacial clefts in infants.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Smoking can also affect men's sperm, which can reduce fertility and also increase risks for birth defects and miscarriage. Smoking can affect bone health. Women past childbearing years who smoke have weaker bones than women who never smoked, and are at greater risk for broken bones.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Smoking affects the health of your teeth and gums and can cause tooth loss. Smoking can increase your risk for cataracts (clouding of the eye’s lens that makes it hard for you to see) and age-related macular degeneration (damage to a small spot near the center of the retina, the part of the eye needed for central vision). Smoking is a cause of type 2 diabetes mellitus and can make it harder to control. The risk of developing diabetes is 30–40% higher for active smokers than nonsmokers. Smoking causes general adverse effects on the body, including inflammation and decreased immune function. Smoking is a cause of rheumatoid arthritis.</a:t>
            </a:r>
          </a:p>
          <a:p>
            <a:endParaRPr lang="en-US" dirty="0"/>
          </a:p>
          <a:p>
            <a:r>
              <a:rPr lang="en-US" b="1" u="sng" dirty="0"/>
              <a:t>REFERENCES:</a:t>
            </a:r>
          </a:p>
          <a:p>
            <a:r>
              <a:rPr lang="en-US" sz="1200" b="0" i="0" kern="1200" dirty="0">
                <a:solidFill>
                  <a:schemeClr val="tx1"/>
                </a:solidFill>
                <a:effectLst/>
                <a:latin typeface="+mn-lt"/>
                <a:ea typeface="+mn-ea"/>
                <a:cs typeface="+mn-cs"/>
              </a:rPr>
              <a:t>U.S. Department of Health and Human Services.</a:t>
            </a:r>
            <a:r>
              <a:rPr lang="en-US" sz="1200" b="0" i="0" kern="1200" baseline="0" dirty="0">
                <a:solidFill>
                  <a:schemeClr val="tx1"/>
                </a:solidFill>
                <a:effectLst/>
                <a:latin typeface="+mn-lt"/>
                <a:ea typeface="+mn-ea"/>
                <a:cs typeface="+mn-cs"/>
              </a:rPr>
              <a:t> (2014). </a:t>
            </a:r>
            <a:r>
              <a:rPr lang="en-US" sz="1200" b="0" i="1" kern="1200" baseline="0" dirty="0">
                <a:solidFill>
                  <a:schemeClr val="tx1"/>
                </a:solidFill>
                <a:effectLst/>
                <a:latin typeface="+mn-lt"/>
                <a:ea typeface="+mn-ea"/>
                <a:cs typeface="+mn-cs"/>
              </a:rPr>
              <a:t>T</a:t>
            </a:r>
            <a:r>
              <a:rPr lang="en-US" sz="1200" b="0" i="1" kern="1200" dirty="0">
                <a:solidFill>
                  <a:schemeClr val="tx1"/>
                </a:solidFill>
                <a:effectLst/>
                <a:latin typeface="+mn-lt"/>
                <a:ea typeface="+mn-ea"/>
                <a:cs typeface="+mn-cs"/>
              </a:rPr>
              <a:t>he Health Consequences of Smoking</a:t>
            </a:r>
            <a:r>
              <a:rPr lang="en-US" sz="1200" b="0" i="1" kern="1200" baseline="0" dirty="0">
                <a:solidFill>
                  <a:schemeClr val="tx1"/>
                </a:solidFill>
                <a:effectLst/>
                <a:latin typeface="+mn-lt"/>
                <a:ea typeface="+mn-ea"/>
                <a:cs typeface="+mn-cs"/>
              </a:rPr>
              <a:t> – 50 Years of Progress: A Report from the Surgeon General. </a:t>
            </a:r>
            <a:r>
              <a:rPr lang="en-US" sz="1200" b="0" i="0" kern="1200" baseline="0" dirty="0">
                <a:solidFill>
                  <a:schemeClr val="tx1"/>
                </a:solidFill>
                <a:effectLst/>
                <a:latin typeface="+mn-lt"/>
                <a:ea typeface="+mn-ea"/>
                <a:cs typeface="+mn-cs"/>
              </a:rPr>
              <a:t>Atlanta, GA: U.S. </a:t>
            </a:r>
            <a:r>
              <a:rPr lang="en-US" sz="1200" b="0" i="0" kern="1200" baseline="0" dirty="0" smtClean="0">
                <a:solidFill>
                  <a:schemeClr val="tx1"/>
                </a:solidFill>
                <a:effectLst/>
                <a:latin typeface="+mn-lt"/>
                <a:ea typeface="+mn-ea"/>
                <a:cs typeface="+mn-cs"/>
              </a:rPr>
              <a:t>DHHS, </a:t>
            </a:r>
            <a:r>
              <a:rPr lang="en-US" sz="1200" b="0" i="0" kern="1200" baseline="0" dirty="0">
                <a:solidFill>
                  <a:schemeClr val="tx1"/>
                </a:solidFill>
                <a:effectLst/>
                <a:latin typeface="+mn-lt"/>
                <a:ea typeface="+mn-ea"/>
                <a:cs typeface="+mn-cs"/>
              </a:rPr>
              <a:t>Centers for Disease Control and Prevention and Health Promotion, Office of Smoking and Health. </a:t>
            </a:r>
            <a:endParaRPr lang="en-US" sz="1200" b="0" i="1" kern="1200" baseline="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U.S. Department of Health and Human Services. (2010). </a:t>
            </a:r>
            <a:r>
              <a:rPr lang="en-US" sz="1200" b="0" i="1" kern="1200" dirty="0">
                <a:solidFill>
                  <a:schemeClr val="tx1"/>
                </a:solidFill>
                <a:effectLst/>
                <a:latin typeface="+mn-lt"/>
                <a:ea typeface="+mn-ea"/>
                <a:cs typeface="+mn-cs"/>
              </a:rPr>
              <a:t>How Tobacco Smoke Causes Disease: What It Means to You.</a:t>
            </a:r>
            <a:r>
              <a:rPr lang="en-US" sz="1200" b="0" i="0" kern="1200" dirty="0">
                <a:solidFill>
                  <a:schemeClr val="tx1"/>
                </a:solidFill>
                <a:effectLst/>
                <a:latin typeface="+mn-lt"/>
                <a:ea typeface="+mn-ea"/>
                <a:cs typeface="+mn-cs"/>
              </a:rPr>
              <a:t> Atlanta: U.S. </a:t>
            </a:r>
            <a:r>
              <a:rPr lang="en-US" sz="1200" b="0" i="0" kern="1200" dirty="0" smtClean="0">
                <a:solidFill>
                  <a:schemeClr val="tx1"/>
                </a:solidFill>
                <a:effectLst/>
                <a:latin typeface="+mn-lt"/>
                <a:ea typeface="+mn-ea"/>
                <a:cs typeface="+mn-cs"/>
              </a:rPr>
              <a:t>DHHS, </a:t>
            </a:r>
            <a:r>
              <a:rPr lang="en-US" sz="1200" b="0" i="0" kern="1200" dirty="0">
                <a:solidFill>
                  <a:schemeClr val="tx1"/>
                </a:solidFill>
                <a:effectLst/>
                <a:latin typeface="+mn-lt"/>
                <a:ea typeface="+mn-ea"/>
                <a:cs typeface="+mn-cs"/>
              </a:rPr>
              <a:t>Centers for Disease Control and Prevention, National Center for Chronic Disease Prevention and Health Promotion, Office on Smoking and Health.</a:t>
            </a:r>
          </a:p>
          <a:p>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U.S. Department of Health and Human Services</a:t>
            </a:r>
            <a:r>
              <a:rPr lang="en-US" sz="1200" b="0" i="0" kern="1200" dirty="0" smtClean="0">
                <a:solidFill>
                  <a:schemeClr val="tx1"/>
                </a:solidFill>
                <a:effectLst/>
                <a:latin typeface="+mn-lt"/>
                <a:ea typeface="+mn-ea"/>
                <a:cs typeface="+mn-cs"/>
              </a:rPr>
              <a:t>.</a:t>
            </a:r>
            <a:r>
              <a:rPr lang="en-US" sz="1200" b="0" i="0" kern="1200" baseline="0" dirty="0" smtClean="0">
                <a:solidFill>
                  <a:schemeClr val="tx1"/>
                </a:solidFill>
                <a:effectLst/>
                <a:latin typeface="+mn-lt"/>
                <a:ea typeface="+mn-ea"/>
                <a:cs typeface="+mn-cs"/>
              </a:rPr>
              <a:t> (2001). </a:t>
            </a:r>
            <a:r>
              <a:rPr lang="en-US" sz="1200" b="0" i="1" kern="1200" baseline="0" dirty="0" smtClean="0">
                <a:solidFill>
                  <a:schemeClr val="tx1"/>
                </a:solidFill>
                <a:effectLst/>
                <a:latin typeface="+mn-lt"/>
                <a:ea typeface="+mn-ea"/>
                <a:cs typeface="+mn-cs"/>
              </a:rPr>
              <a:t>Women and Smoking: A Report of the Surgeon General</a:t>
            </a:r>
            <a:r>
              <a:rPr lang="en-US" sz="1200" b="0" i="0" kern="1200" dirty="0" smtClean="0">
                <a:solidFill>
                  <a:schemeClr val="tx1"/>
                </a:solidFill>
                <a:effectLst/>
                <a:latin typeface="+mn-lt"/>
                <a:ea typeface="+mn-ea"/>
                <a:cs typeface="+mn-cs"/>
              </a:rPr>
              <a:t>. </a:t>
            </a:r>
            <a:r>
              <a:rPr lang="en-US" sz="1200" b="0" i="0" kern="1200" dirty="0">
                <a:solidFill>
                  <a:schemeClr val="tx1"/>
                </a:solidFill>
                <a:effectLst/>
                <a:latin typeface="+mn-lt"/>
                <a:ea typeface="+mn-ea"/>
                <a:cs typeface="+mn-cs"/>
              </a:rPr>
              <a:t>Rockville (MD): U.S. </a:t>
            </a:r>
            <a:r>
              <a:rPr lang="en-US" sz="1200" b="0" i="0" kern="1200" dirty="0" smtClean="0">
                <a:solidFill>
                  <a:schemeClr val="tx1"/>
                </a:solidFill>
                <a:effectLst/>
                <a:latin typeface="+mn-lt"/>
                <a:ea typeface="+mn-ea"/>
                <a:cs typeface="+mn-cs"/>
              </a:rPr>
              <a:t>DHHS, Public </a:t>
            </a:r>
            <a:r>
              <a:rPr lang="en-US" sz="1200" b="0" i="0" kern="1200" dirty="0">
                <a:solidFill>
                  <a:schemeClr val="tx1"/>
                </a:solidFill>
                <a:effectLst/>
                <a:latin typeface="+mn-lt"/>
                <a:ea typeface="+mn-ea"/>
                <a:cs typeface="+mn-cs"/>
              </a:rPr>
              <a:t>Health Service, Office of the Surgeon </a:t>
            </a:r>
            <a:r>
              <a:rPr lang="en-US" sz="1200" b="0" i="0" kern="1200" dirty="0" smtClean="0">
                <a:solidFill>
                  <a:schemeClr val="tx1"/>
                </a:solidFill>
                <a:effectLst/>
                <a:latin typeface="+mn-lt"/>
                <a:ea typeface="+mn-ea"/>
                <a:cs typeface="+mn-cs"/>
              </a:rPr>
              <a:t>General.</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Image</a:t>
            </a:r>
            <a:r>
              <a:rPr lang="en-US" sz="1200" b="0" i="0" kern="1200" baseline="0" dirty="0">
                <a:solidFill>
                  <a:schemeClr val="tx1"/>
                </a:solidFill>
                <a:effectLst/>
                <a:latin typeface="+mn-lt"/>
                <a:ea typeface="+mn-ea"/>
                <a:cs typeface="+mn-cs"/>
              </a:rPr>
              <a:t> Credit: CDC </a:t>
            </a:r>
            <a:r>
              <a:rPr lang="en-US" sz="1200" b="0" i="0" kern="1200" baseline="0" dirty="0" smtClean="0">
                <a:solidFill>
                  <a:schemeClr val="tx1"/>
                </a:solidFill>
                <a:effectLst/>
                <a:latin typeface="+mn-lt"/>
                <a:ea typeface="+mn-ea"/>
                <a:cs typeface="+mn-cs"/>
              </a:rPr>
              <a:t>website, 2016</a:t>
            </a:r>
            <a:r>
              <a:rPr lang="en-US" sz="1200" b="0" i="0" kern="1200" baseline="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D428D147-A619-4BE7-B1D0-117B7DB1A985}" type="slidenum">
              <a:rPr lang="en-US" smtClean="0"/>
              <a:t>44</a:t>
            </a:fld>
            <a:endParaRPr lang="en-US"/>
          </a:p>
        </p:txBody>
      </p:sp>
    </p:spTree>
    <p:extLst>
      <p:ext uri="{BB962C8B-B14F-4D97-AF65-F5344CB8AC3E}">
        <p14:creationId xmlns:p14="http://schemas.microsoft.com/office/powerpoint/2010/main" val="35232453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Scientists</a:t>
            </a:r>
            <a:r>
              <a:rPr lang="en-US" sz="1200" b="0" i="0" kern="1200" baseline="0" dirty="0" smtClean="0">
                <a:solidFill>
                  <a:schemeClr val="tx1"/>
                </a:solidFill>
                <a:effectLst/>
                <a:latin typeface="+mn-lt"/>
                <a:ea typeface="+mn-ea"/>
                <a:cs typeface="+mn-cs"/>
              </a:rPr>
              <a:t> can use </a:t>
            </a:r>
            <a:r>
              <a:rPr lang="en-US" sz="1200" b="0" i="0" kern="1200" dirty="0" smtClean="0">
                <a:solidFill>
                  <a:schemeClr val="tx1"/>
                </a:solidFill>
                <a:effectLst/>
                <a:latin typeface="+mn-lt"/>
                <a:ea typeface="+mn-ea"/>
                <a:cs typeface="+mn-cs"/>
              </a:rPr>
              <a:t>advanced </a:t>
            </a:r>
            <a:r>
              <a:rPr lang="en-US" sz="1200" b="0" i="0" kern="1200" dirty="0">
                <a:solidFill>
                  <a:schemeClr val="tx1"/>
                </a:solidFill>
                <a:effectLst/>
                <a:latin typeface="+mn-lt"/>
                <a:ea typeface="+mn-ea"/>
                <a:cs typeface="+mn-cs"/>
              </a:rPr>
              <a:t>neuroimaging </a:t>
            </a:r>
            <a:r>
              <a:rPr lang="en-US" sz="1200" b="0" i="0" kern="1200" dirty="0" smtClean="0">
                <a:solidFill>
                  <a:schemeClr val="tx1"/>
                </a:solidFill>
                <a:effectLst/>
                <a:latin typeface="+mn-lt"/>
                <a:ea typeface="+mn-ea"/>
                <a:cs typeface="+mn-cs"/>
              </a:rPr>
              <a:t>technology to see the dramatic </a:t>
            </a:r>
            <a:r>
              <a:rPr lang="en-US" sz="1200" b="0" i="0" kern="1200" dirty="0">
                <a:solidFill>
                  <a:schemeClr val="tx1"/>
                </a:solidFill>
                <a:effectLst/>
                <a:latin typeface="+mn-lt"/>
                <a:ea typeface="+mn-ea"/>
                <a:cs typeface="+mn-cs"/>
              </a:rPr>
              <a:t>effect of cigarette smoking on the brain and </a:t>
            </a:r>
            <a:r>
              <a:rPr lang="en-US" sz="1200" b="0" i="0" kern="1200" dirty="0" smtClean="0">
                <a:solidFill>
                  <a:schemeClr val="tx1"/>
                </a:solidFill>
                <a:effectLst/>
                <a:latin typeface="+mn-lt"/>
                <a:ea typeface="+mn-ea"/>
                <a:cs typeface="+mn-cs"/>
              </a:rPr>
              <a:t>body. Findings</a:t>
            </a:r>
            <a:r>
              <a:rPr lang="en-US" sz="1200" b="0" i="0" kern="1200" baseline="0" dirty="0" smtClean="0">
                <a:solidFill>
                  <a:schemeClr val="tx1"/>
                </a:solidFill>
                <a:effectLst/>
                <a:latin typeface="+mn-lt"/>
                <a:ea typeface="+mn-ea"/>
                <a:cs typeface="+mn-cs"/>
              </a:rPr>
              <a:t> include a </a:t>
            </a:r>
            <a:r>
              <a:rPr lang="en-US" sz="1200" b="0" i="0" kern="1200" dirty="0" smtClean="0">
                <a:solidFill>
                  <a:schemeClr val="tx1"/>
                </a:solidFill>
                <a:effectLst/>
                <a:latin typeface="+mn-lt"/>
                <a:ea typeface="+mn-ea"/>
                <a:cs typeface="+mn-cs"/>
              </a:rPr>
              <a:t>marked </a:t>
            </a:r>
            <a:r>
              <a:rPr lang="en-US" sz="1200" b="0" i="0" kern="1200" dirty="0">
                <a:solidFill>
                  <a:schemeClr val="tx1"/>
                </a:solidFill>
                <a:effectLst/>
                <a:latin typeface="+mn-lt"/>
                <a:ea typeface="+mn-ea"/>
                <a:cs typeface="+mn-cs"/>
              </a:rPr>
              <a:t>decrease in the levels of monoamine oxidase (MAO B), an important enzyme that is responsible for the breakdown of </a:t>
            </a:r>
            <a:r>
              <a:rPr lang="en-US" sz="1200" b="0" i="0" kern="1200" dirty="0" smtClean="0">
                <a:solidFill>
                  <a:schemeClr val="tx1"/>
                </a:solidFill>
                <a:effectLst/>
                <a:latin typeface="+mn-lt"/>
                <a:ea typeface="+mn-ea"/>
                <a:cs typeface="+mn-cs"/>
              </a:rPr>
              <a:t>dopamine </a:t>
            </a:r>
            <a:r>
              <a:rPr lang="en-US" sz="1200" b="0" i="0" kern="1200" dirty="0">
                <a:solidFill>
                  <a:schemeClr val="tx1"/>
                </a:solidFill>
                <a:effectLst/>
                <a:latin typeface="+mn-lt"/>
                <a:ea typeface="+mn-ea"/>
                <a:cs typeface="+mn-cs"/>
              </a:rPr>
              <a:t>(Source: Fowler et al., 2003</a:t>
            </a:r>
            <a:r>
              <a:rPr lang="en-US" sz="1200" b="0" i="0" kern="1200" dirty="0" smtClean="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smtClean="0"/>
              <a:t>REFERENCE:</a:t>
            </a:r>
            <a:r>
              <a:rPr lang="en-US" dirty="0" smtClean="0"/>
              <a:t/>
            </a:r>
            <a:br>
              <a:rPr lang="en-US" dirty="0" smtClean="0"/>
            </a:br>
            <a:r>
              <a:rPr lang="en-US" dirty="0" smtClean="0"/>
              <a:t>National Institute on Drug Abuse.</a:t>
            </a:r>
            <a:r>
              <a:rPr lang="en-US" baseline="0" dirty="0" smtClean="0"/>
              <a:t> (2012). </a:t>
            </a:r>
            <a:r>
              <a:rPr lang="en-US" i="1" baseline="0" dirty="0" smtClean="0"/>
              <a:t>Tobacco/Nicotine.</a:t>
            </a:r>
            <a:r>
              <a:rPr lang="en-US" baseline="0" dirty="0" smtClean="0"/>
              <a:t> Accessed May 15, 2016 from </a:t>
            </a:r>
            <a:r>
              <a:rPr lang="en-US" dirty="0" smtClean="0"/>
              <a:t>https</a:t>
            </a:r>
            <a:r>
              <a:rPr lang="en-US" dirty="0"/>
              <a:t>://</a:t>
            </a:r>
            <a:r>
              <a:rPr lang="en-US" dirty="0" smtClean="0"/>
              <a:t>www.drugabuse.gov/publications/research-reports/tobacco/what-are-medical-consequences-tobacco-use.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Credit: NIDA website, 2016.</a:t>
            </a:r>
          </a:p>
        </p:txBody>
      </p:sp>
      <p:sp>
        <p:nvSpPr>
          <p:cNvPr id="4" name="Slide Number Placeholder 3"/>
          <p:cNvSpPr>
            <a:spLocks noGrp="1"/>
          </p:cNvSpPr>
          <p:nvPr>
            <p:ph type="sldNum" sz="quarter" idx="10"/>
          </p:nvPr>
        </p:nvSpPr>
        <p:spPr/>
        <p:txBody>
          <a:bodyPr/>
          <a:lstStyle/>
          <a:p>
            <a:fld id="{D428D147-A619-4BE7-B1D0-117B7DB1A985}" type="slidenum">
              <a:rPr lang="en-US" smtClean="0"/>
              <a:t>45</a:t>
            </a:fld>
            <a:endParaRPr lang="en-US"/>
          </a:p>
        </p:txBody>
      </p:sp>
    </p:spTree>
    <p:extLst>
      <p:ext uri="{BB962C8B-B14F-4D97-AF65-F5344CB8AC3E}">
        <p14:creationId xmlns:p14="http://schemas.microsoft.com/office/powerpoint/2010/main" val="16578907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Sticky, brown tar coats the lungs of tobacco smokers. Along with thousands of other damaging chemicals, tar can lead to lung cancer and acute respiratory diseases. The image on the left is that of the lung</a:t>
            </a:r>
            <a:r>
              <a:rPr lang="en-US" sz="1200" b="0" i="0" kern="1200" baseline="0" dirty="0">
                <a:solidFill>
                  <a:schemeClr val="tx1"/>
                </a:solidFill>
                <a:effectLst/>
                <a:latin typeface="+mn-lt"/>
                <a:ea typeface="+mn-ea"/>
                <a:cs typeface="+mn-cs"/>
              </a:rPr>
              <a:t> of a health, non-smoker. The image on the left is that of a smoker’s lung.</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Image Credit: NIDA, 2016.</a:t>
            </a:r>
            <a:endParaRPr lang="en-US" dirty="0"/>
          </a:p>
        </p:txBody>
      </p:sp>
      <p:sp>
        <p:nvSpPr>
          <p:cNvPr id="4" name="Slide Number Placeholder 3"/>
          <p:cNvSpPr>
            <a:spLocks noGrp="1"/>
          </p:cNvSpPr>
          <p:nvPr>
            <p:ph type="sldNum" sz="quarter" idx="10"/>
          </p:nvPr>
        </p:nvSpPr>
        <p:spPr/>
        <p:txBody>
          <a:bodyPr/>
          <a:lstStyle/>
          <a:p>
            <a:fld id="{D428D147-A619-4BE7-B1D0-117B7DB1A985}" type="slidenum">
              <a:rPr lang="en-US" smtClean="0"/>
              <a:t>46</a:t>
            </a:fld>
            <a:endParaRPr lang="en-US"/>
          </a:p>
        </p:txBody>
      </p:sp>
    </p:spTree>
    <p:extLst>
      <p:ext uri="{BB962C8B-B14F-4D97-AF65-F5344CB8AC3E}">
        <p14:creationId xmlns:p14="http://schemas.microsoft.com/office/powerpoint/2010/main" val="29197656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Researchers from Yale University discovered that brain activation during smoking occurs differently in men than in women. The research used a new method of brain imaging scan analysis, and was funded by NIDA and the NIH Office of Research on Women’s Health. The study showed that dopamine release in nicotine-dependent men during smoking occurred in the part of the brain (ventral striatum) associated with drug reinforcement. The dopamine response in women was found within a part of the brain (dorsal striatum) associated with habit formation. The scientists suggest that these findings support previously published data that shows men tend to be reinforced by the nicotine in cigarettes, while women, though no less dependent on nicotine, smoke for reasons that may be related to mood or from habit</a:t>
            </a:r>
            <a:r>
              <a:rPr lang="en-US" sz="1200" b="0" i="0" kern="1200" dirty="0" smtClean="0">
                <a:solidFill>
                  <a:schemeClr val="tx1"/>
                </a:solidFill>
                <a:effectLst/>
                <a:latin typeface="+mn-lt"/>
                <a:ea typeface="+mn-ea"/>
                <a:cs typeface="+mn-cs"/>
              </a:rPr>
              <a:t>. Understanding </a:t>
            </a:r>
            <a:r>
              <a:rPr lang="en-US" sz="1200" b="0" i="0" kern="1200" dirty="0">
                <a:solidFill>
                  <a:schemeClr val="tx1"/>
                </a:solidFill>
                <a:effectLst/>
                <a:latin typeface="+mn-lt"/>
                <a:ea typeface="+mn-ea"/>
                <a:cs typeface="+mn-cs"/>
              </a:rPr>
              <a:t>the differences of nicotine’s impact on the brains of both men and women could help identify effective gender-sensitive approaches to smoking cessation.</a:t>
            </a:r>
          </a:p>
          <a:p>
            <a:pPr fontAlgn="base"/>
            <a:endParaRPr lang="en-US" sz="1200" b="0" i="0" kern="1200" dirty="0">
              <a:solidFill>
                <a:schemeClr val="tx1"/>
              </a:solidFill>
              <a:effectLst/>
              <a:latin typeface="+mn-lt"/>
              <a:ea typeface="+mn-ea"/>
              <a:cs typeface="+mn-cs"/>
            </a:endParaRPr>
          </a:p>
          <a:p>
            <a:pPr fontAlgn="base"/>
            <a:r>
              <a:rPr lang="en-US" sz="1200" b="1" i="0" u="sng" kern="1200" dirty="0">
                <a:solidFill>
                  <a:schemeClr val="tx1"/>
                </a:solidFill>
                <a:effectLst/>
                <a:latin typeface="+mn-lt"/>
                <a:ea typeface="+mn-ea"/>
                <a:cs typeface="+mn-cs"/>
              </a:rPr>
              <a:t>REFERENCE:</a:t>
            </a:r>
          </a:p>
          <a:p>
            <a:pPr fontAlgn="base"/>
            <a:r>
              <a:rPr lang="en-US" sz="1200" b="0" i="0" kern="1200" dirty="0">
                <a:solidFill>
                  <a:schemeClr val="tx1"/>
                </a:solidFill>
                <a:effectLst/>
                <a:latin typeface="+mn-lt"/>
                <a:ea typeface="+mn-ea"/>
                <a:cs typeface="+mn-cs"/>
              </a:rPr>
              <a:t>Cosgrove</a:t>
            </a:r>
            <a:r>
              <a:rPr lang="en-US" sz="1200" b="0" i="0" kern="1200" baseline="0" dirty="0">
                <a:solidFill>
                  <a:schemeClr val="tx1"/>
                </a:solidFill>
                <a:effectLst/>
                <a:latin typeface="+mn-lt"/>
                <a:ea typeface="+mn-ea"/>
                <a:cs typeface="+mn-cs"/>
              </a:rPr>
              <a:t>, K.P., Wang, S., Kim, S.-J., McGovern, E., </a:t>
            </a:r>
            <a:r>
              <a:rPr lang="en-US" sz="1200" b="0" i="0" kern="1200" baseline="0" dirty="0" err="1">
                <a:solidFill>
                  <a:schemeClr val="tx1"/>
                </a:solidFill>
                <a:effectLst/>
                <a:latin typeface="+mn-lt"/>
                <a:ea typeface="+mn-ea"/>
                <a:cs typeface="+mn-cs"/>
              </a:rPr>
              <a:t>Nabulsi</a:t>
            </a:r>
            <a:r>
              <a:rPr lang="en-US" sz="1200" b="0" i="0" kern="1200" baseline="0" dirty="0">
                <a:solidFill>
                  <a:schemeClr val="tx1"/>
                </a:solidFill>
                <a:effectLst/>
                <a:latin typeface="+mn-lt"/>
                <a:ea typeface="+mn-ea"/>
                <a:cs typeface="+mn-cs"/>
              </a:rPr>
              <a:t>, N., Gao, H., </a:t>
            </a:r>
            <a:r>
              <a:rPr lang="en-US" sz="1200" b="0" i="0" kern="1200" baseline="0" dirty="0" err="1">
                <a:solidFill>
                  <a:schemeClr val="tx1"/>
                </a:solidFill>
                <a:effectLst/>
                <a:latin typeface="+mn-lt"/>
                <a:ea typeface="+mn-ea"/>
                <a:cs typeface="+mn-cs"/>
              </a:rPr>
              <a:t>Labaree</a:t>
            </a:r>
            <a:r>
              <a:rPr lang="en-US" sz="1200" b="0" i="0" kern="1200" baseline="0" dirty="0">
                <a:solidFill>
                  <a:schemeClr val="tx1"/>
                </a:solidFill>
                <a:effectLst/>
                <a:latin typeface="+mn-lt"/>
                <a:ea typeface="+mn-ea"/>
                <a:cs typeface="+mn-cs"/>
              </a:rPr>
              <a:t>, D., </a:t>
            </a:r>
            <a:r>
              <a:rPr lang="en-US" sz="1200" b="0" i="0" kern="1200" baseline="0" dirty="0" err="1">
                <a:solidFill>
                  <a:schemeClr val="tx1"/>
                </a:solidFill>
                <a:effectLst/>
                <a:latin typeface="+mn-lt"/>
                <a:ea typeface="+mn-ea"/>
                <a:cs typeface="+mn-cs"/>
              </a:rPr>
              <a:t>Tagare</a:t>
            </a:r>
            <a:r>
              <a:rPr lang="en-US" sz="1200" b="0" i="0" kern="1200" baseline="0" dirty="0">
                <a:solidFill>
                  <a:schemeClr val="tx1"/>
                </a:solidFill>
                <a:effectLst/>
                <a:latin typeface="+mn-lt"/>
                <a:ea typeface="+mn-ea"/>
                <a:cs typeface="+mn-cs"/>
              </a:rPr>
              <a:t>, H.D., Sullivan, J.M., &amp; Morris, E.D. (2014). Sex differences in the brain’s dopamine signature of cigarette smoking. </a:t>
            </a:r>
            <a:r>
              <a:rPr lang="en-US" sz="1200" b="0" i="1" kern="1200" baseline="0" dirty="0">
                <a:solidFill>
                  <a:schemeClr val="tx1"/>
                </a:solidFill>
                <a:effectLst/>
                <a:latin typeface="+mn-lt"/>
                <a:ea typeface="+mn-ea"/>
                <a:cs typeface="+mn-cs"/>
              </a:rPr>
              <a:t>Journal of Neuroscience, 34</a:t>
            </a:r>
            <a:r>
              <a:rPr lang="en-US" sz="1200" b="0" i="0" kern="1200" baseline="0" dirty="0">
                <a:solidFill>
                  <a:schemeClr val="tx1"/>
                </a:solidFill>
                <a:effectLst/>
                <a:latin typeface="+mn-lt"/>
                <a:ea typeface="+mn-ea"/>
                <a:cs typeface="+mn-cs"/>
              </a:rPr>
              <a:t>(50), 16851-16855.</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28D147-A619-4BE7-B1D0-117B7DB1A985}" type="slidenum">
              <a:rPr lang="en-US" smtClean="0"/>
              <a:t>47</a:t>
            </a:fld>
            <a:endParaRPr lang="en-US"/>
          </a:p>
        </p:txBody>
      </p:sp>
    </p:spTree>
    <p:extLst>
      <p:ext uri="{BB962C8B-B14F-4D97-AF65-F5344CB8AC3E}">
        <p14:creationId xmlns:p14="http://schemas.microsoft.com/office/powerpoint/2010/main" val="25324069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 the United States, it is estimated that about </a:t>
            </a:r>
            <a:r>
              <a:rPr lang="en-US" sz="1200" b="0" i="0" kern="1200" dirty="0" smtClean="0">
                <a:solidFill>
                  <a:schemeClr val="tx1"/>
                </a:solidFill>
                <a:effectLst/>
                <a:latin typeface="+mn-lt"/>
                <a:ea typeface="+mn-ea"/>
                <a:cs typeface="+mn-cs"/>
              </a:rPr>
              <a:t>16% </a:t>
            </a:r>
            <a:r>
              <a:rPr lang="en-US" sz="1200" b="0" i="0" kern="1200" dirty="0">
                <a:solidFill>
                  <a:schemeClr val="tx1"/>
                </a:solidFill>
                <a:effectLst/>
                <a:latin typeface="+mn-lt"/>
                <a:ea typeface="+mn-ea"/>
                <a:cs typeface="+mn-cs"/>
              </a:rPr>
              <a:t>of pregnant women smoke during their pregnancies. Carbon monoxide and nicotine from tobacco smoke may interfere with the oxygen supply to the fetus. Nicotine also readily crosses the placenta, and concentrations in the fetus can be as much as 15 percent higher than maternal levels. Nicotine concentrates in fetal blood, amniotic fluid, and breast milk. Combined, these factors can have severe consequences for the fetuses and infants of smoking mothers. Smoking during pregnancy caused an estimated 910 infant deaths annually from 1997 through 2001, and neonatal care costs related to smoking are estimated to be more than $350 million per year.</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adverse effects of smoking during pregnancy can include fetal growth retardation and decreased birthweight. The decreased birthweights seen in infants of mothers who smoke reflect a dose-dependent relationship—the more the woman smokes during pregnancy, the greater the reduction of infant birthweight. These newborns also display signs of stress and drug withdrawal consistent with what has been reported in infants exposed to other drugs. In some cases, smoking during pregnancy may be associated with spontaneous abortions and sudden infant death syndrome (SIDS), as well as learning and behavioral problems and an increased risk of obesity in children. In addition, smoking more than one pack a day during pregnancy nearly doubles the risk that the affected child will become addicted to tobacco if that child starts smoking.</a:t>
            </a:r>
          </a:p>
          <a:p>
            <a:endParaRPr lang="en-US" sz="1200" b="0" i="0" kern="1200" dirty="0">
              <a:solidFill>
                <a:schemeClr val="tx1"/>
              </a:solidFill>
              <a:effectLst/>
              <a:latin typeface="+mn-lt"/>
              <a:ea typeface="+mn-ea"/>
              <a:cs typeface="+mn-cs"/>
            </a:endParaRPr>
          </a:p>
          <a:p>
            <a:r>
              <a:rPr lang="en-US" sz="1200" b="1" i="0" u="sng" kern="1200" dirty="0">
                <a:solidFill>
                  <a:schemeClr val="tx1"/>
                </a:solidFill>
                <a:effectLst/>
                <a:latin typeface="+mn-lt"/>
                <a:ea typeface="+mn-ea"/>
                <a:cs typeface="+mn-cs"/>
              </a:rPr>
              <a:t>REFERENCE:</a:t>
            </a:r>
          </a:p>
          <a:p>
            <a:r>
              <a:rPr lang="en-US" sz="1200" b="0" i="0" kern="1200" dirty="0" smtClean="0">
                <a:solidFill>
                  <a:schemeClr val="tx1"/>
                </a:solidFill>
                <a:effectLst/>
                <a:latin typeface="+mn-lt"/>
                <a:ea typeface="+mn-ea"/>
                <a:cs typeface="+mn-cs"/>
              </a:rPr>
              <a:t>National Institute on Drug</a:t>
            </a:r>
            <a:r>
              <a:rPr lang="en-US" sz="1200" b="0" i="0" kern="1200" baseline="0" dirty="0" smtClean="0">
                <a:solidFill>
                  <a:schemeClr val="tx1"/>
                </a:solidFill>
                <a:effectLst/>
                <a:latin typeface="+mn-lt"/>
                <a:ea typeface="+mn-ea"/>
                <a:cs typeface="+mn-cs"/>
              </a:rPr>
              <a:t> Abuse</a:t>
            </a:r>
            <a:r>
              <a:rPr lang="en-US" sz="1200" b="0" i="0" kern="1200" dirty="0" smtClean="0">
                <a:solidFill>
                  <a:schemeClr val="tx1"/>
                </a:solidFill>
                <a:effectLst/>
                <a:latin typeface="+mn-lt"/>
                <a:ea typeface="+mn-ea"/>
                <a:cs typeface="+mn-cs"/>
              </a:rPr>
              <a:t>. </a:t>
            </a:r>
            <a:r>
              <a:rPr lang="en-US" sz="1200" b="0" i="0" kern="1200" dirty="0">
                <a:solidFill>
                  <a:schemeClr val="tx1"/>
                </a:solidFill>
                <a:effectLst/>
                <a:latin typeface="+mn-lt"/>
                <a:ea typeface="+mn-ea"/>
                <a:cs typeface="+mn-cs"/>
              </a:rPr>
              <a:t>(2016). Research Report: </a:t>
            </a:r>
            <a:r>
              <a:rPr lang="en-US" sz="1200" b="0" i="1" kern="1200" dirty="0">
                <a:solidFill>
                  <a:schemeClr val="tx1"/>
                </a:solidFill>
                <a:effectLst/>
                <a:latin typeface="+mn-lt"/>
                <a:ea typeface="+mn-ea"/>
                <a:cs typeface="+mn-cs"/>
              </a:rPr>
              <a:t>Tobacco Smoking and</a:t>
            </a:r>
            <a:r>
              <a:rPr lang="en-US" sz="1200" b="0" i="1" kern="1200" baseline="0" dirty="0">
                <a:solidFill>
                  <a:schemeClr val="tx1"/>
                </a:solidFill>
                <a:effectLst/>
                <a:latin typeface="+mn-lt"/>
                <a:ea typeface="+mn-ea"/>
                <a:cs typeface="+mn-cs"/>
              </a:rPr>
              <a:t> Pregnancy</a:t>
            </a:r>
            <a:r>
              <a:rPr lang="en-US" sz="1200" b="0" i="0" kern="1200" baseline="0" dirty="0">
                <a:solidFill>
                  <a:schemeClr val="tx1"/>
                </a:solidFill>
                <a:effectLst/>
                <a:latin typeface="+mn-lt"/>
                <a:ea typeface="+mn-ea"/>
                <a:cs typeface="+mn-cs"/>
              </a:rPr>
              <a:t>. Accessed </a:t>
            </a:r>
            <a:r>
              <a:rPr lang="en-US" sz="1200" b="0" i="0" kern="1200" baseline="0" dirty="0" smtClean="0">
                <a:solidFill>
                  <a:schemeClr val="tx1"/>
                </a:solidFill>
                <a:effectLst/>
                <a:latin typeface="+mn-lt"/>
                <a:ea typeface="+mn-ea"/>
                <a:cs typeface="+mn-cs"/>
              </a:rPr>
              <a:t>May </a:t>
            </a:r>
            <a:r>
              <a:rPr lang="en-US" sz="1200" b="0" i="0" kern="1200" baseline="0" dirty="0">
                <a:solidFill>
                  <a:schemeClr val="tx1"/>
                </a:solidFill>
                <a:effectLst/>
                <a:latin typeface="+mn-lt"/>
                <a:ea typeface="+mn-ea"/>
                <a:cs typeface="+mn-cs"/>
              </a:rPr>
              <a:t>15, 2016 from: </a:t>
            </a:r>
            <a:r>
              <a:rPr lang="en-US" dirty="0"/>
              <a:t>https://www.drugabuse.gov/publications/research-reports/tobacco/smoking-pregnancy%E2%80%94-what-are-risks.</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Image Credit: NIDA, 2016.</a:t>
            </a:r>
            <a:endParaRPr lang="en-US" dirty="0" smtClean="0"/>
          </a:p>
        </p:txBody>
      </p:sp>
      <p:sp>
        <p:nvSpPr>
          <p:cNvPr id="4" name="Slide Number Placeholder 3"/>
          <p:cNvSpPr>
            <a:spLocks noGrp="1"/>
          </p:cNvSpPr>
          <p:nvPr>
            <p:ph type="sldNum" sz="quarter" idx="10"/>
          </p:nvPr>
        </p:nvSpPr>
        <p:spPr/>
        <p:txBody>
          <a:bodyPr/>
          <a:lstStyle/>
          <a:p>
            <a:fld id="{D428D147-A619-4BE7-B1D0-117B7DB1A985}" type="slidenum">
              <a:rPr lang="en-US" smtClean="0"/>
              <a:t>48</a:t>
            </a:fld>
            <a:endParaRPr lang="en-US"/>
          </a:p>
        </p:txBody>
      </p:sp>
    </p:spTree>
    <p:extLst>
      <p:ext uri="{BB962C8B-B14F-4D97-AF65-F5344CB8AC3E}">
        <p14:creationId xmlns:p14="http://schemas.microsoft.com/office/powerpoint/2010/main" val="39442506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image appeared in an Infographic released by the </a:t>
            </a:r>
            <a:r>
              <a:rPr lang="en-US" baseline="0" dirty="0" smtClean="0"/>
              <a:t>CDC in 2016 </a:t>
            </a:r>
            <a:r>
              <a:rPr lang="en-US" baseline="0" dirty="0"/>
              <a:t>to warn young people of the dangers in using e-cigarettes.</a:t>
            </a:r>
            <a:endParaRPr lang="en-US" dirty="0"/>
          </a:p>
        </p:txBody>
      </p:sp>
      <p:sp>
        <p:nvSpPr>
          <p:cNvPr id="4" name="Slide Number Placeholder 3"/>
          <p:cNvSpPr>
            <a:spLocks noGrp="1"/>
          </p:cNvSpPr>
          <p:nvPr>
            <p:ph type="sldNum" sz="quarter" idx="10"/>
          </p:nvPr>
        </p:nvSpPr>
        <p:spPr/>
        <p:txBody>
          <a:bodyPr/>
          <a:lstStyle/>
          <a:p>
            <a:fld id="{D428D147-A619-4BE7-B1D0-117B7DB1A985}" type="slidenum">
              <a:rPr lang="en-US" smtClean="0"/>
              <a:t>49</a:t>
            </a:fld>
            <a:endParaRPr lang="en-US"/>
          </a:p>
        </p:txBody>
      </p:sp>
    </p:spTree>
    <p:extLst>
      <p:ext uri="{BB962C8B-B14F-4D97-AF65-F5344CB8AC3E}">
        <p14:creationId xmlns:p14="http://schemas.microsoft.com/office/powerpoint/2010/main" val="2139249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ANSWER KEY</a:t>
            </a:r>
          </a:p>
          <a:p>
            <a:r>
              <a:rPr lang="en-US" altLang="en-US" dirty="0"/>
              <a:t>#1 – correct response is C (10 seconds)</a:t>
            </a:r>
          </a:p>
          <a:p>
            <a:pPr fontAlgn="base"/>
            <a:endParaRPr lang="en-US" sz="1200" b="0" i="0" kern="1200" dirty="0">
              <a:solidFill>
                <a:schemeClr val="tx1"/>
              </a:solidFill>
              <a:effectLst/>
              <a:latin typeface="+mn-lt"/>
              <a:ea typeface="+mn-ea"/>
              <a:cs typeface="+mn-cs"/>
            </a:endParaRPr>
          </a:p>
          <a:p>
            <a:pPr fontAlgn="base"/>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28D147-A619-4BE7-B1D0-117B7DB1A985}" type="slidenum">
              <a:rPr lang="en-US" smtClean="0"/>
              <a:t>5</a:t>
            </a:fld>
            <a:endParaRPr lang="en-US"/>
          </a:p>
        </p:txBody>
      </p:sp>
    </p:spTree>
    <p:extLst>
      <p:ext uri="{BB962C8B-B14F-4D97-AF65-F5344CB8AC3E}">
        <p14:creationId xmlns:p14="http://schemas.microsoft.com/office/powerpoint/2010/main" val="9931700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a:t>
            </a:r>
            <a:r>
              <a:rPr lang="en-US" baseline="0" dirty="0"/>
              <a:t> to a study conducted by CDC-funded researchers, nearly 50% of non-smoking youth in middle and high school encountered second-hand smoke in 2013, and rates were even higher among smokers. The U.S. Surgeon General has concluded that there is no safe level of secondhand smoke exposure.</a:t>
            </a:r>
          </a:p>
          <a:p>
            <a:endParaRPr lang="en-US" baseline="0" dirty="0"/>
          </a:p>
          <a:p>
            <a:r>
              <a:rPr lang="en-US" b="1" u="sng" baseline="0" dirty="0" smtClean="0"/>
              <a:t>REFERENCE:</a:t>
            </a:r>
            <a:endParaRPr lang="en-US" b="1" u="sng" baseline="0" dirty="0"/>
          </a:p>
          <a:p>
            <a:r>
              <a:rPr lang="en-US" baseline="0" dirty="0" err="1"/>
              <a:t>Agaku</a:t>
            </a:r>
            <a:r>
              <a:rPr lang="en-US" baseline="0" dirty="0"/>
              <a:t>, I.T., Singh, T., Rolle, I., </a:t>
            </a:r>
            <a:r>
              <a:rPr lang="en-US" baseline="0" dirty="0" err="1"/>
              <a:t>Olalekan</a:t>
            </a:r>
            <a:r>
              <a:rPr lang="en-US" baseline="0" dirty="0"/>
              <a:t>, A-Y, &amp; King, B.A. (2016). Prevalence and determinants of </a:t>
            </a:r>
            <a:r>
              <a:rPr lang="en-US" baseline="0" dirty="0" err="1"/>
              <a:t>seconhand</a:t>
            </a:r>
            <a:r>
              <a:rPr lang="en-US" baseline="0" dirty="0"/>
              <a:t> smoke exposure among middle and high school students. </a:t>
            </a:r>
            <a:r>
              <a:rPr lang="en-US" i="1" baseline="0" dirty="0"/>
              <a:t>Pediatrics, 13</a:t>
            </a:r>
            <a:r>
              <a:rPr lang="en-US" i="0" baseline="0" dirty="0"/>
              <a:t>(2), 1-9.</a:t>
            </a:r>
            <a:endParaRPr lang="en-US" baseline="0" dirty="0"/>
          </a:p>
        </p:txBody>
      </p:sp>
      <p:sp>
        <p:nvSpPr>
          <p:cNvPr id="4" name="Slide Number Placeholder 3"/>
          <p:cNvSpPr>
            <a:spLocks noGrp="1"/>
          </p:cNvSpPr>
          <p:nvPr>
            <p:ph type="sldNum" sz="quarter" idx="10"/>
          </p:nvPr>
        </p:nvSpPr>
        <p:spPr/>
        <p:txBody>
          <a:bodyPr/>
          <a:lstStyle/>
          <a:p>
            <a:fld id="{D428D147-A619-4BE7-B1D0-117B7DB1A985}" type="slidenum">
              <a:rPr lang="en-US" smtClean="0"/>
              <a:t>50</a:t>
            </a:fld>
            <a:endParaRPr lang="en-US"/>
          </a:p>
        </p:txBody>
      </p:sp>
    </p:spTree>
    <p:extLst>
      <p:ext uri="{BB962C8B-B14F-4D97-AF65-F5344CB8AC3E}">
        <p14:creationId xmlns:p14="http://schemas.microsoft.com/office/powerpoint/2010/main" val="41033639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a:t>
            </a:r>
            <a:r>
              <a:rPr lang="en-US" baseline="0" dirty="0" smtClean="0"/>
              <a:t>safe </a:t>
            </a:r>
            <a:r>
              <a:rPr lang="en-US" baseline="0" dirty="0"/>
              <a:t>level of second-hand </a:t>
            </a:r>
            <a:r>
              <a:rPr lang="en-US" baseline="0" dirty="0" smtClean="0"/>
              <a:t>smoke exists. We also are aware of something </a:t>
            </a:r>
            <a:r>
              <a:rPr lang="en-US" baseline="0" dirty="0"/>
              <a:t>known as third-hand smoke, which is the residue that remains after a cigarette has been extinguished.</a:t>
            </a:r>
            <a:endParaRPr lang="en-US" dirty="0"/>
          </a:p>
        </p:txBody>
      </p:sp>
      <p:sp>
        <p:nvSpPr>
          <p:cNvPr id="4" name="Slide Number Placeholder 3"/>
          <p:cNvSpPr>
            <a:spLocks noGrp="1"/>
          </p:cNvSpPr>
          <p:nvPr>
            <p:ph type="sldNum" sz="quarter" idx="10"/>
          </p:nvPr>
        </p:nvSpPr>
        <p:spPr/>
        <p:txBody>
          <a:bodyPr/>
          <a:lstStyle/>
          <a:p>
            <a:fld id="{D428D147-A619-4BE7-B1D0-117B7DB1A985}" type="slidenum">
              <a:rPr lang="en-US" smtClean="0"/>
              <a:t>51</a:t>
            </a:fld>
            <a:endParaRPr lang="en-US"/>
          </a:p>
        </p:txBody>
      </p:sp>
    </p:spTree>
    <p:extLst>
      <p:ext uri="{BB962C8B-B14F-4D97-AF65-F5344CB8AC3E}">
        <p14:creationId xmlns:p14="http://schemas.microsoft.com/office/powerpoint/2010/main" val="41033639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itchFamily="34" charset="0"/>
              </a:rPr>
              <a:t>As </a:t>
            </a:r>
            <a:r>
              <a:rPr lang="en-US" altLang="en-US" dirty="0" smtClean="0">
                <a:latin typeface="Arial" pitchFamily="34" charset="0"/>
              </a:rPr>
              <a:t>was</a:t>
            </a:r>
            <a:r>
              <a:rPr lang="en-US" altLang="en-US" baseline="0" dirty="0" smtClean="0">
                <a:latin typeface="Arial" pitchFamily="34" charset="0"/>
              </a:rPr>
              <a:t> </a:t>
            </a:r>
            <a:r>
              <a:rPr lang="en-US" altLang="en-US" dirty="0" smtClean="0">
                <a:latin typeface="Arial" pitchFamily="34" charset="0"/>
              </a:rPr>
              <a:t>shown </a:t>
            </a:r>
            <a:r>
              <a:rPr lang="en-US" altLang="en-US" dirty="0">
                <a:latin typeface="Arial" pitchFamily="34" charset="0"/>
              </a:rPr>
              <a:t>in the previous slide, tobacco users tend to carefully titrate, or regulate, their tobacco intake to maintain a relatively constant level of nicotine in the body, in order </a:t>
            </a:r>
            <a:r>
              <a:rPr lang="en-US" altLang="en-US" dirty="0" smtClean="0">
                <a:latin typeface="Arial" pitchFamily="34" charset="0"/>
              </a:rPr>
              <a:t>to:</a:t>
            </a:r>
            <a:endParaRPr lang="en-US" altLang="en-US" dirty="0">
              <a:latin typeface="Arial" pitchFamily="34" charset="0"/>
            </a:endParaRPr>
          </a:p>
          <a:p>
            <a:pPr marL="342900" lvl="1" indent="-114300">
              <a:buFontTx/>
              <a:buChar char="•"/>
            </a:pPr>
            <a:r>
              <a:rPr lang="en-US" altLang="en-US" dirty="0">
                <a:latin typeface="Arial" pitchFamily="34" charset="0"/>
              </a:rPr>
              <a:t>Prevent withdrawal symptoms</a:t>
            </a:r>
          </a:p>
          <a:p>
            <a:pPr marL="342900" lvl="1" indent="-114300">
              <a:buFontTx/>
              <a:buChar char="•"/>
            </a:pPr>
            <a:r>
              <a:rPr lang="en-US" altLang="en-US" dirty="0">
                <a:latin typeface="Arial" pitchFamily="34" charset="0"/>
              </a:rPr>
              <a:t>Maintain pleasure/arousal</a:t>
            </a:r>
          </a:p>
          <a:p>
            <a:pPr marL="342900" lvl="1" indent="-114300">
              <a:buFontTx/>
              <a:buChar char="•"/>
            </a:pPr>
            <a:r>
              <a:rPr lang="en-US" altLang="en-US" dirty="0">
                <a:latin typeface="Arial" pitchFamily="34" charset="0"/>
              </a:rPr>
              <a:t>Modulate mood (e.g., to handle stress or anxiety)</a:t>
            </a:r>
          </a:p>
          <a:p>
            <a:endParaRPr lang="en-US" altLang="en-US" dirty="0">
              <a:latin typeface="Arial" pitchFamily="34" charset="0"/>
            </a:endParaRPr>
          </a:p>
          <a:p>
            <a:r>
              <a:rPr lang="en-US" altLang="en-US" dirty="0" smtClean="0">
                <a:latin typeface="Arial" pitchFamily="34" charset="0"/>
              </a:rPr>
              <a:t>Although </a:t>
            </a:r>
            <a:r>
              <a:rPr lang="en-US" altLang="en-US" dirty="0">
                <a:latin typeface="Arial" pitchFamily="34" charset="0"/>
              </a:rPr>
              <a:t>many tobacco users might not think about it consciously, they are able to alter nicotine delivery in a number of ways, </a:t>
            </a:r>
            <a:r>
              <a:rPr lang="en-US" altLang="en-US" dirty="0" smtClean="0">
                <a:latin typeface="Arial" pitchFamily="34" charset="0"/>
              </a:rPr>
              <a:t>including:</a:t>
            </a:r>
            <a:endParaRPr lang="en-US" altLang="en-US" dirty="0">
              <a:latin typeface="Arial" pitchFamily="34" charset="0"/>
            </a:endParaRPr>
          </a:p>
          <a:p>
            <a:pPr marL="342900" lvl="1" indent="-114300">
              <a:buFontTx/>
              <a:buChar char="•"/>
            </a:pPr>
            <a:r>
              <a:rPr lang="en-US" altLang="en-US" dirty="0">
                <a:latin typeface="Arial" pitchFamily="34" charset="0"/>
              </a:rPr>
              <a:t>By smoking or dipping more frequently</a:t>
            </a:r>
          </a:p>
          <a:p>
            <a:pPr marL="342900" lvl="1" indent="-114300">
              <a:buFontTx/>
              <a:buChar char="•"/>
            </a:pPr>
            <a:r>
              <a:rPr lang="en-US" altLang="en-US" dirty="0">
                <a:latin typeface="Arial" pitchFamily="34" charset="0"/>
              </a:rPr>
              <a:t>By smoking more intensely (e.g., inhaling deeper or longer, smoking cigarette down to the filter)</a:t>
            </a:r>
          </a:p>
          <a:p>
            <a:pPr marL="342900" lvl="1" indent="-114300">
              <a:buFontTx/>
              <a:buChar char="•"/>
            </a:pPr>
            <a:r>
              <a:rPr lang="en-US" altLang="en-US" dirty="0">
                <a:latin typeface="Arial" pitchFamily="34" charset="0"/>
              </a:rPr>
              <a:t>By obstructing the vents (with fingers or lips) on “light” cigarettes, thereby increasing the amount of nicotine delivered to the lung</a:t>
            </a:r>
          </a:p>
          <a:p>
            <a:endParaRPr lang="en-US" altLang="en-US" dirty="0" smtClean="0">
              <a:latin typeface="Arial" pitchFamily="34" charset="0"/>
            </a:endParaRPr>
          </a:p>
          <a:p>
            <a:r>
              <a:rPr lang="en-US" altLang="en-US" b="1" i="0" u="sng" dirty="0" smtClean="0">
                <a:latin typeface="Arial" pitchFamily="34" charset="0"/>
              </a:rPr>
              <a:t>REFERENCES:</a:t>
            </a:r>
            <a:endParaRPr lang="en-US" altLang="en-US" b="1" i="0" u="sng" dirty="0">
              <a:latin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err="1" smtClean="0">
                <a:latin typeface="Arial" pitchFamily="34" charset="0"/>
              </a:rPr>
              <a:t>Benowitz</a:t>
            </a:r>
            <a:r>
              <a:rPr lang="en-US" sz="1000" dirty="0" smtClean="0">
                <a:latin typeface="Arial" pitchFamily="34" charset="0"/>
              </a:rPr>
              <a:t>, N.L. (2008). Clinical pharmacology of nicotine: Implications for understanding, preventing, and treating tobacco addiction. </a:t>
            </a:r>
            <a:r>
              <a:rPr lang="en-US" sz="1000" i="1" dirty="0" smtClean="0">
                <a:latin typeface="Arial" pitchFamily="34" charset="0"/>
              </a:rPr>
              <a:t>Clinical Pharmacology and Therapeutics, 83, </a:t>
            </a:r>
            <a:r>
              <a:rPr lang="en-US" sz="1000" dirty="0" smtClean="0">
                <a:latin typeface="Arial" pitchFamily="34" charset="0"/>
              </a:rPr>
              <a:t>531-41.</a:t>
            </a:r>
          </a:p>
          <a:p>
            <a:endParaRPr lang="en-US" altLang="en-US" sz="1000" dirty="0" smtClean="0">
              <a:latin typeface="Arial" pitchFamily="34" charset="0"/>
            </a:endParaRPr>
          </a:p>
          <a:p>
            <a:r>
              <a:rPr lang="en-US" altLang="en-US" sz="1000" dirty="0" err="1" smtClean="0">
                <a:latin typeface="Arial" pitchFamily="34" charset="0"/>
              </a:rPr>
              <a:t>Benowitz</a:t>
            </a:r>
            <a:r>
              <a:rPr lang="en-US" altLang="en-US" sz="1000" dirty="0" smtClean="0">
                <a:latin typeface="Arial" pitchFamily="34" charset="0"/>
              </a:rPr>
              <a:t>, N.L</a:t>
            </a:r>
            <a:r>
              <a:rPr lang="en-US" altLang="en-US" sz="1000" dirty="0">
                <a:latin typeface="Arial" pitchFamily="34" charset="0"/>
              </a:rPr>
              <a:t>. (1999). Nicotine addiction. </a:t>
            </a:r>
            <a:r>
              <a:rPr lang="en-US" altLang="en-US" sz="1000" i="1" dirty="0" smtClean="0">
                <a:latin typeface="Arial" pitchFamily="34" charset="0"/>
              </a:rPr>
              <a:t>Primary Care,</a:t>
            </a:r>
            <a:r>
              <a:rPr lang="en-US" altLang="en-US" sz="1000" dirty="0" smtClean="0">
                <a:latin typeface="Arial" pitchFamily="34" charset="0"/>
              </a:rPr>
              <a:t> </a:t>
            </a:r>
            <a:r>
              <a:rPr lang="en-US" altLang="en-US" sz="1000" i="1" dirty="0" smtClean="0">
                <a:latin typeface="Arial" pitchFamily="34" charset="0"/>
              </a:rPr>
              <a:t>26, </a:t>
            </a:r>
            <a:r>
              <a:rPr lang="en-US" altLang="en-US" sz="1000" dirty="0" smtClean="0">
                <a:latin typeface="Arial" pitchFamily="34" charset="0"/>
              </a:rPr>
              <a:t>611-631.</a:t>
            </a:r>
          </a:p>
        </p:txBody>
      </p:sp>
      <p:sp>
        <p:nvSpPr>
          <p:cNvPr id="4" name="Slide Number Placeholder 3"/>
          <p:cNvSpPr>
            <a:spLocks noGrp="1"/>
          </p:cNvSpPr>
          <p:nvPr>
            <p:ph type="sldNum" sz="quarter" idx="10"/>
          </p:nvPr>
        </p:nvSpPr>
        <p:spPr/>
        <p:txBody>
          <a:bodyPr/>
          <a:lstStyle/>
          <a:p>
            <a:fld id="{D428D147-A619-4BE7-B1D0-117B7DB1A985}" type="slidenum">
              <a:rPr lang="en-US" smtClean="0"/>
              <a:t>52</a:t>
            </a:fld>
            <a:endParaRPr lang="en-US"/>
          </a:p>
        </p:txBody>
      </p:sp>
    </p:spTree>
    <p:extLst>
      <p:ext uri="{BB962C8B-B14F-4D97-AF65-F5344CB8AC3E}">
        <p14:creationId xmlns:p14="http://schemas.microsoft.com/office/powerpoint/2010/main" val="11464209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Physical</a:t>
            </a:r>
            <a:r>
              <a:rPr lang="en-US" baseline="0" dirty="0"/>
              <a:t> dependence to nicotine can cause a variety of uncomfortable withdrawal symptoms, as </a:t>
            </a:r>
            <a:r>
              <a:rPr lang="en-US" baseline="0" dirty="0" smtClean="0"/>
              <a:t>is detailed in the bulleted lists that appear on this slide. </a:t>
            </a:r>
            <a:r>
              <a:rPr lang="en-US" baseline="0" dirty="0"/>
              <a:t>Withdrawal symptoms are usually at their worst 2-3 days after quitting, and gradually improve after several weeks. Overcoming the emotional dependence on tobacco use may be as hard, or harder than overcoming the physical dependence. For many people, smoking becomes an essential part of a daily routine, or can be a means to relaxing or handling stress, boredom, or </a:t>
            </a:r>
            <a:r>
              <a:rPr lang="en-US" baseline="0" dirty="0" smtClean="0"/>
              <a:t>anxiety.</a:t>
            </a:r>
            <a:endParaRPr lang="en-US" baseline="0" dirty="0"/>
          </a:p>
        </p:txBody>
      </p:sp>
      <p:sp>
        <p:nvSpPr>
          <p:cNvPr id="4" name="Slide Number Placeholder 3"/>
          <p:cNvSpPr>
            <a:spLocks noGrp="1"/>
          </p:cNvSpPr>
          <p:nvPr>
            <p:ph type="sldNum" sz="quarter" idx="10"/>
          </p:nvPr>
        </p:nvSpPr>
        <p:spPr/>
        <p:txBody>
          <a:bodyPr/>
          <a:lstStyle/>
          <a:p>
            <a:fld id="{D428D147-A619-4BE7-B1D0-117B7DB1A985}" type="slidenum">
              <a:rPr lang="en-US" smtClean="0"/>
              <a:t>53</a:t>
            </a:fld>
            <a:endParaRPr lang="en-US"/>
          </a:p>
        </p:txBody>
      </p:sp>
    </p:spTree>
    <p:extLst>
      <p:ext uri="{BB962C8B-B14F-4D97-AF65-F5344CB8AC3E}">
        <p14:creationId xmlns:p14="http://schemas.microsoft.com/office/powerpoint/2010/main" val="23023044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About</a:t>
            </a:r>
            <a:r>
              <a:rPr lang="en-US" baseline="0" dirty="0"/>
              <a:t> half of annual smoking-related deaths in the United States are among individuals with a chronic mental illness and/or substance abuse issue</a:t>
            </a:r>
            <a:r>
              <a:rPr lang="en-US" baseline="0" dirty="0" smtClean="0"/>
              <a:t>. Further, persons with mental illness smoke nearly half of all cigarettes produced, but are only half as likely to quit as other smokers.</a:t>
            </a:r>
          </a:p>
          <a:p>
            <a:endParaRPr lang="en-US" baseline="0" dirty="0" smtClean="0"/>
          </a:p>
          <a:p>
            <a:r>
              <a:rPr lang="en-US" b="1" u="sng" baseline="0" dirty="0" smtClean="0"/>
              <a:t>REFERENCE:</a:t>
            </a:r>
          </a:p>
          <a:p>
            <a:r>
              <a:rPr lang="en-US" dirty="0" smtClean="0"/>
              <a:t>UCSF Smoking</a:t>
            </a:r>
            <a:r>
              <a:rPr lang="en-US" baseline="0" dirty="0" smtClean="0"/>
              <a:t> Cessation Leadership Center. (2016). </a:t>
            </a:r>
            <a:r>
              <a:rPr lang="en-US" i="1" baseline="0" dirty="0" smtClean="0"/>
              <a:t>Behavioral Health</a:t>
            </a:r>
            <a:r>
              <a:rPr lang="en-US" baseline="0" dirty="0" smtClean="0"/>
              <a:t>. Accessed August 26, 2016 from https://smokingcessationleadership.ucsf.edu/behavioral-health.</a:t>
            </a:r>
          </a:p>
          <a:p>
            <a:endParaRPr lang="en-US" baseline="0" dirty="0" smtClean="0"/>
          </a:p>
          <a:p>
            <a:r>
              <a:rPr lang="en-US" sz="1200" b="0" i="0" kern="1200" dirty="0" smtClean="0">
                <a:solidFill>
                  <a:schemeClr val="tx1"/>
                </a:solidFill>
                <a:effectLst/>
                <a:latin typeface="+mn-lt"/>
                <a:ea typeface="+mn-ea"/>
                <a:cs typeface="+mn-cs"/>
              </a:rPr>
              <a:t>Image Credit: ATTC</a:t>
            </a:r>
            <a:r>
              <a:rPr lang="en-US" sz="1200" b="0" i="0" kern="1200" baseline="0" dirty="0" smtClean="0">
                <a:solidFill>
                  <a:schemeClr val="tx1"/>
                </a:solidFill>
                <a:effectLst/>
                <a:latin typeface="+mn-lt"/>
                <a:ea typeface="+mn-ea"/>
                <a:cs typeface="+mn-cs"/>
              </a:rPr>
              <a:t> Network, purchased image</a:t>
            </a:r>
            <a:r>
              <a:rPr lang="en-US" sz="1200" b="0" i="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D428D147-A619-4BE7-B1D0-117B7DB1A985}" type="slidenum">
              <a:rPr lang="en-US" smtClean="0"/>
              <a:t>54</a:t>
            </a:fld>
            <a:endParaRPr lang="en-US"/>
          </a:p>
        </p:txBody>
      </p:sp>
    </p:spTree>
    <p:extLst>
      <p:ext uri="{BB962C8B-B14F-4D97-AF65-F5344CB8AC3E}">
        <p14:creationId xmlns:p14="http://schemas.microsoft.com/office/powerpoint/2010/main" val="26597752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Persons with mental or substance use disorders die, on average, about five years prematurely than persons without these disorders. At the same time, this population experiences higher rates of disease, premature death, and reduced quality of life. </a:t>
            </a:r>
            <a:endParaRPr lang="en-US" b="0" u="none" baseline="0" dirty="0" smtClean="0"/>
          </a:p>
          <a:p>
            <a:endParaRPr lang="en-US" b="1" u="sng" baseline="0" dirty="0" smtClean="0"/>
          </a:p>
          <a:p>
            <a:r>
              <a:rPr lang="en-US" b="1" u="sng" baseline="0" dirty="0" smtClean="0"/>
              <a:t>REFERENCE:</a:t>
            </a:r>
          </a:p>
          <a:p>
            <a:r>
              <a:rPr lang="en-US" dirty="0" smtClean="0"/>
              <a:t>UCSF Smoking</a:t>
            </a:r>
            <a:r>
              <a:rPr lang="en-US" baseline="0" dirty="0" smtClean="0"/>
              <a:t> Cessation Leadership Center. (2016). </a:t>
            </a:r>
            <a:r>
              <a:rPr lang="en-US" i="1" baseline="0" dirty="0" smtClean="0"/>
              <a:t>Behavioral Health</a:t>
            </a:r>
            <a:r>
              <a:rPr lang="en-US" baseline="0" dirty="0" smtClean="0"/>
              <a:t>. Accessed August 26, 2016 from https://smokingcessationleadership.ucsf.edu/behavioral-health.</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Image Credit: ATTC</a:t>
            </a:r>
            <a:r>
              <a:rPr lang="en-US" sz="1200" b="0" i="0" kern="1200" baseline="0" dirty="0" smtClean="0">
                <a:solidFill>
                  <a:schemeClr val="tx1"/>
                </a:solidFill>
                <a:effectLst/>
                <a:latin typeface="+mn-lt"/>
                <a:ea typeface="+mn-ea"/>
                <a:cs typeface="+mn-cs"/>
              </a:rPr>
              <a:t> Network, purchased image</a:t>
            </a:r>
            <a:r>
              <a:rPr lang="en-US" sz="1200" b="0" i="0" kern="1200" dirty="0" smtClean="0">
                <a:solidFill>
                  <a:schemeClr val="tx1"/>
                </a:solidFill>
                <a:effectLst/>
                <a:latin typeface="+mn-lt"/>
                <a:ea typeface="+mn-ea"/>
                <a:cs typeface="+mn-cs"/>
              </a:rPr>
              <a:t>.</a:t>
            </a:r>
            <a:endParaRPr lang="en-US" dirty="0" smtClean="0"/>
          </a:p>
        </p:txBody>
      </p:sp>
      <p:sp>
        <p:nvSpPr>
          <p:cNvPr id="4" name="Slide Number Placeholder 3"/>
          <p:cNvSpPr>
            <a:spLocks noGrp="1"/>
          </p:cNvSpPr>
          <p:nvPr>
            <p:ph type="sldNum" sz="quarter" idx="10"/>
          </p:nvPr>
        </p:nvSpPr>
        <p:spPr/>
        <p:txBody>
          <a:bodyPr/>
          <a:lstStyle/>
          <a:p>
            <a:fld id="{D428D147-A619-4BE7-B1D0-117B7DB1A985}" type="slidenum">
              <a:rPr lang="en-US" smtClean="0"/>
              <a:t>55</a:t>
            </a:fld>
            <a:endParaRPr lang="en-US"/>
          </a:p>
        </p:txBody>
      </p:sp>
    </p:spTree>
    <p:extLst>
      <p:ext uri="{BB962C8B-B14F-4D97-AF65-F5344CB8AC3E}">
        <p14:creationId xmlns:p14="http://schemas.microsoft.com/office/powerpoint/2010/main" val="26597752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Cigarette smoking causes</a:t>
            </a:r>
            <a:r>
              <a:rPr lang="en-US" baseline="0" dirty="0" smtClean="0"/>
              <a:t> about one in every five deaths in the United States each year. Overall mortality among both male and female smokers in the U.S. is about three times higher than that among similar people who never smoked. The major causes of excess mortality among smokers are diseases that are related to smoking, including cancer and respiratory and vascular disease.</a:t>
            </a:r>
            <a:endParaRPr lang="en-US" dirty="0" smtClean="0"/>
          </a:p>
          <a:p>
            <a:endParaRPr lang="en-US" dirty="0"/>
          </a:p>
          <a:p>
            <a:r>
              <a:rPr lang="en-US" b="1" u="sng" dirty="0"/>
              <a:t>REFERENCES:</a:t>
            </a:r>
            <a:r>
              <a:rPr lang="en-US" dirty="0"/>
              <a:t/>
            </a:r>
            <a:br>
              <a:rPr lang="en-US" dirty="0"/>
            </a:br>
            <a:r>
              <a:rPr lang="en-US" sz="1200" b="0" i="0" kern="1200" dirty="0">
                <a:solidFill>
                  <a:schemeClr val="tx1"/>
                </a:solidFill>
                <a:effectLst/>
                <a:latin typeface="+mn-lt"/>
                <a:ea typeface="+mn-ea"/>
                <a:cs typeface="+mn-cs"/>
              </a:rPr>
              <a:t>U.S. Department of Health and Human Services. </a:t>
            </a:r>
            <a:r>
              <a:rPr lang="en-US" sz="1200" b="0" i="0" kern="1200" dirty="0" smtClean="0">
                <a:solidFill>
                  <a:schemeClr val="tx1"/>
                </a:solidFill>
                <a:effectLst/>
                <a:latin typeface="+mn-lt"/>
                <a:ea typeface="+mn-ea"/>
                <a:cs typeface="+mn-cs"/>
              </a:rPr>
              <a:t>(2014).</a:t>
            </a:r>
            <a:r>
              <a:rPr lang="en-US" sz="1200" b="0" i="0" kern="1200" baseline="0" dirty="0" smtClean="0">
                <a:solidFill>
                  <a:schemeClr val="tx1"/>
                </a:solidFill>
                <a:effectLst/>
                <a:latin typeface="+mn-lt"/>
                <a:ea typeface="+mn-ea"/>
                <a:cs typeface="+mn-cs"/>
              </a:rPr>
              <a:t> </a:t>
            </a:r>
            <a:r>
              <a:rPr lang="en-US" sz="1200" b="0" i="1" kern="1200" baseline="0" dirty="0" smtClean="0">
                <a:solidFill>
                  <a:schemeClr val="tx1"/>
                </a:solidFill>
                <a:effectLst/>
                <a:latin typeface="+mn-lt"/>
                <a:ea typeface="+mn-ea"/>
                <a:cs typeface="+mn-cs"/>
              </a:rPr>
              <a:t>T</a:t>
            </a:r>
            <a:r>
              <a:rPr lang="en-US" sz="1200" b="0" i="1" kern="1200" dirty="0" smtClean="0">
                <a:solidFill>
                  <a:schemeClr val="tx1"/>
                </a:solidFill>
                <a:effectLst/>
                <a:latin typeface="+mn-lt"/>
                <a:ea typeface="+mn-ea"/>
                <a:cs typeface="+mn-cs"/>
              </a:rPr>
              <a:t>he Health Consequences</a:t>
            </a:r>
            <a:r>
              <a:rPr lang="en-US" sz="1200" b="0" i="1" kern="1200" baseline="0" dirty="0" smtClean="0">
                <a:solidFill>
                  <a:schemeClr val="tx1"/>
                </a:solidFill>
                <a:effectLst/>
                <a:latin typeface="+mn-lt"/>
                <a:ea typeface="+mn-ea"/>
                <a:cs typeface="+mn-cs"/>
              </a:rPr>
              <a:t> of Smoking-50 Years of Progress: A Report of the Surgeon General</a:t>
            </a:r>
            <a:r>
              <a:rPr lang="en-US" sz="1200" b="0" i="0" kern="1200" dirty="0" smtClean="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Atlanta: U.S. </a:t>
            </a:r>
            <a:r>
              <a:rPr lang="en-US" sz="1200" b="0" i="0" kern="1200" dirty="0" smtClean="0">
                <a:solidFill>
                  <a:schemeClr val="tx1"/>
                </a:solidFill>
                <a:effectLst/>
                <a:latin typeface="+mn-lt"/>
                <a:ea typeface="+mn-ea"/>
                <a:cs typeface="+mn-cs"/>
              </a:rPr>
              <a:t>DHHS, </a:t>
            </a:r>
            <a:r>
              <a:rPr lang="en-US" sz="1200" b="0" i="0" kern="1200" dirty="0">
                <a:solidFill>
                  <a:schemeClr val="tx1"/>
                </a:solidFill>
                <a:effectLst/>
                <a:latin typeface="+mn-lt"/>
                <a:ea typeface="+mn-ea"/>
                <a:cs typeface="+mn-cs"/>
              </a:rPr>
              <a:t>Centers for Disease Control and Prevention, National Center for Chronic Disease Prevention and Health Promotion, Office on Smoking and </a:t>
            </a:r>
            <a:r>
              <a:rPr lang="en-US" sz="1200" b="0" i="0" kern="1200" dirty="0" smtClean="0">
                <a:solidFill>
                  <a:schemeClr val="tx1"/>
                </a:solidFill>
                <a:effectLst/>
                <a:latin typeface="+mn-lt"/>
                <a:ea typeface="+mn-ea"/>
                <a:cs typeface="+mn-cs"/>
              </a:rPr>
              <a:t>Health.</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Centers for Disease Control and Prevention. (2013). </a:t>
            </a:r>
            <a:r>
              <a:rPr lang="en-US" sz="1200" b="0" i="0" kern="1200" dirty="0" err="1" smtClean="0">
                <a:solidFill>
                  <a:schemeClr val="tx1"/>
                </a:solidFill>
                <a:effectLst/>
                <a:latin typeface="+mn-lt"/>
                <a:ea typeface="+mn-ea"/>
                <a:cs typeface="+mn-cs"/>
              </a:rPr>
              <a:t>QuickStats</a:t>
            </a:r>
            <a:r>
              <a:rPr lang="en-US" sz="1200" b="0" i="0" kern="1200" dirty="0" smtClean="0">
                <a:solidFill>
                  <a:schemeClr val="tx1"/>
                </a:solidFill>
                <a:effectLst/>
                <a:latin typeface="+mn-lt"/>
                <a:ea typeface="+mn-ea"/>
                <a:cs typeface="+mn-cs"/>
              </a:rPr>
              <a:t>:</a:t>
            </a:r>
            <a:r>
              <a:rPr lang="en-US" sz="1200" b="0" i="0" kern="1200" baseline="0" dirty="0" smtClean="0">
                <a:solidFill>
                  <a:schemeClr val="tx1"/>
                </a:solidFill>
                <a:effectLst/>
                <a:latin typeface="+mn-lt"/>
                <a:ea typeface="+mn-ea"/>
                <a:cs typeface="+mn-cs"/>
              </a:rPr>
              <a:t> Number of deaths from 10 leading causes – National Vital Statistics System, United States, 2010.</a:t>
            </a:r>
            <a:r>
              <a:rPr lang="en-US" sz="1200" b="0" i="0" kern="120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Morbidity and Mortality Weekly Report, 62</a:t>
            </a:r>
            <a:r>
              <a:rPr lang="en-US" sz="1200" b="0" i="0" kern="1200" dirty="0" smtClean="0">
                <a:solidFill>
                  <a:schemeClr val="tx1"/>
                </a:solidFill>
                <a:effectLst/>
                <a:latin typeface="+mn-lt"/>
                <a:ea typeface="+mn-ea"/>
                <a:cs typeface="+mn-cs"/>
              </a:rPr>
              <a:t>(08),155.</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U.S</a:t>
            </a:r>
            <a:r>
              <a:rPr lang="en-US" sz="1200" b="0" i="0" kern="1200" dirty="0">
                <a:solidFill>
                  <a:schemeClr val="tx1"/>
                </a:solidFill>
                <a:effectLst/>
                <a:latin typeface="+mn-lt"/>
                <a:ea typeface="+mn-ea"/>
                <a:cs typeface="+mn-cs"/>
              </a:rPr>
              <a:t>. Department of Health and Human Services. </a:t>
            </a:r>
            <a:r>
              <a:rPr lang="en-US" sz="1200" b="0" i="0" kern="1200" dirty="0" smtClean="0">
                <a:solidFill>
                  <a:schemeClr val="tx1"/>
                </a:solidFill>
                <a:effectLst/>
                <a:latin typeface="+mn-lt"/>
                <a:ea typeface="+mn-ea"/>
                <a:cs typeface="+mn-cs"/>
              </a:rPr>
              <a:t>(2010). How Tobacco Smoke Causes Diseases: What It Means to You. </a:t>
            </a:r>
            <a:r>
              <a:rPr lang="en-US" sz="1200" b="0" i="0" kern="1200" dirty="0">
                <a:solidFill>
                  <a:schemeClr val="tx1"/>
                </a:solidFill>
                <a:effectLst/>
                <a:latin typeface="+mn-lt"/>
                <a:ea typeface="+mn-ea"/>
                <a:cs typeface="+mn-cs"/>
              </a:rPr>
              <a:t>Atlanta: U.S. </a:t>
            </a:r>
            <a:r>
              <a:rPr lang="en-US" sz="1200" b="0" i="0" kern="1200" dirty="0" smtClean="0">
                <a:solidFill>
                  <a:schemeClr val="tx1"/>
                </a:solidFill>
                <a:effectLst/>
                <a:latin typeface="+mn-lt"/>
                <a:ea typeface="+mn-ea"/>
                <a:cs typeface="+mn-cs"/>
              </a:rPr>
              <a:t>DHHS, </a:t>
            </a:r>
            <a:r>
              <a:rPr lang="en-US" sz="1200" b="0" i="0" kern="1200" dirty="0">
                <a:solidFill>
                  <a:schemeClr val="tx1"/>
                </a:solidFill>
                <a:effectLst/>
                <a:latin typeface="+mn-lt"/>
                <a:ea typeface="+mn-ea"/>
                <a:cs typeface="+mn-cs"/>
              </a:rPr>
              <a:t>Centers for Disease Control and Prevention, National Center for Chronic Disease Prevention and Health Promotion, Office on Smoking and </a:t>
            </a:r>
            <a:r>
              <a:rPr lang="en-US" sz="1200" b="0" i="0" kern="1200" dirty="0" smtClean="0">
                <a:solidFill>
                  <a:schemeClr val="tx1"/>
                </a:solidFill>
                <a:effectLst/>
                <a:latin typeface="+mn-lt"/>
                <a:ea typeface="+mn-ea"/>
                <a:cs typeface="+mn-cs"/>
              </a:rPr>
              <a:t>Health.</a:t>
            </a:r>
            <a:endParaRPr lang="en-US" sz="1200" b="0" i="0" kern="1200" dirty="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err="1" smtClean="0">
                <a:solidFill>
                  <a:schemeClr val="tx1"/>
                </a:solidFill>
                <a:effectLst/>
                <a:latin typeface="+mn-lt"/>
                <a:ea typeface="+mn-ea"/>
                <a:cs typeface="+mn-cs"/>
              </a:rPr>
              <a:t>Mokdad</a:t>
            </a:r>
            <a:r>
              <a:rPr lang="en-US" sz="1200" b="0" i="0" kern="1200" dirty="0" smtClean="0">
                <a:solidFill>
                  <a:schemeClr val="tx1"/>
                </a:solidFill>
                <a:effectLst/>
                <a:latin typeface="+mn-lt"/>
                <a:ea typeface="+mn-ea"/>
                <a:cs typeface="+mn-cs"/>
              </a:rPr>
              <a:t>, A.H., Marks, J.S., Stroup, D.F., &amp; </a:t>
            </a:r>
            <a:r>
              <a:rPr lang="en-US" sz="1200" b="0" i="0" kern="1200" dirty="0" err="1" smtClean="0">
                <a:solidFill>
                  <a:schemeClr val="tx1"/>
                </a:solidFill>
                <a:effectLst/>
                <a:latin typeface="+mn-lt"/>
                <a:ea typeface="+mn-ea"/>
                <a:cs typeface="+mn-cs"/>
              </a:rPr>
              <a:t>Gerberding</a:t>
            </a:r>
            <a:r>
              <a:rPr lang="en-US" sz="1200" b="0" i="0" kern="1200" dirty="0" smtClean="0">
                <a:solidFill>
                  <a:schemeClr val="tx1"/>
                </a:solidFill>
                <a:effectLst/>
                <a:latin typeface="+mn-lt"/>
                <a:ea typeface="+mn-ea"/>
                <a:cs typeface="+mn-cs"/>
              </a:rPr>
              <a:t>, J.L</a:t>
            </a:r>
            <a:r>
              <a:rPr lang="en-US" sz="1200" b="0" i="0" kern="1200" dirty="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(2004).</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Actual causes of death </a:t>
            </a:r>
            <a:r>
              <a:rPr lang="en-US" sz="1200" b="0" i="0" kern="1200" dirty="0">
                <a:solidFill>
                  <a:schemeClr val="tx1"/>
                </a:solidFill>
                <a:effectLst/>
                <a:latin typeface="+mn-lt"/>
                <a:ea typeface="+mn-ea"/>
                <a:cs typeface="+mn-cs"/>
              </a:rPr>
              <a:t>in the United States. </a:t>
            </a:r>
            <a:r>
              <a:rPr lang="en-US" sz="1200" b="0" i="1" kern="1200" dirty="0" smtClean="0">
                <a:solidFill>
                  <a:schemeClr val="tx1"/>
                </a:solidFill>
                <a:effectLst/>
                <a:latin typeface="+mn-lt"/>
                <a:ea typeface="+mn-ea"/>
                <a:cs typeface="+mn-cs"/>
              </a:rPr>
              <a:t>Journal</a:t>
            </a:r>
            <a:r>
              <a:rPr lang="en-US" sz="1200" b="0" i="1" kern="1200" baseline="0" dirty="0" smtClean="0">
                <a:solidFill>
                  <a:schemeClr val="tx1"/>
                </a:solidFill>
                <a:effectLst/>
                <a:latin typeface="+mn-lt"/>
                <a:ea typeface="+mn-ea"/>
                <a:cs typeface="+mn-cs"/>
              </a:rPr>
              <a:t> of the American Medical Association, 291</a:t>
            </a:r>
            <a:r>
              <a:rPr lang="en-US" sz="1200" b="0" i="0" kern="1200" baseline="0" dirty="0" smtClean="0">
                <a:solidFill>
                  <a:schemeClr val="tx1"/>
                </a:solidFill>
                <a:effectLst/>
                <a:latin typeface="+mn-lt"/>
                <a:ea typeface="+mn-ea"/>
                <a:cs typeface="+mn-cs"/>
              </a:rPr>
              <a:t>(10), 1238-1245.</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28D147-A619-4BE7-B1D0-117B7DB1A985}" type="slidenum">
              <a:rPr lang="en-US" smtClean="0"/>
              <a:t>56</a:t>
            </a:fld>
            <a:endParaRPr lang="en-US"/>
          </a:p>
        </p:txBody>
      </p:sp>
    </p:spTree>
    <p:extLst>
      <p:ext uri="{BB962C8B-B14F-4D97-AF65-F5344CB8AC3E}">
        <p14:creationId xmlns:p14="http://schemas.microsoft.com/office/powerpoint/2010/main" val="3751010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Cigarette smoking increases risk for death from all causes in men and women. More women die from lung cancer each year than from breast cancer.</a:t>
            </a:r>
          </a:p>
          <a:p>
            <a:endParaRPr lang="en-US" dirty="0"/>
          </a:p>
          <a:p>
            <a:r>
              <a:rPr lang="en-US" b="1" u="sng" dirty="0"/>
              <a:t>REFERENCES:</a:t>
            </a:r>
          </a:p>
          <a:p>
            <a:r>
              <a:rPr lang="en-US" sz="1200" b="0" i="0" kern="1200" dirty="0" smtClean="0">
                <a:solidFill>
                  <a:schemeClr val="tx1"/>
                </a:solidFill>
                <a:effectLst/>
                <a:latin typeface="+mn-lt"/>
                <a:ea typeface="+mn-ea"/>
                <a:cs typeface="+mn-cs"/>
              </a:rPr>
              <a:t>U.S. Department of Health and Human Services. (2014).</a:t>
            </a:r>
            <a:r>
              <a:rPr lang="en-US" sz="1200" b="0" i="0" kern="1200" baseline="0" dirty="0" smtClean="0">
                <a:solidFill>
                  <a:schemeClr val="tx1"/>
                </a:solidFill>
                <a:effectLst/>
                <a:latin typeface="+mn-lt"/>
                <a:ea typeface="+mn-ea"/>
                <a:cs typeface="+mn-cs"/>
              </a:rPr>
              <a:t> </a:t>
            </a:r>
            <a:r>
              <a:rPr lang="en-US" sz="1200" b="0" i="1" kern="1200" baseline="0" dirty="0" smtClean="0">
                <a:solidFill>
                  <a:schemeClr val="tx1"/>
                </a:solidFill>
                <a:effectLst/>
                <a:latin typeface="+mn-lt"/>
                <a:ea typeface="+mn-ea"/>
                <a:cs typeface="+mn-cs"/>
              </a:rPr>
              <a:t>T</a:t>
            </a:r>
            <a:r>
              <a:rPr lang="en-US" sz="1200" b="0" i="1" kern="1200" dirty="0" smtClean="0">
                <a:solidFill>
                  <a:schemeClr val="tx1"/>
                </a:solidFill>
                <a:effectLst/>
                <a:latin typeface="+mn-lt"/>
                <a:ea typeface="+mn-ea"/>
                <a:cs typeface="+mn-cs"/>
              </a:rPr>
              <a:t>he Health Consequences</a:t>
            </a:r>
            <a:r>
              <a:rPr lang="en-US" sz="1200" b="0" i="1" kern="1200" baseline="0" dirty="0" smtClean="0">
                <a:solidFill>
                  <a:schemeClr val="tx1"/>
                </a:solidFill>
                <a:effectLst/>
                <a:latin typeface="+mn-lt"/>
                <a:ea typeface="+mn-ea"/>
                <a:cs typeface="+mn-cs"/>
              </a:rPr>
              <a:t> of Smoking-50 Years of Progress: A Report of the Surgeon General</a:t>
            </a:r>
            <a:r>
              <a:rPr lang="en-US" sz="1200" b="0" i="0" kern="1200" dirty="0" smtClean="0">
                <a:solidFill>
                  <a:schemeClr val="tx1"/>
                </a:solidFill>
                <a:effectLst/>
                <a:latin typeface="+mn-lt"/>
                <a:ea typeface="+mn-ea"/>
                <a:cs typeface="+mn-cs"/>
              </a:rPr>
              <a:t>. Atlanta: U.S. DHHS, Centers for Disease Control and Prevention, National Center for Chronic Disease Prevention and Health Promotion, Office on Smoking and Health.</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U.S. Department of Health and Human Services. </a:t>
            </a:r>
            <a:r>
              <a:rPr lang="en-US" sz="1200" b="0" i="0" kern="1200" dirty="0" smtClean="0">
                <a:solidFill>
                  <a:schemeClr val="tx1"/>
                </a:solidFill>
                <a:effectLst/>
                <a:latin typeface="+mn-lt"/>
                <a:ea typeface="+mn-ea"/>
                <a:cs typeface="+mn-cs"/>
              </a:rPr>
              <a:t>(2010). </a:t>
            </a:r>
            <a:r>
              <a:rPr lang="en-US" sz="1200" b="0" i="1" kern="1200" dirty="0" smtClean="0">
                <a:solidFill>
                  <a:schemeClr val="tx1"/>
                </a:solidFill>
                <a:effectLst/>
                <a:latin typeface="+mn-lt"/>
                <a:ea typeface="+mn-ea"/>
                <a:cs typeface="+mn-cs"/>
              </a:rPr>
              <a:t>How Tobacco Smoke Causes</a:t>
            </a:r>
            <a:r>
              <a:rPr lang="en-US" sz="1200" b="0" i="1" kern="1200" baseline="0" dirty="0" smtClean="0">
                <a:solidFill>
                  <a:schemeClr val="tx1"/>
                </a:solidFill>
                <a:effectLst/>
                <a:latin typeface="+mn-lt"/>
                <a:ea typeface="+mn-ea"/>
                <a:cs typeface="+mn-cs"/>
              </a:rPr>
              <a:t> Disease: What It Means to You</a:t>
            </a:r>
            <a:r>
              <a:rPr lang="en-US" sz="1200" b="0" i="0" kern="1200" dirty="0" smtClean="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Atlanta: U.S. </a:t>
            </a:r>
            <a:r>
              <a:rPr lang="en-US" sz="1200" b="0" i="0" kern="1200" dirty="0" smtClean="0">
                <a:solidFill>
                  <a:schemeClr val="tx1"/>
                </a:solidFill>
                <a:effectLst/>
                <a:latin typeface="+mn-lt"/>
                <a:ea typeface="+mn-ea"/>
                <a:cs typeface="+mn-cs"/>
              </a:rPr>
              <a:t>DHHS, </a:t>
            </a:r>
            <a:r>
              <a:rPr lang="en-US" sz="1200" b="0" i="0" kern="1200" dirty="0">
                <a:solidFill>
                  <a:schemeClr val="tx1"/>
                </a:solidFill>
                <a:effectLst/>
                <a:latin typeface="+mn-lt"/>
                <a:ea typeface="+mn-ea"/>
                <a:cs typeface="+mn-cs"/>
              </a:rPr>
              <a:t>Centers for Disease Control and Prevention, National Center for Chronic Disease Prevention and Health Promotion, Office on Smoking and </a:t>
            </a:r>
            <a:r>
              <a:rPr lang="en-US" sz="1200" b="0" i="0" kern="1200" dirty="0" smtClean="0">
                <a:solidFill>
                  <a:schemeClr val="tx1"/>
                </a:solidFill>
                <a:effectLst/>
                <a:latin typeface="+mn-lt"/>
                <a:ea typeface="+mn-ea"/>
                <a:cs typeface="+mn-cs"/>
              </a:rPr>
              <a:t>Health.</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U.S. Department of Health and Human Services. </a:t>
            </a:r>
            <a:r>
              <a:rPr lang="en-US" sz="1200" b="0" i="0" kern="1200" dirty="0" smtClean="0">
                <a:solidFill>
                  <a:schemeClr val="tx1"/>
                </a:solidFill>
                <a:effectLst/>
                <a:latin typeface="+mn-lt"/>
                <a:ea typeface="+mn-ea"/>
                <a:cs typeface="+mn-cs"/>
              </a:rPr>
              <a:t>(2001). </a:t>
            </a:r>
            <a:r>
              <a:rPr lang="en-US" sz="1200" b="0" i="1" kern="1200" dirty="0" smtClean="0">
                <a:solidFill>
                  <a:schemeClr val="tx1"/>
                </a:solidFill>
                <a:effectLst/>
                <a:latin typeface="+mn-lt"/>
                <a:ea typeface="+mn-ea"/>
                <a:cs typeface="+mn-cs"/>
              </a:rPr>
              <a:t>Women</a:t>
            </a:r>
            <a:r>
              <a:rPr lang="en-US" sz="1200" b="0" i="1" kern="1200" baseline="0" dirty="0" smtClean="0">
                <a:solidFill>
                  <a:schemeClr val="tx1"/>
                </a:solidFill>
                <a:effectLst/>
                <a:latin typeface="+mn-lt"/>
                <a:ea typeface="+mn-ea"/>
                <a:cs typeface="+mn-cs"/>
              </a:rPr>
              <a:t> and Smoking: A Report of the Surgeon General</a:t>
            </a:r>
            <a:r>
              <a:rPr lang="en-US" sz="1200" b="0" i="0" kern="1200" baseline="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 </a:t>
            </a:r>
            <a:r>
              <a:rPr lang="en-US" sz="1200" b="0" i="0" kern="1200" dirty="0">
                <a:solidFill>
                  <a:schemeClr val="tx1"/>
                </a:solidFill>
                <a:effectLst/>
                <a:latin typeface="+mn-lt"/>
                <a:ea typeface="+mn-ea"/>
                <a:cs typeface="+mn-cs"/>
              </a:rPr>
              <a:t>Rockville (MD): U.S. </a:t>
            </a:r>
            <a:r>
              <a:rPr lang="en-US" sz="1200" b="0" i="0" kern="1200" dirty="0" smtClean="0">
                <a:solidFill>
                  <a:schemeClr val="tx1"/>
                </a:solidFill>
                <a:effectLst/>
                <a:latin typeface="+mn-lt"/>
                <a:ea typeface="+mn-ea"/>
                <a:cs typeface="+mn-cs"/>
              </a:rPr>
              <a:t>DHHS, Public </a:t>
            </a:r>
            <a:r>
              <a:rPr lang="en-US" sz="1200" b="0" i="0" kern="1200" dirty="0">
                <a:solidFill>
                  <a:schemeClr val="tx1"/>
                </a:solidFill>
                <a:effectLst/>
                <a:latin typeface="+mn-lt"/>
                <a:ea typeface="+mn-ea"/>
                <a:cs typeface="+mn-cs"/>
              </a:rPr>
              <a:t>Health Service, Office of the Surgeon </a:t>
            </a:r>
            <a:r>
              <a:rPr lang="en-US" sz="1200" b="0" i="0" kern="1200" dirty="0" smtClean="0">
                <a:solidFill>
                  <a:schemeClr val="tx1"/>
                </a:solidFill>
                <a:effectLst/>
                <a:latin typeface="+mn-lt"/>
                <a:ea typeface="+mn-ea"/>
                <a:cs typeface="+mn-cs"/>
              </a:rPr>
              <a:t>General.</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28D147-A619-4BE7-B1D0-117B7DB1A985}" type="slidenum">
              <a:rPr lang="en-US" smtClean="0"/>
              <a:t>57</a:t>
            </a:fld>
            <a:endParaRPr lang="en-US"/>
          </a:p>
        </p:txBody>
      </p:sp>
    </p:spTree>
    <p:extLst>
      <p:ext uri="{BB962C8B-B14F-4D97-AF65-F5344CB8AC3E}">
        <p14:creationId xmlns:p14="http://schemas.microsoft.com/office/powerpoint/2010/main" val="20484808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TRANSITION SLIDE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The next section of the presentation presents data on the extent of the use of tobacco products in the United States. </a:t>
            </a:r>
            <a:r>
              <a:rPr lang="en-GB" altLang="en-US" dirty="0" smtClean="0"/>
              <a:t>No single indicator or data source</a:t>
            </a:r>
            <a:r>
              <a:rPr lang="en-GB" altLang="en-US" baseline="0" dirty="0" smtClean="0"/>
              <a:t> </a:t>
            </a:r>
            <a:r>
              <a:rPr lang="en-GB" altLang="en-US" dirty="0" smtClean="0"/>
              <a:t>can tell the full story of the extent or impact of tobacco</a:t>
            </a:r>
            <a:r>
              <a:rPr lang="en-GB" altLang="en-US" baseline="0" dirty="0" smtClean="0"/>
              <a:t> use</a:t>
            </a:r>
            <a:r>
              <a:rPr lang="en-GB" altLang="en-US" dirty="0" smtClean="0"/>
              <a:t>. Therefore, data from several available indicators are presented in an attempt to paint a comprehensive picture of who uses tobacco, and the populations in which use is most prevalent. </a:t>
            </a:r>
          </a:p>
          <a:p>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Credit: </a:t>
            </a:r>
            <a:r>
              <a:rPr lang="en-US" dirty="0" err="1" smtClean="0"/>
              <a:t>Fotolia</a:t>
            </a:r>
            <a:r>
              <a:rPr lang="en-US" dirty="0" smtClean="0"/>
              <a:t>, 2016 (purchased image)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D428D147-A619-4BE7-B1D0-117B7DB1A985}" type="slidenum">
              <a:rPr lang="en-US" smtClean="0"/>
              <a:t>58</a:t>
            </a:fld>
            <a:endParaRPr lang="en-US"/>
          </a:p>
        </p:txBody>
      </p:sp>
    </p:spTree>
    <p:extLst>
      <p:ext uri="{BB962C8B-B14F-4D97-AF65-F5344CB8AC3E}">
        <p14:creationId xmlns:p14="http://schemas.microsoft.com/office/powerpoint/2010/main" val="102858653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ANSWER KEY</a:t>
            </a:r>
          </a:p>
          <a:p>
            <a:r>
              <a:rPr lang="en-US" altLang="en-US" dirty="0"/>
              <a:t>The correct response is A (True)</a:t>
            </a:r>
          </a:p>
          <a:p>
            <a:endParaRPr lang="en-US" dirty="0"/>
          </a:p>
        </p:txBody>
      </p:sp>
      <p:sp>
        <p:nvSpPr>
          <p:cNvPr id="4" name="Slide Number Placeholder 3"/>
          <p:cNvSpPr>
            <a:spLocks noGrp="1"/>
          </p:cNvSpPr>
          <p:nvPr>
            <p:ph type="sldNum" sz="quarter" idx="10"/>
          </p:nvPr>
        </p:nvSpPr>
        <p:spPr/>
        <p:txBody>
          <a:bodyPr/>
          <a:lstStyle/>
          <a:p>
            <a:fld id="{D428D147-A619-4BE7-B1D0-117B7DB1A985}" type="slidenum">
              <a:rPr lang="en-US" smtClean="0"/>
              <a:t>59</a:t>
            </a:fld>
            <a:endParaRPr lang="en-US"/>
          </a:p>
        </p:txBody>
      </p:sp>
    </p:spTree>
    <p:extLst>
      <p:ext uri="{BB962C8B-B14F-4D97-AF65-F5344CB8AC3E}">
        <p14:creationId xmlns:p14="http://schemas.microsoft.com/office/powerpoint/2010/main" val="993170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ANSWER KEY</a:t>
            </a:r>
          </a:p>
          <a:p>
            <a:r>
              <a:rPr lang="en-US" altLang="en-US" dirty="0"/>
              <a:t>#2 – correct response is D (11 minutes)</a:t>
            </a:r>
          </a:p>
        </p:txBody>
      </p:sp>
      <p:sp>
        <p:nvSpPr>
          <p:cNvPr id="4" name="Slide Number Placeholder 3"/>
          <p:cNvSpPr>
            <a:spLocks noGrp="1"/>
          </p:cNvSpPr>
          <p:nvPr>
            <p:ph type="sldNum" sz="quarter" idx="10"/>
          </p:nvPr>
        </p:nvSpPr>
        <p:spPr/>
        <p:txBody>
          <a:bodyPr/>
          <a:lstStyle/>
          <a:p>
            <a:fld id="{D428D147-A619-4BE7-B1D0-117B7DB1A985}" type="slidenum">
              <a:rPr lang="en-US" smtClean="0"/>
              <a:t>6</a:t>
            </a:fld>
            <a:endParaRPr lang="en-US"/>
          </a:p>
        </p:txBody>
      </p:sp>
    </p:spTree>
    <p:extLst>
      <p:ext uri="{BB962C8B-B14F-4D97-AF65-F5344CB8AC3E}">
        <p14:creationId xmlns:p14="http://schemas.microsoft.com/office/powerpoint/2010/main" val="9931700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a:t>
            </a:r>
            <a:r>
              <a:rPr lang="en-US" baseline="0" dirty="0"/>
              <a:t> was previously mentioned, smoking leads to disease and disability, and impacts nearly every organ of the body. For every person who dies because of smoking, there are at least 30 people who live with a smoking-related illness. If current trends in tobacco-related deaths continue, there will be more than 8 million tobacco-related deaths by 2030. </a:t>
            </a:r>
          </a:p>
          <a:p>
            <a:endParaRPr lang="en-US" baseline="0" dirty="0"/>
          </a:p>
          <a:p>
            <a:r>
              <a:rPr lang="en-US" b="1" u="sng" baseline="0" dirty="0"/>
              <a:t>REFERENCES:</a:t>
            </a:r>
          </a:p>
          <a:p>
            <a:r>
              <a:rPr lang="en-US" baseline="0" dirty="0" err="1"/>
              <a:t>Mee</a:t>
            </a:r>
            <a:r>
              <a:rPr lang="en-US" baseline="0" dirty="0"/>
              <a:t>-Lee, D. (2016). </a:t>
            </a:r>
            <a:r>
              <a:rPr lang="en-US" i="1" baseline="0" dirty="0"/>
              <a:t>David </a:t>
            </a:r>
            <a:r>
              <a:rPr lang="en-US" i="1" baseline="0" dirty="0" err="1"/>
              <a:t>Mee</a:t>
            </a:r>
            <a:r>
              <a:rPr lang="en-US" i="1" baseline="0" dirty="0"/>
              <a:t>-Lee’s tips and topics</a:t>
            </a:r>
            <a:r>
              <a:rPr lang="en-US" baseline="0" dirty="0"/>
              <a:t>. Volume 13, Number 10, January 2016.</a:t>
            </a:r>
          </a:p>
          <a:p>
            <a:endParaRPr lang="en-US" baseline="0" dirty="0"/>
          </a:p>
          <a:p>
            <a:r>
              <a:rPr lang="en-US" baseline="0" dirty="0" smtClean="0"/>
              <a:t>Centers for Disease Control and Prevention. (2015). </a:t>
            </a:r>
            <a:r>
              <a:rPr lang="en-US" i="1" baseline="0" dirty="0" smtClean="0"/>
              <a:t>Fast Facts</a:t>
            </a:r>
            <a:r>
              <a:rPr lang="en-US" baseline="0" dirty="0" smtClean="0"/>
              <a:t>. Accessed May 16, 2016 from </a:t>
            </a:r>
            <a:r>
              <a:rPr lang="en-US" sz="1200" b="0" i="0" u="none" strike="noStrike" kern="1200" baseline="0" dirty="0">
                <a:solidFill>
                  <a:schemeClr val="tx1"/>
                </a:solidFill>
                <a:latin typeface="+mn-lt"/>
                <a:ea typeface="+mn-ea"/>
                <a:cs typeface="+mn-cs"/>
              </a:rPr>
              <a:t>http://www.cdc.gov/tobacco/data_statistics/fact_sheets/fast_facts</a:t>
            </a:r>
            <a:r>
              <a:rPr lang="en-US" sz="1200" b="0" i="0" u="none" strike="noStrike" kern="1200" baseline="0"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D428D147-A619-4BE7-B1D0-117B7DB1A985}" type="slidenum">
              <a:rPr lang="en-US" smtClean="0"/>
              <a:t>60</a:t>
            </a:fld>
            <a:endParaRPr lang="en-US"/>
          </a:p>
        </p:txBody>
      </p:sp>
    </p:spTree>
    <p:extLst>
      <p:ext uri="{BB962C8B-B14F-4D97-AF65-F5344CB8AC3E}">
        <p14:creationId xmlns:p14="http://schemas.microsoft.com/office/powerpoint/2010/main" val="99107446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is courtesy of </a:t>
            </a:r>
            <a:r>
              <a:rPr lang="en-US" baseline="0" dirty="0" smtClean="0"/>
              <a:t>Steven </a:t>
            </a:r>
            <a:r>
              <a:rPr lang="en-US" baseline="0" dirty="0"/>
              <a:t>A. Schroeder, MD, SCLC, UCSF, 2015.</a:t>
            </a:r>
          </a:p>
          <a:p>
            <a:endParaRPr lang="en-US" baseline="0" dirty="0"/>
          </a:p>
          <a:p>
            <a:r>
              <a:rPr lang="en-US" sz="1200" b="0" i="0" kern="1200" dirty="0">
                <a:solidFill>
                  <a:schemeClr val="tx1"/>
                </a:solidFill>
                <a:effectLst/>
                <a:latin typeface="+mn-lt"/>
                <a:ea typeface="+mn-ea"/>
                <a:cs typeface="+mn-cs"/>
              </a:rPr>
              <a:t>According to the CDC, more than 480,000 deaths each year are caused by cigarette smoking. Tobacco use and smoking do damage to nearly every organ in the human body, often leading to lung cancer, respiratory disorders, heart disease, stroke, and other illnesses.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 2014, an estimated 66.9 million Americans aged 12 or older were current users of a tobacco product (25.2%). Young adults aged 18 to 25 had the highest rate of current use of a tobacco product (35%), followed by adults aged 26 or older (25.8%), and by youths aged 12 to 17 (7%).</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 2014, the prevalence of current use of a tobacco product was 37.8% for American Indians or Alaska Natives, 27.6% for whites, 26.6% for blacks, 30.6% for Native Hawaiians or other Pacific Islanders, 18.8% for Hispanics, and 10.2% for Asians</a:t>
            </a:r>
            <a:r>
              <a:rPr lang="en-US" sz="1200" b="0" i="0" kern="1200" dirty="0" smtClean="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28D147-A619-4BE7-B1D0-117B7DB1A985}" type="slidenum">
              <a:rPr lang="en-US" smtClean="0"/>
              <a:t>61</a:t>
            </a:fld>
            <a:endParaRPr lang="en-US"/>
          </a:p>
        </p:txBody>
      </p:sp>
    </p:spTree>
    <p:extLst>
      <p:ext uri="{BB962C8B-B14F-4D97-AF65-F5344CB8AC3E}">
        <p14:creationId xmlns:p14="http://schemas.microsoft.com/office/powerpoint/2010/main" val="167982781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a:t>
            </a:r>
            <a:r>
              <a:rPr lang="en-US" baseline="0" dirty="0"/>
              <a:t> to the 2014 National Survey on Drug Use and Health, individuals aged 18 to 25 were most likely to self-report past year or past month use of cigarettes and smokeless tobacco</a:t>
            </a:r>
            <a:r>
              <a:rPr lang="en-US" baseline="0" dirty="0" smtClean="0"/>
              <a:t>.</a:t>
            </a:r>
          </a:p>
          <a:p>
            <a:endParaRPr lang="en-US" baseline="0" dirty="0" smtClean="0"/>
          </a:p>
          <a:p>
            <a:r>
              <a:rPr lang="en-US" sz="1200" b="0" i="0" u="none" strike="noStrike" kern="1200" baseline="0" dirty="0" smtClean="0">
                <a:solidFill>
                  <a:schemeClr val="tx1"/>
                </a:solidFill>
                <a:latin typeface="+mn-lt"/>
                <a:ea typeface="+mn-ea"/>
                <a:cs typeface="+mn-cs"/>
              </a:rPr>
              <a:t>The Substance Abuse and Mental Health Services Administration (SAMHSA), an operating division within the U.S. Department of Health and Human Services, is charged with reducing the impact of substance abuse and mental illness on America’s communities. SAMHSA is pursuing this mission at a time of significant change. Health reform has been enacted, bringing sweeping changes to how the United States delivers, pays for, and monitors health care. Examining trends in behavioral health data is  critical to providing the most appropriate and highest quality behavioral health care. Each year, SAMHSA publishes the most recent annual results from the National Survey on Drug Use and Health (NSDUH). This survey is the primary source of statistical information on the use of illegal drugs, alcohol, and tobacco by the civilian, noninstitutionalized population of the United States aged 12 years old or older. The survey also covers mental health issues, allowing for a comprehensive look at the behavioral health of the United States.</a:t>
            </a:r>
            <a:endParaRPr lang="en-US" baseline="0" dirty="0"/>
          </a:p>
          <a:p>
            <a:endParaRPr lang="en-US" baseline="0" dirty="0"/>
          </a:p>
          <a:p>
            <a:r>
              <a:rPr lang="en-US" b="1" u="sng" baseline="0" dirty="0" smtClean="0"/>
              <a:t>REFERENCE:</a:t>
            </a:r>
            <a:r>
              <a:rPr lang="en-US" baseline="0" dirty="0" smtClean="0"/>
              <a:t/>
            </a:r>
            <a:br>
              <a:rPr lang="en-US" baseline="0" dirty="0" smtClean="0"/>
            </a:br>
            <a:r>
              <a:rPr lang="en-US" sz="1200" b="0" i="0" u="none" strike="noStrike" kern="1200" baseline="0" dirty="0" smtClean="0">
                <a:solidFill>
                  <a:schemeClr val="tx1"/>
                </a:solidFill>
                <a:latin typeface="+mn-lt"/>
                <a:ea typeface="+mn-ea"/>
                <a:cs typeface="+mn-cs"/>
              </a:rPr>
              <a:t>Center for Behavioral Health Statistics and Quality. (2015). </a:t>
            </a:r>
            <a:r>
              <a:rPr lang="en-US" sz="1200" b="0" i="1" u="none" strike="noStrike" kern="1200" baseline="0" dirty="0" smtClean="0">
                <a:solidFill>
                  <a:schemeClr val="tx1"/>
                </a:solidFill>
                <a:latin typeface="+mn-lt"/>
                <a:ea typeface="+mn-ea"/>
                <a:cs typeface="+mn-cs"/>
              </a:rPr>
              <a:t>Behavioral health trends in the United States: Results from the 2014 National Survey on Drug Use and Health </a:t>
            </a:r>
            <a:r>
              <a:rPr lang="en-US" sz="1200" b="0" i="0" u="none" strike="noStrike" kern="1200" baseline="0" dirty="0" smtClean="0">
                <a:solidFill>
                  <a:schemeClr val="tx1"/>
                </a:solidFill>
                <a:latin typeface="+mn-lt"/>
                <a:ea typeface="+mn-ea"/>
                <a:cs typeface="+mn-cs"/>
              </a:rPr>
              <a:t>(HHS Publication No. SMA 15-4927, NSDUH Series H-50). Retrieved from http://www.samhsa.gov/data/.</a:t>
            </a:r>
            <a:endParaRPr lang="en-US" baseline="0" dirty="0"/>
          </a:p>
        </p:txBody>
      </p:sp>
      <p:sp>
        <p:nvSpPr>
          <p:cNvPr id="4" name="Slide Number Placeholder 3"/>
          <p:cNvSpPr>
            <a:spLocks noGrp="1"/>
          </p:cNvSpPr>
          <p:nvPr>
            <p:ph type="sldNum" sz="quarter" idx="10"/>
          </p:nvPr>
        </p:nvSpPr>
        <p:spPr/>
        <p:txBody>
          <a:bodyPr/>
          <a:lstStyle/>
          <a:p>
            <a:fld id="{D428D147-A619-4BE7-B1D0-117B7DB1A985}" type="slidenum">
              <a:rPr lang="en-US" smtClean="0"/>
              <a:t>62</a:t>
            </a:fld>
            <a:endParaRPr lang="en-US"/>
          </a:p>
        </p:txBody>
      </p:sp>
    </p:spTree>
    <p:extLst>
      <p:ext uri="{BB962C8B-B14F-4D97-AF65-F5344CB8AC3E}">
        <p14:creationId xmlns:p14="http://schemas.microsoft.com/office/powerpoint/2010/main" val="344088004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there has been no significant</a:t>
            </a:r>
            <a:r>
              <a:rPr lang="en-US" baseline="0" dirty="0"/>
              <a:t> change in overall tobacco use among high school students since 2011 (data not shown), </a:t>
            </a:r>
            <a:r>
              <a:rPr lang="en-US" baseline="0" dirty="0" smtClean="0"/>
              <a:t>according to the Youth Risk Behavioral Surveillance System, there </a:t>
            </a:r>
            <a:r>
              <a:rPr lang="en-US" baseline="0" dirty="0"/>
              <a:t>was a significant decrease in current cigarette us among high school students during the same time period</a:t>
            </a:r>
            <a:r>
              <a:rPr lang="en-US" baseline="0" dirty="0" smtClean="0"/>
              <a:t>.</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YRBSS was developed in 1990 to monitor priority health risk behaviors that contribute markedly to the leading causes of death, disability, and social problems among youth and adults in the United States. These behaviors, often established during childhood and early adolescence, include (1) behaviors that contribute to unintentional injuries and violence;</a:t>
            </a:r>
            <a:r>
              <a:rPr lang="en-US" sz="1200" b="0" i="0" kern="1200" baseline="0" dirty="0" smtClean="0">
                <a:solidFill>
                  <a:schemeClr val="tx1"/>
                </a:solidFill>
                <a:effectLst/>
                <a:latin typeface="+mn-lt"/>
                <a:ea typeface="+mn-ea"/>
                <a:cs typeface="+mn-cs"/>
              </a:rPr>
              <a:t> (2) s</a:t>
            </a:r>
            <a:r>
              <a:rPr lang="en-US" sz="1200" b="0" i="0" kern="1200" dirty="0" smtClean="0">
                <a:solidFill>
                  <a:schemeClr val="tx1"/>
                </a:solidFill>
                <a:effectLst/>
                <a:latin typeface="+mn-lt"/>
                <a:ea typeface="+mn-ea"/>
                <a:cs typeface="+mn-cs"/>
              </a:rPr>
              <a:t>exual behaviors related to unintended pregnancy and sexually transmitted infections, including HIV infection;</a:t>
            </a:r>
            <a:r>
              <a:rPr lang="en-US" sz="1200" b="0" i="0" kern="1200" baseline="0" dirty="0" smtClean="0">
                <a:solidFill>
                  <a:schemeClr val="tx1"/>
                </a:solidFill>
                <a:effectLst/>
                <a:latin typeface="+mn-lt"/>
                <a:ea typeface="+mn-ea"/>
                <a:cs typeface="+mn-cs"/>
              </a:rPr>
              <a:t> (3) a</a:t>
            </a:r>
            <a:r>
              <a:rPr lang="en-US" sz="1200" b="0" i="0" kern="1200" dirty="0" smtClean="0">
                <a:solidFill>
                  <a:schemeClr val="tx1"/>
                </a:solidFill>
                <a:effectLst/>
                <a:latin typeface="+mn-lt"/>
                <a:ea typeface="+mn-ea"/>
                <a:cs typeface="+mn-cs"/>
              </a:rPr>
              <a:t>lcohol and other drug use; (4) tobacco use; (5) unhealthy dietary behaviors; and (6) inadequate physical activity. In addition, the YRBSS monitors the prevalence of obesity and asthma and other priority health-related behaviors plus sexual identity and sex of sexual contacts.</a:t>
            </a:r>
          </a:p>
        </p:txBody>
      </p:sp>
      <p:sp>
        <p:nvSpPr>
          <p:cNvPr id="4" name="Slide Number Placeholder 3"/>
          <p:cNvSpPr>
            <a:spLocks noGrp="1"/>
          </p:cNvSpPr>
          <p:nvPr>
            <p:ph type="sldNum" sz="quarter" idx="10"/>
          </p:nvPr>
        </p:nvSpPr>
        <p:spPr/>
        <p:txBody>
          <a:bodyPr/>
          <a:lstStyle/>
          <a:p>
            <a:fld id="{D428D147-A619-4BE7-B1D0-117B7DB1A985}" type="slidenum">
              <a:rPr lang="en-US" smtClean="0"/>
              <a:t>63</a:t>
            </a:fld>
            <a:endParaRPr lang="en-US"/>
          </a:p>
        </p:txBody>
      </p:sp>
    </p:spTree>
    <p:extLst>
      <p:ext uri="{BB962C8B-B14F-4D97-AF65-F5344CB8AC3E}">
        <p14:creationId xmlns:p14="http://schemas.microsoft.com/office/powerpoint/2010/main" val="400026802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the previous</a:t>
            </a:r>
            <a:r>
              <a:rPr lang="en-US" baseline="0" dirty="0" smtClean="0"/>
              <a:t> slide showed a positive downward trend in conventional cigarette use among adolescents, the news is not as good as it relates to e-cigarette use. According to the 2014 and 2015 results of the Youth Risk Behavior Survey, 3 million middle and high school students reported current use of e-cigarettes in 2014, up from 2.46 million in 2014.</a:t>
            </a:r>
            <a:endParaRPr lang="en-US" dirty="0"/>
          </a:p>
        </p:txBody>
      </p:sp>
      <p:sp>
        <p:nvSpPr>
          <p:cNvPr id="4" name="Slide Number Placeholder 3"/>
          <p:cNvSpPr>
            <a:spLocks noGrp="1"/>
          </p:cNvSpPr>
          <p:nvPr>
            <p:ph type="sldNum" sz="quarter" idx="10"/>
          </p:nvPr>
        </p:nvSpPr>
        <p:spPr/>
        <p:txBody>
          <a:bodyPr/>
          <a:lstStyle/>
          <a:p>
            <a:fld id="{D428D147-A619-4BE7-B1D0-117B7DB1A985}" type="slidenum">
              <a:rPr lang="en-US" smtClean="0"/>
              <a:t>64</a:t>
            </a:fld>
            <a:endParaRPr lang="en-US"/>
          </a:p>
        </p:txBody>
      </p:sp>
    </p:spTree>
    <p:extLst>
      <p:ext uri="{BB962C8B-B14F-4D97-AF65-F5344CB8AC3E}">
        <p14:creationId xmlns:p14="http://schemas.microsoft.com/office/powerpoint/2010/main" val="71388252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shows the overlapping trends of conventional cigarette</a:t>
            </a:r>
            <a:r>
              <a:rPr lang="en-US" baseline="0" dirty="0" smtClean="0"/>
              <a:t> us and e-cigarette use among high school students in the U.S.</a:t>
            </a:r>
            <a:endParaRPr lang="en-US" dirty="0"/>
          </a:p>
        </p:txBody>
      </p:sp>
      <p:sp>
        <p:nvSpPr>
          <p:cNvPr id="4" name="Slide Number Placeholder 3"/>
          <p:cNvSpPr>
            <a:spLocks noGrp="1"/>
          </p:cNvSpPr>
          <p:nvPr>
            <p:ph type="sldNum" sz="quarter" idx="10"/>
          </p:nvPr>
        </p:nvSpPr>
        <p:spPr/>
        <p:txBody>
          <a:bodyPr/>
          <a:lstStyle/>
          <a:p>
            <a:fld id="{D428D147-A619-4BE7-B1D0-117B7DB1A985}" type="slidenum">
              <a:rPr lang="en-US" smtClean="0"/>
              <a:t>65</a:t>
            </a:fld>
            <a:endParaRPr lang="en-US"/>
          </a:p>
        </p:txBody>
      </p:sp>
    </p:spTree>
    <p:extLst>
      <p:ext uri="{BB962C8B-B14F-4D97-AF65-F5344CB8AC3E}">
        <p14:creationId xmlns:p14="http://schemas.microsoft.com/office/powerpoint/2010/main" val="44268325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**ANIMATION INSTRUCTIONS**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1" kern="1200" dirty="0" smtClean="0">
                <a:solidFill>
                  <a:schemeClr val="tx1"/>
                </a:solidFill>
                <a:effectLst/>
                <a:latin typeface="+mn-lt"/>
                <a:ea typeface="+mn-ea"/>
                <a:cs typeface="+mn-cs"/>
              </a:rPr>
              <a:t>The first image is animated </a:t>
            </a:r>
            <a:r>
              <a:rPr lang="en-US" sz="1200" b="1" i="1" kern="1200" dirty="0">
                <a:solidFill>
                  <a:schemeClr val="tx1"/>
                </a:solidFill>
                <a:effectLst/>
                <a:latin typeface="+mn-lt"/>
                <a:ea typeface="+mn-ea"/>
                <a:cs typeface="+mn-cs"/>
              </a:rPr>
              <a:t>to appear </a:t>
            </a:r>
            <a:r>
              <a:rPr lang="en-US" sz="1200" b="1" i="1" kern="1200" dirty="0" smtClean="0">
                <a:solidFill>
                  <a:schemeClr val="tx1"/>
                </a:solidFill>
                <a:effectLst/>
                <a:latin typeface="+mn-lt"/>
                <a:ea typeface="+mn-ea"/>
                <a:cs typeface="+mn-cs"/>
              </a:rPr>
              <a:t>automatically; once you</a:t>
            </a:r>
            <a:r>
              <a:rPr lang="en-US" sz="1200" b="1" i="1" kern="1200" baseline="0" dirty="0" smtClean="0">
                <a:solidFill>
                  <a:schemeClr val="tx1"/>
                </a:solidFill>
                <a:effectLst/>
                <a:latin typeface="+mn-lt"/>
                <a:ea typeface="+mn-ea"/>
                <a:cs typeface="+mn-cs"/>
              </a:rPr>
              <a:t> review the data contained on the first image, click to advance forward . The first image will disappear, and the second image will appear.</a:t>
            </a:r>
            <a:endParaRPr lang="en-US" sz="1200" b="1" i="1" kern="1200" baseline="0" dirty="0">
              <a:solidFill>
                <a:schemeClr val="tx1"/>
              </a:solidFill>
              <a:effectLst/>
              <a:latin typeface="+mn-lt"/>
              <a:ea typeface="+mn-ea"/>
              <a:cs typeface="+mn-cs"/>
            </a:endParaRPr>
          </a:p>
          <a:p>
            <a:endParaRPr lang="en-US" dirty="0"/>
          </a:p>
          <a:p>
            <a:r>
              <a:rPr lang="en-US" dirty="0"/>
              <a:t>While cigarette smoking has declined</a:t>
            </a:r>
            <a:r>
              <a:rPr lang="en-US" baseline="0" dirty="0"/>
              <a:t> among </a:t>
            </a:r>
            <a:r>
              <a:rPr lang="en-US" baseline="0" dirty="0" smtClean="0"/>
              <a:t>U.S. </a:t>
            </a:r>
            <a:r>
              <a:rPr lang="en-US" baseline="0" dirty="0"/>
              <a:t>youth in recent years, the use of some other tobacco products has increased. The images on this slide detail YRBS data focused on the number of tobacco products middle and high school students used currently, and the percentage of students self reporting the use of various tobacco products.</a:t>
            </a:r>
          </a:p>
          <a:p>
            <a:endParaRPr lang="en-US" baseline="0" dirty="0"/>
          </a:p>
          <a:p>
            <a:r>
              <a:rPr lang="en-US" b="1" u="sng" baseline="0" dirty="0"/>
              <a:t>Additional Information for the Trainer(s):</a:t>
            </a:r>
          </a:p>
          <a:p>
            <a:r>
              <a:rPr lang="en-US" b="1" baseline="0" dirty="0"/>
              <a:t>Cigarettes:</a:t>
            </a:r>
            <a:r>
              <a:rPr lang="en-US" baseline="0" dirty="0"/>
              <a:t> from 2011 to 2015, current cigarette smoking declined among middle and high school students. About 2 of every 100 middle school students (2.3%) reported in 2015 that they smoked cigarettes in the past 30 days (a decrease from 4.3% in 2011. About 9 of every 100 high school students (9.3%) reported in 2015 that they smoked cigarettes in the past 30 days (a decrease from 15.8% in 2011).</a:t>
            </a:r>
          </a:p>
          <a:p>
            <a:endParaRPr lang="en-US" baseline="0" dirty="0"/>
          </a:p>
          <a:p>
            <a:r>
              <a:rPr lang="en-US" b="1" baseline="0" dirty="0"/>
              <a:t>Electronic cigarettes: </a:t>
            </a:r>
            <a:r>
              <a:rPr lang="en-US" baseline="0" dirty="0"/>
              <a:t>Current use of electronic cigarettes increased among middle and high school students from 2011 to 2015. About 5 of every 100 middle school students (5.3%) reported in 2015 that they used electronic cigarettes in the past 30 days (an increase from 0.6% in 2011). Sixteen of every 100 high school students (16.0%) reported in 2015 that they used electronic cigarettes in the past 30 days (an increase from 1.5% in 2011).</a:t>
            </a:r>
          </a:p>
          <a:p>
            <a:endParaRPr lang="en-US" baseline="0" dirty="0"/>
          </a:p>
          <a:p>
            <a:r>
              <a:rPr lang="en-US" b="1" baseline="0" dirty="0"/>
              <a:t>Hookahs: </a:t>
            </a:r>
            <a:r>
              <a:rPr lang="en-US" baseline="0" dirty="0"/>
              <a:t>From 2011 to 2015, current use of hookahs increased among middle and high school students. Two of every 100 middle school students (2.0%) reported in 2015 that they had used hookah in the past 30 days (an increase from 1.0% in 2011). About 7 of every 100 high school students (7.2%) reported in 2015 that they had used hookah in the past 30 days (an increase from 4.1% in 2011).</a:t>
            </a:r>
            <a:endParaRPr lang="en-US" dirty="0"/>
          </a:p>
        </p:txBody>
      </p:sp>
      <p:sp>
        <p:nvSpPr>
          <p:cNvPr id="4" name="Slide Number Placeholder 3"/>
          <p:cNvSpPr>
            <a:spLocks noGrp="1"/>
          </p:cNvSpPr>
          <p:nvPr>
            <p:ph type="sldNum" sz="quarter" idx="10"/>
          </p:nvPr>
        </p:nvSpPr>
        <p:spPr/>
        <p:txBody>
          <a:bodyPr/>
          <a:lstStyle/>
          <a:p>
            <a:fld id="{D428D147-A619-4BE7-B1D0-117B7DB1A985}" type="slidenum">
              <a:rPr lang="en-US" smtClean="0"/>
              <a:t>66</a:t>
            </a:fld>
            <a:endParaRPr lang="en-US"/>
          </a:p>
        </p:txBody>
      </p:sp>
    </p:spTree>
    <p:extLst>
      <p:ext uri="{BB962C8B-B14F-4D97-AF65-F5344CB8AC3E}">
        <p14:creationId xmlns:p14="http://schemas.microsoft.com/office/powerpoint/2010/main" val="195474712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US" baseline="0" dirty="0"/>
              <a:t> variety of factors impact youth tobacco use. With regards to </a:t>
            </a:r>
            <a:r>
              <a:rPr lang="en-US" b="1" baseline="0" dirty="0"/>
              <a:t>social and physical environments</a:t>
            </a:r>
            <a:r>
              <a:rPr lang="en-US" baseline="0" dirty="0"/>
              <a:t>, the way mass media show tobacco use as a normal activity can promote smoking among young people. Youth are more likely to use tobacco if they see that tobacco use is acceptable or normal among their peers. High school athletes are more likely to use smokeless tobacco than their peers who are non-athletes. Parental smoking may promote smoking among young people. With regards </a:t>
            </a:r>
            <a:r>
              <a:rPr lang="en-US" b="1" baseline="0" dirty="0"/>
              <a:t>to biological and genetic factors</a:t>
            </a:r>
            <a:r>
              <a:rPr lang="en-US" baseline="0" dirty="0"/>
              <a:t>, evidence exists that youth may be sensitive to nicotine and that teens can feel dependent on nicotine sooner than adults. Genetic factors may make quitting smoking more difficult for young people. A mother’s smoking during pregnancy may increase the likelihood that her offspring will become regular smokers. With regards to </a:t>
            </a:r>
            <a:r>
              <a:rPr lang="en-US" b="1" baseline="0" dirty="0"/>
              <a:t>mental health</a:t>
            </a:r>
            <a:r>
              <a:rPr lang="en-US" baseline="0" dirty="0"/>
              <a:t>, a strong relationship exists between youth smoking and depression, anxiety, and stress. With regards to personal perceptions, expectations of positive outcomes from smoking, such as coping with stress and controlling weight, are related to youth tobacco use. </a:t>
            </a:r>
            <a:r>
              <a:rPr lang="en-US" b="1" baseline="0" dirty="0"/>
              <a:t>Other influences </a:t>
            </a:r>
            <a:r>
              <a:rPr lang="en-US" baseline="0" dirty="0"/>
              <a:t>that affect youth tobacco use include: lower socioeconomic status, including lower income or education; lack of skills to resist influences to tobacco use; lack of support or involvement from parents; accessibility, availability, and price of tobacco products; low levels of academic achievement; low self-image or self-esteem; and exposure to tobacco advertising.</a:t>
            </a:r>
          </a:p>
          <a:p>
            <a:endParaRPr lang="en-US" baseline="0" dirty="0"/>
          </a:p>
          <a:p>
            <a:r>
              <a:rPr lang="en-US" baseline="0" dirty="0"/>
              <a:t>Image Credit: </a:t>
            </a:r>
            <a:r>
              <a:rPr lang="en-US" baseline="0" dirty="0" smtClean="0"/>
              <a:t>CDC website, </a:t>
            </a:r>
            <a:r>
              <a:rPr lang="en-US" baseline="0" dirty="0"/>
              <a:t>2016.</a:t>
            </a:r>
          </a:p>
          <a:p>
            <a:endParaRPr lang="en-US" dirty="0"/>
          </a:p>
        </p:txBody>
      </p:sp>
      <p:sp>
        <p:nvSpPr>
          <p:cNvPr id="4" name="Slide Number Placeholder 3"/>
          <p:cNvSpPr>
            <a:spLocks noGrp="1"/>
          </p:cNvSpPr>
          <p:nvPr>
            <p:ph type="sldNum" sz="quarter" idx="10"/>
          </p:nvPr>
        </p:nvSpPr>
        <p:spPr/>
        <p:txBody>
          <a:bodyPr/>
          <a:lstStyle/>
          <a:p>
            <a:fld id="{D428D147-A619-4BE7-B1D0-117B7DB1A985}" type="slidenum">
              <a:rPr lang="en-US" smtClean="0"/>
              <a:t>67</a:t>
            </a:fld>
            <a:endParaRPr lang="en-US"/>
          </a:p>
        </p:txBody>
      </p:sp>
    </p:spTree>
    <p:extLst>
      <p:ext uri="{BB962C8B-B14F-4D97-AF65-F5344CB8AC3E}">
        <p14:creationId xmlns:p14="http://schemas.microsoft.com/office/powerpoint/2010/main" val="114907391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Teenagers are very familiar with the risks of smoking cigarettes, but are much less sure whether marijuana or e-cigarettes are harmful, according to a 2015 study by </a:t>
            </a:r>
            <a:r>
              <a:rPr lang="en-US" sz="1200" b="0" i="0" u="none" strike="noStrike" kern="1200" baseline="0" dirty="0" err="1">
                <a:solidFill>
                  <a:schemeClr val="tx1"/>
                </a:solidFill>
                <a:latin typeface="+mn-lt"/>
                <a:ea typeface="+mn-ea"/>
                <a:cs typeface="+mn-cs"/>
              </a:rPr>
              <a:t>Roditis</a:t>
            </a:r>
            <a:r>
              <a:rPr lang="en-US" sz="1200" b="0" i="0" u="none" strike="noStrike" kern="1200" baseline="0" dirty="0">
                <a:solidFill>
                  <a:schemeClr val="tx1"/>
                </a:solidFill>
                <a:latin typeface="+mn-lt"/>
                <a:ea typeface="+mn-ea"/>
                <a:cs typeface="+mn-cs"/>
              </a:rPr>
              <a:t> and Halpern-</a:t>
            </a:r>
            <a:r>
              <a:rPr lang="en-US" sz="1200" b="0" i="0" u="none" strike="noStrike" kern="1200" baseline="0" dirty="0" err="1">
                <a:solidFill>
                  <a:schemeClr val="tx1"/>
                </a:solidFill>
                <a:latin typeface="+mn-lt"/>
                <a:ea typeface="+mn-ea"/>
                <a:cs typeface="+mn-cs"/>
              </a:rPr>
              <a:t>Felsher</a:t>
            </a:r>
            <a:r>
              <a:rPr lang="en-US" sz="1200" b="0" i="0" u="none" strike="noStrike" kern="1200" baseline="0" dirty="0">
                <a:solidFill>
                  <a:schemeClr val="tx1"/>
                </a:solidFill>
                <a:latin typeface="+mn-lt"/>
                <a:ea typeface="+mn-ea"/>
                <a:cs typeface="+mn-cs"/>
              </a:rPr>
              <a:t> from Stanford University School of Medicine. While adolescents get clear messages from their families, teachers, peers and the media about the harms of smoking cigarettes, they receive conflicting or sparse information about the harms of marijuana and e-cigarettes. In the qualitative study, </a:t>
            </a:r>
            <a:r>
              <a:rPr lang="en-US" sz="1200" b="0" i="0" u="none" strike="noStrike" kern="1200" baseline="0" dirty="0" err="1">
                <a:solidFill>
                  <a:schemeClr val="tx1"/>
                </a:solidFill>
                <a:latin typeface="+mn-lt"/>
                <a:ea typeface="+mn-ea"/>
                <a:cs typeface="+mn-cs"/>
              </a:rPr>
              <a:t>Roditis</a:t>
            </a:r>
            <a:r>
              <a:rPr lang="en-US" sz="1200" b="0" i="0" u="none" strike="noStrike" kern="1200" baseline="0" dirty="0">
                <a:solidFill>
                  <a:schemeClr val="tx1"/>
                </a:solidFill>
                <a:latin typeface="+mn-lt"/>
                <a:ea typeface="+mn-ea"/>
                <a:cs typeface="+mn-cs"/>
              </a:rPr>
              <a:t> and Halpern-</a:t>
            </a:r>
            <a:r>
              <a:rPr lang="en-US" sz="1200" b="0" i="0" u="none" strike="noStrike" kern="1200" baseline="0" dirty="0" err="1">
                <a:solidFill>
                  <a:schemeClr val="tx1"/>
                </a:solidFill>
                <a:latin typeface="+mn-lt"/>
                <a:ea typeface="+mn-ea"/>
                <a:cs typeface="+mn-cs"/>
              </a:rPr>
              <a:t>Felsher</a:t>
            </a:r>
            <a:r>
              <a:rPr lang="en-US" sz="1200" b="0" i="0" u="none" strike="noStrike" kern="1200" baseline="0" dirty="0">
                <a:solidFill>
                  <a:schemeClr val="tx1"/>
                </a:solidFill>
                <a:latin typeface="+mn-lt"/>
                <a:ea typeface="+mn-ea"/>
                <a:cs typeface="+mn-cs"/>
              </a:rPr>
              <a:t> compared teens’ knowledge of cigarettes, e-cigarettes, and marijuana. The participants were able to describe the negative consequences of using conventional cigarettes, but were less sure of the risks of marijuana and e-cigarette use. Adolescents reported learning about e-cigarettes from the media, family and friends, and from the school environment. This small study highlights the need for clinicians, prevention campaigns, and interventions to explicitly address risks of marijuana and e-cigarettes use along with risks of cigarette use. Additionally, there needs to be a stronger </a:t>
            </a:r>
            <a:r>
              <a:rPr lang="en-US" sz="1200" b="0" i="0" u="none" strike="noStrike" kern="1200" baseline="0" dirty="0" smtClean="0">
                <a:solidFill>
                  <a:schemeClr val="tx1"/>
                </a:solidFill>
                <a:latin typeface="+mn-lt"/>
                <a:ea typeface="+mn-ea"/>
                <a:cs typeface="+mn-cs"/>
              </a:rPr>
              <a:t>connection </a:t>
            </a:r>
            <a:r>
              <a:rPr lang="en-US" sz="1200" b="0" i="0" u="none" strike="noStrike" kern="1200" baseline="0" dirty="0">
                <a:solidFill>
                  <a:schemeClr val="tx1"/>
                </a:solidFill>
                <a:latin typeface="+mn-lt"/>
                <a:ea typeface="+mn-ea"/>
                <a:cs typeface="+mn-cs"/>
              </a:rPr>
              <a:t>between formal messages that adolescents are getting regarding the risks of these products and their daily experiences.</a:t>
            </a:r>
          </a:p>
          <a:p>
            <a:endParaRPr lang="en-US" sz="1200" b="0" i="0" u="none" strike="noStrike" kern="1200" baseline="0" dirty="0">
              <a:solidFill>
                <a:schemeClr val="tx1"/>
              </a:solidFill>
              <a:latin typeface="+mn-lt"/>
              <a:ea typeface="+mn-ea"/>
              <a:cs typeface="+mn-cs"/>
            </a:endParaRPr>
          </a:p>
          <a:p>
            <a:r>
              <a:rPr lang="en-US" sz="1200" b="1" i="0" u="sng" strike="noStrike" kern="1200" baseline="0" dirty="0">
                <a:solidFill>
                  <a:schemeClr val="tx1"/>
                </a:solidFill>
                <a:latin typeface="+mn-lt"/>
                <a:ea typeface="+mn-ea"/>
                <a:cs typeface="+mn-cs"/>
              </a:rPr>
              <a:t>REFERENCE:</a:t>
            </a:r>
            <a:r>
              <a:rPr lang="en-US" sz="1200" b="0" i="0" u="none" strike="noStrike" kern="1200" baseline="0" dirty="0">
                <a:solidFill>
                  <a:schemeClr val="tx1"/>
                </a:solidFill>
                <a:latin typeface="+mn-lt"/>
                <a:ea typeface="+mn-ea"/>
                <a:cs typeface="+mn-cs"/>
              </a:rPr>
              <a:t/>
            </a:r>
            <a:br>
              <a:rPr lang="en-US" sz="1200" b="0" i="0" u="none" strike="noStrike" kern="1200" baseline="0" dirty="0">
                <a:solidFill>
                  <a:schemeClr val="tx1"/>
                </a:solidFill>
                <a:latin typeface="+mn-lt"/>
                <a:ea typeface="+mn-ea"/>
                <a:cs typeface="+mn-cs"/>
              </a:rPr>
            </a:br>
            <a:r>
              <a:rPr lang="en-US" sz="1200" b="0" i="0" u="none" strike="noStrike" kern="1200" baseline="0" dirty="0" err="1">
                <a:solidFill>
                  <a:schemeClr val="tx1"/>
                </a:solidFill>
                <a:latin typeface="+mn-lt"/>
                <a:ea typeface="+mn-ea"/>
                <a:cs typeface="+mn-cs"/>
              </a:rPr>
              <a:t>Roditis</a:t>
            </a:r>
            <a:r>
              <a:rPr lang="en-US" sz="1200" b="0" i="0" u="none" strike="noStrike" kern="1200" baseline="0" dirty="0">
                <a:solidFill>
                  <a:schemeClr val="tx1"/>
                </a:solidFill>
                <a:latin typeface="+mn-lt"/>
                <a:ea typeface="+mn-ea"/>
                <a:cs typeface="+mn-cs"/>
              </a:rPr>
              <a:t>, M.L., &amp; Halpern-</a:t>
            </a:r>
            <a:r>
              <a:rPr lang="en-US" sz="1200" b="0" i="0" u="none" strike="noStrike" kern="1200" baseline="0" dirty="0" err="1">
                <a:solidFill>
                  <a:schemeClr val="tx1"/>
                </a:solidFill>
                <a:latin typeface="+mn-lt"/>
                <a:ea typeface="+mn-ea"/>
                <a:cs typeface="+mn-cs"/>
              </a:rPr>
              <a:t>Felsher</a:t>
            </a:r>
            <a:r>
              <a:rPr lang="en-US" sz="1200" b="0" i="0" u="none" strike="noStrike" kern="1200" baseline="0" dirty="0">
                <a:solidFill>
                  <a:schemeClr val="tx1"/>
                </a:solidFill>
                <a:latin typeface="+mn-lt"/>
                <a:ea typeface="+mn-ea"/>
                <a:cs typeface="+mn-cs"/>
              </a:rPr>
              <a:t>, B. (2015). Adolescents’ perceptions of risks and benefits of conventional cigarettes, e-cigarettes, and marijuana: A qualitative analysis. </a:t>
            </a:r>
            <a:r>
              <a:rPr lang="en-US" sz="1200" b="0" i="1" u="none" strike="noStrike" kern="1200" baseline="0" dirty="0">
                <a:solidFill>
                  <a:schemeClr val="tx1"/>
                </a:solidFill>
                <a:latin typeface="+mn-lt"/>
                <a:ea typeface="+mn-ea"/>
                <a:cs typeface="+mn-cs"/>
              </a:rPr>
              <a:t>Journal of Adolescent Health, 57</a:t>
            </a:r>
            <a:r>
              <a:rPr lang="en-US" sz="1200" b="0" i="0" u="none" strike="noStrike" kern="1200" baseline="0" dirty="0">
                <a:solidFill>
                  <a:schemeClr val="tx1"/>
                </a:solidFill>
                <a:latin typeface="+mn-lt"/>
                <a:ea typeface="+mn-ea"/>
                <a:cs typeface="+mn-cs"/>
              </a:rPr>
              <a:t>, 179-185.</a:t>
            </a:r>
            <a:endParaRPr lang="en-US" dirty="0"/>
          </a:p>
        </p:txBody>
      </p:sp>
      <p:sp>
        <p:nvSpPr>
          <p:cNvPr id="4" name="Slide Number Placeholder 3"/>
          <p:cNvSpPr>
            <a:spLocks noGrp="1"/>
          </p:cNvSpPr>
          <p:nvPr>
            <p:ph type="sldNum" sz="quarter" idx="10"/>
          </p:nvPr>
        </p:nvSpPr>
        <p:spPr/>
        <p:txBody>
          <a:bodyPr/>
          <a:lstStyle/>
          <a:p>
            <a:fld id="{D428D147-A619-4BE7-B1D0-117B7DB1A985}" type="slidenum">
              <a:rPr lang="en-US" smtClean="0"/>
              <a:t>68</a:t>
            </a:fld>
            <a:endParaRPr lang="en-US"/>
          </a:p>
        </p:txBody>
      </p:sp>
    </p:spTree>
    <p:extLst>
      <p:ext uri="{BB962C8B-B14F-4D97-AF65-F5344CB8AC3E}">
        <p14:creationId xmlns:p14="http://schemas.microsoft.com/office/powerpoint/2010/main" val="91159937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an effort to help</a:t>
            </a:r>
            <a:r>
              <a:rPr lang="en-US" baseline="0" dirty="0"/>
              <a:t> protect the public from the dangers of tobacco use, the U.S. Food and Drug Administration (FDA) has established a new rule for e-cigarettes and their liquid solutions. Because e-cigarettes contain nicotine derived from tobacco, they are now subject to government regulation as tobacco products, including the requirement that both in-store and online purchasers be at least 18 years of age.</a:t>
            </a:r>
          </a:p>
          <a:p>
            <a:endParaRPr lang="en-US" baseline="0" dirty="0"/>
          </a:p>
          <a:p>
            <a:r>
              <a:rPr lang="en-US" b="1" u="sng" baseline="0" dirty="0"/>
              <a:t>REFERENCE:</a:t>
            </a:r>
          </a:p>
          <a:p>
            <a:r>
              <a:rPr lang="en-US" baseline="0" dirty="0"/>
              <a:t>National Institute on Drug Abuse. (2016). </a:t>
            </a:r>
            <a:r>
              <a:rPr lang="en-US" i="1" baseline="0" dirty="0"/>
              <a:t>Electronic Cigarettes (E-Cigarettes) Drug Facts</a:t>
            </a:r>
            <a:r>
              <a:rPr lang="en-US" baseline="0" dirty="0"/>
              <a:t>. Accessed </a:t>
            </a:r>
            <a:r>
              <a:rPr lang="en-US" baseline="0" dirty="0" smtClean="0"/>
              <a:t>May 16, 2016 from</a:t>
            </a:r>
            <a:r>
              <a:rPr lang="en-US" baseline="0" dirty="0"/>
              <a:t>: </a:t>
            </a:r>
            <a:r>
              <a:rPr lang="en-US" dirty="0"/>
              <a:t>https://www.drugabuse.gov/publications/drugfacts/electronic-cigarettes-e-cigarettes.</a:t>
            </a:r>
          </a:p>
        </p:txBody>
      </p:sp>
      <p:sp>
        <p:nvSpPr>
          <p:cNvPr id="4" name="Slide Number Placeholder 3"/>
          <p:cNvSpPr>
            <a:spLocks noGrp="1"/>
          </p:cNvSpPr>
          <p:nvPr>
            <p:ph type="sldNum" sz="quarter" idx="10"/>
          </p:nvPr>
        </p:nvSpPr>
        <p:spPr/>
        <p:txBody>
          <a:bodyPr/>
          <a:lstStyle/>
          <a:p>
            <a:fld id="{D428D147-A619-4BE7-B1D0-117B7DB1A985}" type="slidenum">
              <a:rPr lang="en-US" smtClean="0"/>
              <a:t>69</a:t>
            </a:fld>
            <a:endParaRPr lang="en-US"/>
          </a:p>
        </p:txBody>
      </p:sp>
    </p:spTree>
    <p:extLst>
      <p:ext uri="{BB962C8B-B14F-4D97-AF65-F5344CB8AC3E}">
        <p14:creationId xmlns:p14="http://schemas.microsoft.com/office/powerpoint/2010/main" val="3389110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ANSWER KEY</a:t>
            </a:r>
          </a:p>
          <a:p>
            <a:r>
              <a:rPr lang="en-US" altLang="en-US" dirty="0"/>
              <a:t>#3 – correct response is E (80% or more</a:t>
            </a:r>
            <a:r>
              <a:rPr lang="en-US" altLang="en-US" baseline="0" dirty="0"/>
              <a:t>)</a:t>
            </a:r>
          </a:p>
        </p:txBody>
      </p:sp>
      <p:sp>
        <p:nvSpPr>
          <p:cNvPr id="4" name="Slide Number Placeholder 3"/>
          <p:cNvSpPr>
            <a:spLocks noGrp="1"/>
          </p:cNvSpPr>
          <p:nvPr>
            <p:ph type="sldNum" sz="quarter" idx="10"/>
          </p:nvPr>
        </p:nvSpPr>
        <p:spPr/>
        <p:txBody>
          <a:bodyPr/>
          <a:lstStyle/>
          <a:p>
            <a:fld id="{D428D147-A619-4BE7-B1D0-117B7DB1A985}" type="slidenum">
              <a:rPr lang="en-US" smtClean="0"/>
              <a:t>7</a:t>
            </a:fld>
            <a:endParaRPr lang="en-US"/>
          </a:p>
        </p:txBody>
      </p:sp>
    </p:spTree>
    <p:extLst>
      <p:ext uri="{BB962C8B-B14F-4D97-AF65-F5344CB8AC3E}">
        <p14:creationId xmlns:p14="http://schemas.microsoft.com/office/powerpoint/2010/main" val="99317005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a:t>
            </a:r>
            <a:r>
              <a:rPr lang="en-US" sz="1200" b="1" i="0" kern="1200" dirty="0" smtClean="0">
                <a:solidFill>
                  <a:schemeClr val="tx1"/>
                </a:solidFill>
                <a:effectLst/>
                <a:latin typeface="+mn-lt"/>
                <a:ea typeface="+mn-ea"/>
                <a:cs typeface="+mn-cs"/>
              </a:rPr>
              <a:t>ANIMATION </a:t>
            </a:r>
            <a:r>
              <a:rPr lang="en-US" sz="1200" b="1" i="0" kern="1200" dirty="0" smtClean="0">
                <a:solidFill>
                  <a:schemeClr val="tx1"/>
                </a:solidFill>
                <a:effectLst/>
                <a:latin typeface="+mn-lt"/>
                <a:ea typeface="+mn-ea"/>
                <a:cs typeface="+mn-cs"/>
              </a:rPr>
              <a:t>INSTRUCTIONS</a:t>
            </a:r>
            <a:r>
              <a:rPr lang="en-US" sz="1200" b="1" i="0" kern="1200" dirty="0" smtClean="0">
                <a:solidFill>
                  <a:schemeClr val="tx1"/>
                </a:solidFill>
                <a:effectLst/>
                <a:latin typeface="+mn-lt"/>
                <a:ea typeface="+mn-ea"/>
                <a:cs typeface="+mn-cs"/>
              </a:rPr>
              <a:t>** </a:t>
            </a:r>
          </a:p>
          <a:p>
            <a:r>
              <a:rPr lang="en-US" sz="1200" b="1" i="1" kern="1200" dirty="0" smtClean="0">
                <a:solidFill>
                  <a:schemeClr val="tx1"/>
                </a:solidFill>
                <a:effectLst/>
                <a:latin typeface="+mn-lt"/>
                <a:ea typeface="+mn-ea"/>
                <a:cs typeface="+mn-cs"/>
              </a:rPr>
              <a:t>The </a:t>
            </a:r>
            <a:r>
              <a:rPr lang="en-US" sz="1200" b="1" i="1" kern="1200" dirty="0">
                <a:solidFill>
                  <a:schemeClr val="tx1"/>
                </a:solidFill>
                <a:effectLst/>
                <a:latin typeface="+mn-lt"/>
                <a:ea typeface="+mn-ea"/>
                <a:cs typeface="+mn-cs"/>
              </a:rPr>
              <a:t>three images are animated to appear automatically, no need to click to</a:t>
            </a:r>
            <a:r>
              <a:rPr lang="en-US" sz="1200" b="1" i="1" kern="1200" baseline="0" dirty="0">
                <a:solidFill>
                  <a:schemeClr val="tx1"/>
                </a:solidFill>
                <a:effectLst/>
                <a:latin typeface="+mn-lt"/>
                <a:ea typeface="+mn-ea"/>
                <a:cs typeface="+mn-cs"/>
              </a:rPr>
              <a:t> advance forward.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According to the 2014 National</a:t>
            </a:r>
            <a:r>
              <a:rPr lang="en-US" sz="1200" b="0" i="0" kern="1200" baseline="0" dirty="0">
                <a:solidFill>
                  <a:schemeClr val="tx1"/>
                </a:solidFill>
                <a:effectLst/>
                <a:latin typeface="+mn-lt"/>
                <a:ea typeface="+mn-ea"/>
                <a:cs typeface="+mn-cs"/>
              </a:rPr>
              <a:t> Youth Tobacco Survey, young people </a:t>
            </a:r>
            <a:r>
              <a:rPr lang="en-US" sz="1200" b="0" i="0" kern="1200" dirty="0">
                <a:solidFill>
                  <a:schemeClr val="tx1"/>
                </a:solidFill>
                <a:effectLst/>
                <a:latin typeface="+mn-lt"/>
                <a:ea typeface="+mn-ea"/>
                <a:cs typeface="+mn-cs"/>
              </a:rPr>
              <a:t>are exposed to e-cigarette advertisements from multiple sources. Starting with the images</a:t>
            </a:r>
            <a:r>
              <a:rPr lang="en-US" sz="1200" b="0" i="0" kern="1200" baseline="0" dirty="0">
                <a:solidFill>
                  <a:schemeClr val="tx1"/>
                </a:solidFill>
                <a:effectLst/>
                <a:latin typeface="+mn-lt"/>
                <a:ea typeface="+mn-ea"/>
                <a:cs typeface="+mn-cs"/>
              </a:rPr>
              <a:t> that appear on the left side of the slide, youth are most likely to be exposed to advertising in retail stores (14.4 million), followed by the Internet (10.5 million), TV/movies (9.6 million), and magazines or newspapers (8 million). The image on the right side of the slide pertains to the age breakdown of young people who are exposed to e-cigarette advertisements. Overall, a high proportion of U.S. middle and high school students saw e-cigarette advertisements in 2014. More specifically, </a:t>
            </a:r>
            <a:r>
              <a:rPr lang="en-US" sz="1200" b="0" i="0" kern="1200" dirty="0">
                <a:solidFill>
                  <a:schemeClr val="tx1"/>
                </a:solidFill>
                <a:effectLst/>
                <a:latin typeface="+mn-lt"/>
                <a:ea typeface="+mn-ea"/>
                <a:cs typeface="+mn-cs"/>
              </a:rPr>
              <a:t>66% of U.S. middle school students, 71% of U.S. high school students, and 69% U.S. middle and high school students overall said they saw e-cigarette advertisements from one or more of the following four sources: retail, Internet, TV/movies, and Magazines/newspapers. According</a:t>
            </a:r>
            <a:r>
              <a:rPr lang="en-US" sz="1200" b="0" i="0" kern="1200" baseline="0" dirty="0">
                <a:solidFill>
                  <a:schemeClr val="tx1"/>
                </a:solidFill>
                <a:effectLst/>
                <a:latin typeface="+mn-lt"/>
                <a:ea typeface="+mn-ea"/>
                <a:cs typeface="+mn-cs"/>
              </a:rPr>
              <a:t> to additional data not shown on this slide, e-cigarette use has increased considerably among young people in the United States in recent years, and this increase corresponds to e-cigarette advertising expenditures. </a:t>
            </a:r>
            <a:endParaRPr lang="en-US" sz="1200" b="0" i="0" kern="1200" dirty="0">
              <a:solidFill>
                <a:schemeClr val="tx1"/>
              </a:solidFill>
              <a:effectLst/>
              <a:latin typeface="+mn-lt"/>
              <a:ea typeface="+mn-ea"/>
              <a:cs typeface="+mn-cs"/>
            </a:endParaRPr>
          </a:p>
          <a:p>
            <a:endParaRPr lang="en-US" dirty="0"/>
          </a:p>
          <a:p>
            <a:r>
              <a:rPr lang="en-US" b="1" u="sng" dirty="0"/>
              <a:t>REFERENCE:</a:t>
            </a:r>
          </a:p>
          <a:p>
            <a:r>
              <a:rPr lang="en-US" dirty="0"/>
              <a:t>Centers</a:t>
            </a:r>
            <a:r>
              <a:rPr lang="en-US" baseline="0" dirty="0"/>
              <a:t> for Disease Control and Prevention. (2015). </a:t>
            </a:r>
            <a:r>
              <a:rPr lang="en-US" i="1" baseline="0" dirty="0"/>
              <a:t>2014 National Youth Tobacco Survey (NYTS)</a:t>
            </a:r>
            <a:r>
              <a:rPr lang="en-US" baseline="0" dirty="0"/>
              <a:t>. </a:t>
            </a:r>
            <a:r>
              <a:rPr lang="en-US" baseline="0" dirty="0" smtClean="0"/>
              <a:t>Accessed May 16, 2016 from: </a:t>
            </a:r>
            <a:r>
              <a:rPr lang="en-US" baseline="0" dirty="0"/>
              <a:t>http://www.cdc.gov/tobacco/data_statistics/surveys/nyts/. </a:t>
            </a:r>
            <a:endParaRPr lang="en-US" dirty="0"/>
          </a:p>
        </p:txBody>
      </p:sp>
      <p:sp>
        <p:nvSpPr>
          <p:cNvPr id="4" name="Slide Number Placeholder 3"/>
          <p:cNvSpPr>
            <a:spLocks noGrp="1"/>
          </p:cNvSpPr>
          <p:nvPr>
            <p:ph type="sldNum" sz="quarter" idx="10"/>
          </p:nvPr>
        </p:nvSpPr>
        <p:spPr/>
        <p:txBody>
          <a:bodyPr/>
          <a:lstStyle/>
          <a:p>
            <a:fld id="{D428D147-A619-4BE7-B1D0-117B7DB1A985}" type="slidenum">
              <a:rPr lang="en-US" smtClean="0"/>
              <a:t>70</a:t>
            </a:fld>
            <a:endParaRPr lang="en-US"/>
          </a:p>
        </p:txBody>
      </p:sp>
    </p:spTree>
    <p:extLst>
      <p:ext uri="{BB962C8B-B14F-4D97-AF65-F5344CB8AC3E}">
        <p14:creationId xmlns:p14="http://schemas.microsoft.com/office/powerpoint/2010/main" val="261109493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Kalkhoran</a:t>
            </a:r>
            <a:r>
              <a:rPr lang="en-US" dirty="0" smtClean="0"/>
              <a:t> </a:t>
            </a:r>
            <a:r>
              <a:rPr lang="en-US" dirty="0"/>
              <a:t>and </a:t>
            </a:r>
            <a:r>
              <a:rPr lang="en-US" dirty="0" err="1"/>
              <a:t>Glantz</a:t>
            </a:r>
            <a:r>
              <a:rPr lang="en-US" dirty="0"/>
              <a:t> conducted a meta-analysis to examine</a:t>
            </a:r>
            <a:r>
              <a:rPr lang="en-US" baseline="0" dirty="0"/>
              <a:t> the association between e-cigarette use and cigarette smoking cessation among adults. The odds of smoking cessation among smokers using e-cigarettes were compared with smokers not using e-cigarettes. The main findings, which were based on 38 studies, were that the odds of quitting cigarettes were 28% lower among those who used e-cigarettes compared with those who did not. The association of e-cigarette with quitting did not differ among studies in which all smokers used e-cigarettes vs those studies of smokers interested in cigarette cessation. Other study characteristics, such as design, population, comparison group, time of exposure assessment, etc., were not associated with the overall effect size. The researchers concluded that e-cigarettes are associated with </a:t>
            </a:r>
            <a:r>
              <a:rPr lang="en-US" baseline="0" dirty="0" smtClean="0"/>
              <a:t>significantly </a:t>
            </a:r>
            <a:r>
              <a:rPr lang="en-US" baseline="0" dirty="0"/>
              <a:t>less quitting among smokers.</a:t>
            </a:r>
          </a:p>
          <a:p>
            <a:endParaRPr lang="en-US" baseline="0" dirty="0"/>
          </a:p>
          <a:p>
            <a:r>
              <a:rPr lang="en-US" b="1" u="sng" baseline="0" dirty="0" smtClean="0"/>
              <a:t>REFERENCE:</a:t>
            </a:r>
          </a:p>
          <a:p>
            <a:r>
              <a:rPr lang="en-US" baseline="0" dirty="0" err="1" smtClean="0"/>
              <a:t>Kalkhoran</a:t>
            </a:r>
            <a:r>
              <a:rPr lang="en-US" baseline="0" dirty="0" smtClean="0"/>
              <a:t>, S., &amp; </a:t>
            </a:r>
            <a:r>
              <a:rPr lang="en-US" baseline="0" dirty="0" err="1"/>
              <a:t>Glantz</a:t>
            </a:r>
            <a:r>
              <a:rPr lang="en-US" baseline="0" dirty="0" smtClean="0"/>
              <a:t>, S.A. (2016). E-cigarettes and smoking cessation in real-world and clinical settings: A systematic review and meta-analysis. </a:t>
            </a:r>
            <a:r>
              <a:rPr lang="en-US" i="1" baseline="0" dirty="0" smtClean="0"/>
              <a:t>The Lancet, 4</a:t>
            </a:r>
            <a:r>
              <a:rPr lang="en-US" i="0" baseline="0" dirty="0" smtClean="0"/>
              <a:t>(2), 116-128.</a:t>
            </a:r>
            <a:endParaRPr lang="en-US" i="0" dirty="0"/>
          </a:p>
        </p:txBody>
      </p:sp>
      <p:sp>
        <p:nvSpPr>
          <p:cNvPr id="4" name="Slide Number Placeholder 3"/>
          <p:cNvSpPr>
            <a:spLocks noGrp="1"/>
          </p:cNvSpPr>
          <p:nvPr>
            <p:ph type="sldNum" sz="quarter" idx="10"/>
          </p:nvPr>
        </p:nvSpPr>
        <p:spPr/>
        <p:txBody>
          <a:bodyPr/>
          <a:lstStyle/>
          <a:p>
            <a:fld id="{D428D147-A619-4BE7-B1D0-117B7DB1A985}" type="slidenum">
              <a:rPr lang="en-US" smtClean="0"/>
              <a:t>71</a:t>
            </a:fld>
            <a:endParaRPr lang="en-US"/>
          </a:p>
        </p:txBody>
      </p:sp>
    </p:spTree>
    <p:extLst>
      <p:ext uri="{BB962C8B-B14F-4D97-AF65-F5344CB8AC3E}">
        <p14:creationId xmlns:p14="http://schemas.microsoft.com/office/powerpoint/2010/main" val="81016298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t>
            </a:r>
            <a:r>
              <a:rPr lang="en-US" b="1" dirty="0" smtClean="0"/>
              <a:t>ANIMATION INSTRUCTIONS**</a:t>
            </a:r>
            <a:endParaRPr lang="en-US" b="1" dirty="0"/>
          </a:p>
          <a:p>
            <a:r>
              <a:rPr lang="en-US" b="1" i="1" dirty="0" smtClean="0"/>
              <a:t>Two animations are included on this; once you</a:t>
            </a:r>
            <a:r>
              <a:rPr lang="en-US" b="1" i="1" baseline="0" dirty="0" smtClean="0"/>
              <a:t> review the main data presented in the bar graph, click once to advance to a box that appears over the “switchers” portion of the graph, and then click to advance one more time to text included at the top of the bar graph appears.</a:t>
            </a:r>
          </a:p>
          <a:p>
            <a:endParaRPr lang="en-US" dirty="0"/>
          </a:p>
          <a:p>
            <a:r>
              <a:rPr lang="en-US" dirty="0"/>
              <a:t>A 2016</a:t>
            </a:r>
            <a:r>
              <a:rPr lang="en-US" baseline="0" dirty="0"/>
              <a:t> article by </a:t>
            </a:r>
            <a:r>
              <a:rPr lang="en-US" dirty="0" err="1"/>
              <a:t>Pechacek</a:t>
            </a:r>
            <a:r>
              <a:rPr lang="en-US" baseline="0" dirty="0"/>
              <a:t> </a:t>
            </a:r>
            <a:r>
              <a:rPr lang="en-US" dirty="0"/>
              <a:t>and</a:t>
            </a:r>
            <a:r>
              <a:rPr lang="en-US" baseline="0" dirty="0"/>
              <a:t> colleagues details select results from the </a:t>
            </a:r>
            <a:r>
              <a:rPr lang="en-US" i="1" baseline="0" dirty="0"/>
              <a:t>2014 Tobacco Products and Risk Perception Survey</a:t>
            </a:r>
            <a:r>
              <a:rPr lang="en-US" baseline="0" dirty="0"/>
              <a:t>. The Survey provided representative estimates of non-institutionalized US adults and included detailed data on the use of Electronic Nicotine Delivery Systems (ENDS) (a.k.a., e-cigarettes). Data were gathered from a national probability sample of 5,717 US adults. </a:t>
            </a:r>
            <a:r>
              <a:rPr lang="en-US" dirty="0"/>
              <a:t>The</a:t>
            </a:r>
            <a:r>
              <a:rPr lang="en-US" baseline="0" dirty="0"/>
              <a:t> graph depicted on this slide shows the differences in opinions about how research participants compare the experience of using e-cigarettes to smoking regular cigarettes among four study groups (e-cigarette rejecters, e-cigarette and regular cigarette dual users, individuals who quit using all smoking products, and former smokers who switched to e-cigarettes). Few e-cigarette rejecters, e-cigarette dual users, or quitters reported that e-cigarettes were more enjoyable than regular cigarettes. On the contrary, almost all switchers reported that e-cigarettes were either more enjoyable or as enjoyable as regular cigarettes. The researchers concluded that since many current smokers who have tried e-cigarettes did not find them to be a satisfying alternative to regular cigarettes, e-cigarettes are not likely to replace regular cigarettes unless the experience of using e-cigarettes is improved.</a:t>
            </a:r>
          </a:p>
          <a:p>
            <a:endParaRPr lang="en-US" baseline="0" dirty="0"/>
          </a:p>
          <a:p>
            <a:r>
              <a:rPr lang="en-US" b="1" u="sng" baseline="0" dirty="0"/>
              <a:t>REFERENCE:</a:t>
            </a:r>
          </a:p>
          <a:p>
            <a:r>
              <a:rPr lang="en-US" baseline="0" dirty="0" err="1"/>
              <a:t>Pechacek</a:t>
            </a:r>
            <a:r>
              <a:rPr lang="en-US" baseline="0" dirty="0"/>
              <a:t>, T.F., </a:t>
            </a:r>
            <a:r>
              <a:rPr lang="en-US" baseline="0" dirty="0" err="1"/>
              <a:t>Nayak</a:t>
            </a:r>
            <a:r>
              <a:rPr lang="en-US" baseline="0" dirty="0"/>
              <a:t>, P., Gregory, K.R., Weaver, S.R., &amp; </a:t>
            </a:r>
            <a:r>
              <a:rPr lang="en-US" baseline="0" dirty="0" err="1"/>
              <a:t>Eriksen</a:t>
            </a:r>
            <a:r>
              <a:rPr lang="en-US" baseline="0" dirty="0"/>
              <a:t>, M.P. (2016). The potential that electronic delivery systems can be a disruptive technology: Results from a national survey. </a:t>
            </a:r>
            <a:r>
              <a:rPr lang="en-US" i="1" baseline="0" dirty="0"/>
              <a:t>Nicotine and Tobacco Research, 00</a:t>
            </a:r>
            <a:r>
              <a:rPr lang="en-US" i="0" baseline="0" dirty="0"/>
              <a:t>(00), 1-9.</a:t>
            </a:r>
          </a:p>
        </p:txBody>
      </p:sp>
      <p:sp>
        <p:nvSpPr>
          <p:cNvPr id="4" name="Slide Number Placeholder 3"/>
          <p:cNvSpPr>
            <a:spLocks noGrp="1"/>
          </p:cNvSpPr>
          <p:nvPr>
            <p:ph type="sldNum" sz="quarter" idx="10"/>
          </p:nvPr>
        </p:nvSpPr>
        <p:spPr/>
        <p:txBody>
          <a:bodyPr/>
          <a:lstStyle/>
          <a:p>
            <a:fld id="{D428D147-A619-4BE7-B1D0-117B7DB1A985}" type="slidenum">
              <a:rPr lang="en-US" smtClean="0"/>
              <a:t>72</a:t>
            </a:fld>
            <a:endParaRPr lang="en-US"/>
          </a:p>
        </p:txBody>
      </p:sp>
    </p:spTree>
    <p:extLst>
      <p:ext uri="{BB962C8B-B14F-4D97-AF65-F5344CB8AC3E}">
        <p14:creationId xmlns:p14="http://schemas.microsoft.com/office/powerpoint/2010/main" val="275080198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TRANSITION SLIDE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The next section of the presentation prevents information on the connection between smoking and HIV acquisition and disease progression.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Credit: CDC</a:t>
            </a:r>
            <a:r>
              <a:rPr lang="en-US" baseline="0" dirty="0" smtClean="0"/>
              <a:t> website,</a:t>
            </a:r>
            <a:r>
              <a:rPr lang="en-US" dirty="0" smtClean="0"/>
              <a:t> 2016</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D428D147-A619-4BE7-B1D0-117B7DB1A985}" type="slidenum">
              <a:rPr lang="en-US" smtClean="0"/>
              <a:t>73</a:t>
            </a:fld>
            <a:endParaRPr lang="en-US"/>
          </a:p>
        </p:txBody>
      </p:sp>
    </p:spTree>
    <p:extLst>
      <p:ext uri="{BB962C8B-B14F-4D97-AF65-F5344CB8AC3E}">
        <p14:creationId xmlns:p14="http://schemas.microsoft.com/office/powerpoint/2010/main" val="65015938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ANSWER KEY</a:t>
            </a:r>
          </a:p>
          <a:p>
            <a:r>
              <a:rPr lang="en-US" altLang="en-US" dirty="0"/>
              <a:t>The correct response is B (Two</a:t>
            </a:r>
            <a:r>
              <a:rPr lang="en-US" altLang="en-US" baseline="0" dirty="0"/>
              <a:t> to t</a:t>
            </a:r>
            <a:r>
              <a:rPr lang="en-US" altLang="en-US" dirty="0"/>
              <a:t>hree times higher)</a:t>
            </a:r>
          </a:p>
          <a:p>
            <a:endParaRPr lang="en-US" dirty="0"/>
          </a:p>
        </p:txBody>
      </p:sp>
      <p:sp>
        <p:nvSpPr>
          <p:cNvPr id="4" name="Slide Number Placeholder 3"/>
          <p:cNvSpPr>
            <a:spLocks noGrp="1"/>
          </p:cNvSpPr>
          <p:nvPr>
            <p:ph type="sldNum" sz="quarter" idx="10"/>
          </p:nvPr>
        </p:nvSpPr>
        <p:spPr/>
        <p:txBody>
          <a:bodyPr/>
          <a:lstStyle/>
          <a:p>
            <a:fld id="{D428D147-A619-4BE7-B1D0-117B7DB1A985}" type="slidenum">
              <a:rPr lang="en-US" smtClean="0"/>
              <a:t>74</a:t>
            </a:fld>
            <a:endParaRPr lang="en-US"/>
          </a:p>
        </p:txBody>
      </p:sp>
    </p:spTree>
    <p:extLst>
      <p:ext uri="{BB962C8B-B14F-4D97-AF65-F5344CB8AC3E}">
        <p14:creationId xmlns:p14="http://schemas.microsoft.com/office/powerpoint/2010/main" val="99317005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j-lt"/>
                <a:ea typeface="+mn-ea"/>
                <a:cs typeface="+mn-cs"/>
              </a:rPr>
              <a:t>People living with AIDS are often perceived to have little interest in and motivation for smoking cessation efforts due to a poor outlook for their future and a belief that death from AIDS is the inevitable outcome of their HIV diagnosis. As HIV infection transforms from a terminal illness into a manageable, chronic condition, however, a stronger emphasis should be placed on smoking cessation efforts with the goal of improving quality of life.  </a:t>
            </a:r>
          </a:p>
          <a:p>
            <a:endParaRPr lang="en-US" sz="1200" b="0" i="0" u="none" strike="noStrike" kern="1200" baseline="0" dirty="0">
              <a:solidFill>
                <a:schemeClr val="tx1"/>
              </a:solidFill>
              <a:latin typeface="+mj-lt"/>
              <a:ea typeface="+mn-ea"/>
              <a:cs typeface="+mn-cs"/>
            </a:endParaRPr>
          </a:p>
          <a:p>
            <a:r>
              <a:rPr lang="en-US" sz="1200" b="0" i="0" u="none" strike="noStrike" kern="1200" baseline="0" dirty="0">
                <a:solidFill>
                  <a:schemeClr val="tx1"/>
                </a:solidFill>
                <a:latin typeface="+mj-lt"/>
                <a:ea typeface="+mn-ea"/>
                <a:cs typeface="+mn-cs"/>
              </a:rPr>
              <a:t>Among people who are infected with HIV, the prevalence of smoking is higher than it is in the general population. For example, according to one East Coast study (2000), people living with HIV had a smoking prevalence of 70%, </a:t>
            </a:r>
            <a:r>
              <a:rPr lang="en-US" sz="1200" b="0" i="0" u="none" strike="noStrike" kern="1200" baseline="0" dirty="0" smtClean="0">
                <a:solidFill>
                  <a:schemeClr val="tx1"/>
                </a:solidFill>
                <a:latin typeface="+mj-lt"/>
                <a:ea typeface="+mn-ea"/>
                <a:cs typeface="+mn-cs"/>
              </a:rPr>
              <a:t>as </a:t>
            </a:r>
            <a:r>
              <a:rPr lang="en-US" sz="1200" b="0" i="0" u="none" strike="noStrike" kern="1200" baseline="0" dirty="0">
                <a:solidFill>
                  <a:schemeClr val="tx1"/>
                </a:solidFill>
                <a:latin typeface="+mj-lt"/>
                <a:ea typeface="+mn-ea"/>
                <a:cs typeface="+mn-cs"/>
              </a:rPr>
              <a:t>compared to a national prevalence of 25%. In another study based in San Francisco (2002), people with HIV had a smoking prevalence of 54%, compared to a prevalence estimate of 18% for the general population in San Francisco and the state of California.</a:t>
            </a:r>
          </a:p>
          <a:p>
            <a:endParaRPr lang="en-US" sz="1200" b="0" i="0" u="none" strike="noStrike" kern="1200" baseline="0" dirty="0">
              <a:solidFill>
                <a:schemeClr val="tx1"/>
              </a:solidFill>
              <a:latin typeface="+mj-lt"/>
              <a:ea typeface="+mn-ea"/>
              <a:cs typeface="+mn-cs"/>
            </a:endParaRPr>
          </a:p>
          <a:p>
            <a:r>
              <a:rPr lang="en-US" sz="1200" b="0" i="0" u="none" strike="noStrike" kern="1200" baseline="0" dirty="0">
                <a:solidFill>
                  <a:schemeClr val="tx1"/>
                </a:solidFill>
                <a:latin typeface="+mj-lt"/>
                <a:ea typeface="+mn-ea"/>
                <a:cs typeface="+mn-cs"/>
              </a:rPr>
              <a:t>For people infected with HIV, smoking has been associated with increased rates of a variety of negative health outcomes, as stated on the next slide.</a:t>
            </a:r>
          </a:p>
          <a:p>
            <a:endParaRPr lang="en-US" sz="1200" b="0" i="0" u="none" strike="noStrike" kern="1200" baseline="0" dirty="0">
              <a:solidFill>
                <a:schemeClr val="tx1"/>
              </a:solidFill>
              <a:latin typeface="+mj-lt"/>
              <a:ea typeface="+mn-ea"/>
              <a:cs typeface="+mn-cs"/>
            </a:endParaRPr>
          </a:p>
          <a:p>
            <a:r>
              <a:rPr lang="en-US" sz="1200" b="1" i="0" u="sng" strike="noStrike" kern="1200" baseline="0" dirty="0">
                <a:solidFill>
                  <a:schemeClr val="tx1"/>
                </a:solidFill>
                <a:latin typeface="+mj-lt"/>
                <a:ea typeface="+mn-ea"/>
                <a:cs typeface="+mn-cs"/>
              </a:rPr>
              <a:t>REFERENCE: </a:t>
            </a:r>
          </a:p>
          <a:p>
            <a:r>
              <a:rPr lang="en-US" sz="1200" b="0" i="0" u="none" strike="noStrike" kern="1200" baseline="0" dirty="0">
                <a:solidFill>
                  <a:schemeClr val="tx1"/>
                </a:solidFill>
                <a:latin typeface="+mj-lt"/>
                <a:ea typeface="+mn-ea"/>
                <a:cs typeface="+mn-cs"/>
              </a:rPr>
              <a:t>Los Angeles Department of Health Services, Tobacco Control and Prevention </a:t>
            </a:r>
            <a:r>
              <a:rPr lang="en-US" sz="1200" b="0" i="0" u="none" strike="noStrike" kern="1200" baseline="0" dirty="0" smtClean="0">
                <a:solidFill>
                  <a:schemeClr val="tx1"/>
                </a:solidFill>
                <a:latin typeface="+mj-lt"/>
                <a:ea typeface="+mn-ea"/>
                <a:cs typeface="+mn-cs"/>
              </a:rPr>
              <a:t>Program. </a:t>
            </a:r>
            <a:r>
              <a:rPr lang="en-US" sz="1200" b="0" i="1" u="none" strike="noStrike" kern="1200" baseline="0" dirty="0">
                <a:solidFill>
                  <a:schemeClr val="tx1"/>
                </a:solidFill>
                <a:latin typeface="+mj-lt"/>
                <a:ea typeface="+mn-ea"/>
                <a:cs typeface="+mn-cs"/>
              </a:rPr>
              <a:t>HIV and Tobacco </a:t>
            </a:r>
            <a:r>
              <a:rPr lang="en-US" sz="1200" b="0" i="1" u="none" strike="noStrike" kern="1200" baseline="0" dirty="0" smtClean="0">
                <a:solidFill>
                  <a:schemeClr val="tx1"/>
                </a:solidFill>
                <a:latin typeface="+mj-lt"/>
                <a:ea typeface="+mn-ea"/>
                <a:cs typeface="+mn-cs"/>
              </a:rPr>
              <a:t>Use</a:t>
            </a:r>
            <a:r>
              <a:rPr lang="en-US" sz="1200" b="0" i="0" u="none" strike="noStrike" kern="1200" baseline="0" dirty="0" smtClean="0">
                <a:solidFill>
                  <a:schemeClr val="tx1"/>
                </a:solidFill>
                <a:latin typeface="+mj-lt"/>
                <a:ea typeface="+mn-ea"/>
                <a:cs typeface="+mn-cs"/>
              </a:rPr>
              <a:t>. Accessed April 27, 2016 from http://publichealth.lacounty.gov/tob/pdf/HIV%20Flyer.rev.pdf.</a:t>
            </a:r>
            <a:endParaRPr lang="en-US" sz="1200" dirty="0">
              <a:latin typeface="+mj-lt"/>
            </a:endParaRPr>
          </a:p>
        </p:txBody>
      </p:sp>
      <p:sp>
        <p:nvSpPr>
          <p:cNvPr id="4" name="Slide Number Placeholder 3"/>
          <p:cNvSpPr>
            <a:spLocks noGrp="1"/>
          </p:cNvSpPr>
          <p:nvPr>
            <p:ph type="sldNum" sz="quarter" idx="10"/>
          </p:nvPr>
        </p:nvSpPr>
        <p:spPr/>
        <p:txBody>
          <a:bodyPr/>
          <a:lstStyle/>
          <a:p>
            <a:fld id="{D428D147-A619-4BE7-B1D0-117B7DB1A985}" type="slidenum">
              <a:rPr lang="en-US" smtClean="0"/>
              <a:t>75</a:t>
            </a:fld>
            <a:endParaRPr lang="en-US"/>
          </a:p>
        </p:txBody>
      </p:sp>
    </p:spTree>
    <p:extLst>
      <p:ext uri="{BB962C8B-B14F-4D97-AF65-F5344CB8AC3E}">
        <p14:creationId xmlns:p14="http://schemas.microsoft.com/office/powerpoint/2010/main" val="383151304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Cigarette smoking is a dangerous habit even for those in perfect health. The risks involved with smoking</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seem to be greater, however, for people</a:t>
            </a:r>
            <a:r>
              <a:rPr lang="en-US" sz="1200" kern="1200" baseline="0" dirty="0">
                <a:solidFill>
                  <a:schemeClr val="tx1"/>
                </a:solidFill>
                <a:effectLst/>
                <a:latin typeface="+mn-lt"/>
                <a:ea typeface="+mn-ea"/>
                <a:cs typeface="+mn-cs"/>
              </a:rPr>
              <a:t> who are </a:t>
            </a:r>
            <a:r>
              <a:rPr lang="en-US" sz="1200" kern="1200" dirty="0">
                <a:solidFill>
                  <a:schemeClr val="tx1"/>
                </a:solidFill>
                <a:effectLst/>
                <a:latin typeface="+mn-lt"/>
                <a:ea typeface="+mn-ea"/>
                <a:cs typeface="+mn-cs"/>
              </a:rPr>
              <a:t>living with HIV.</a:t>
            </a:r>
            <a:r>
              <a:rPr lang="en-US" sz="1200" kern="1200" baseline="0" dirty="0">
                <a:solidFill>
                  <a:schemeClr val="tx1"/>
                </a:solidFill>
                <a:effectLst/>
                <a:latin typeface="+mn-lt"/>
                <a:ea typeface="+mn-ea"/>
                <a:cs typeface="+mn-cs"/>
              </a:rPr>
              <a:t> Recent research</a:t>
            </a:r>
            <a:r>
              <a:rPr lang="en-US" sz="1200" kern="1200" dirty="0">
                <a:solidFill>
                  <a:schemeClr val="tx1"/>
                </a:solidFill>
                <a:effectLst/>
                <a:latin typeface="+mn-lt"/>
                <a:ea typeface="+mn-ea"/>
                <a:cs typeface="+mn-cs"/>
              </a:rPr>
              <a:t> has shown that, for people living with HIV and receiving good medical care, those who smoke lose more years of their life to smoking than to HIV.</a:t>
            </a:r>
            <a:r>
              <a:rPr lang="en-US" sz="1200" kern="1200" baseline="0" dirty="0">
                <a:solidFill>
                  <a:schemeClr val="tx1"/>
                </a:solidFill>
                <a:effectLst/>
                <a:latin typeface="+mn-lt"/>
                <a:ea typeface="+mn-ea"/>
                <a:cs typeface="+mn-cs"/>
              </a:rPr>
              <a:t> In the past,</a:t>
            </a:r>
            <a:r>
              <a:rPr lang="en-US" sz="1200" kern="1200" dirty="0">
                <a:solidFill>
                  <a:schemeClr val="tx1"/>
                </a:solidFill>
                <a:effectLst/>
                <a:latin typeface="+mn-lt"/>
                <a:ea typeface="+mn-ea"/>
                <a:cs typeface="+mn-cs"/>
              </a:rPr>
              <a:t> many people living with HIV did not worry about the serious illnesses that smoking might cause because they did not expect to be alive long enough to get them. Now that people living with HIV are living longer, healthier lives, it is critical</a:t>
            </a:r>
            <a:r>
              <a:rPr lang="en-US" sz="1200" kern="1200" baseline="0" dirty="0">
                <a:solidFill>
                  <a:schemeClr val="tx1"/>
                </a:solidFill>
                <a:effectLst/>
                <a:latin typeface="+mn-lt"/>
                <a:ea typeface="+mn-ea"/>
                <a:cs typeface="+mn-cs"/>
              </a:rPr>
              <a:t> to </a:t>
            </a:r>
            <a:r>
              <a:rPr lang="en-US" sz="1200" kern="1200" dirty="0">
                <a:solidFill>
                  <a:schemeClr val="tx1"/>
                </a:solidFill>
                <a:effectLst/>
                <a:latin typeface="+mn-lt"/>
                <a:ea typeface="+mn-ea"/>
                <a:cs typeface="+mn-cs"/>
              </a:rPr>
              <a:t>pay attention to issues that affect long-term health</a:t>
            </a:r>
            <a:r>
              <a:rPr lang="en-US" sz="1200" kern="1200" baseline="0" dirty="0">
                <a:solidFill>
                  <a:schemeClr val="tx1"/>
                </a:solidFill>
                <a:effectLst/>
                <a:latin typeface="+mn-lt"/>
                <a:ea typeface="+mn-ea"/>
                <a:cs typeface="+mn-cs"/>
              </a:rPr>
              <a:t> and wellness.</a:t>
            </a:r>
          </a:p>
          <a:p>
            <a:endParaRPr lang="en-US" sz="1200" kern="1200" baseline="0" dirty="0">
              <a:solidFill>
                <a:schemeClr val="tx1"/>
              </a:solidFill>
              <a:effectLst/>
              <a:latin typeface="+mn-lt"/>
              <a:ea typeface="+mn-ea"/>
              <a:cs typeface="+mn-cs"/>
            </a:endParaRPr>
          </a:p>
          <a:p>
            <a:r>
              <a:rPr lang="en-US" sz="1200" b="1" u="sng" kern="1200" baseline="0" dirty="0">
                <a:solidFill>
                  <a:schemeClr val="tx1"/>
                </a:solidFill>
                <a:effectLst/>
                <a:latin typeface="+mn-lt"/>
                <a:ea typeface="+mn-ea"/>
                <a:cs typeface="+mn-cs"/>
              </a:rPr>
              <a:t>REFERENCE:</a:t>
            </a:r>
          </a:p>
          <a:p>
            <a:r>
              <a:rPr lang="en-US" sz="1200" kern="1200" dirty="0">
                <a:solidFill>
                  <a:schemeClr val="tx1"/>
                </a:solidFill>
                <a:effectLst/>
                <a:latin typeface="+mn-lt"/>
                <a:ea typeface="+mn-ea"/>
                <a:cs typeface="+mn-cs"/>
              </a:rPr>
              <a:t>The Body. </a:t>
            </a:r>
            <a:r>
              <a:rPr lang="en-US" sz="1200" i="1" kern="1200" dirty="0">
                <a:solidFill>
                  <a:schemeClr val="tx1"/>
                </a:solidFill>
                <a:effectLst/>
                <a:latin typeface="+mn-lt"/>
                <a:ea typeface="+mn-ea"/>
                <a:cs typeface="+mn-cs"/>
              </a:rPr>
              <a:t>Smoking, Tobacco Use, and HIV</a:t>
            </a:r>
            <a:r>
              <a:rPr lang="en-US" sz="1200" kern="1200" dirty="0">
                <a:solidFill>
                  <a:schemeClr val="tx1"/>
                </a:solidFill>
                <a:effectLst/>
                <a:latin typeface="+mn-lt"/>
                <a:ea typeface="+mn-ea"/>
                <a:cs typeface="+mn-cs"/>
              </a:rPr>
              <a:t>. Accessed </a:t>
            </a:r>
            <a:r>
              <a:rPr lang="en-US" sz="1200" kern="1200" dirty="0" smtClean="0">
                <a:solidFill>
                  <a:schemeClr val="tx1"/>
                </a:solidFill>
                <a:effectLst/>
                <a:latin typeface="+mn-lt"/>
                <a:ea typeface="+mn-ea"/>
                <a:cs typeface="+mn-cs"/>
              </a:rPr>
              <a:t>April </a:t>
            </a:r>
            <a:r>
              <a:rPr lang="en-US" sz="1200" kern="1200" dirty="0">
                <a:solidFill>
                  <a:schemeClr val="tx1"/>
                </a:solidFill>
                <a:effectLst/>
                <a:latin typeface="+mn-lt"/>
                <a:ea typeface="+mn-ea"/>
                <a:cs typeface="+mn-cs"/>
              </a:rPr>
              <a:t>27,</a:t>
            </a:r>
            <a:r>
              <a:rPr lang="en-US" sz="1200" kern="1200" baseline="0" dirty="0">
                <a:solidFill>
                  <a:schemeClr val="tx1"/>
                </a:solidFill>
                <a:effectLst/>
                <a:latin typeface="+mn-lt"/>
                <a:ea typeface="+mn-ea"/>
                <a:cs typeface="+mn-cs"/>
              </a:rPr>
              <a:t> 2016 from: </a:t>
            </a:r>
            <a:r>
              <a:rPr lang="en-US" sz="1200" u="none" kern="1200" dirty="0">
                <a:solidFill>
                  <a:schemeClr val="tx1"/>
                </a:solidFill>
                <a:effectLst/>
                <a:latin typeface="+mn-lt"/>
                <a:ea typeface="+mn-ea"/>
                <a:cs typeface="+mn-cs"/>
              </a:rPr>
              <a:t>http://</a:t>
            </a:r>
            <a:r>
              <a:rPr lang="en-US" sz="1200" u="none" kern="1200" dirty="0" smtClean="0">
                <a:solidFill>
                  <a:schemeClr val="tx1"/>
                </a:solidFill>
                <a:effectLst/>
                <a:latin typeface="+mn-lt"/>
                <a:ea typeface="+mn-ea"/>
                <a:cs typeface="+mn-cs"/>
              </a:rPr>
              <a:t>www.thebody.com/content/62098/smoking-tobacco-use-and-hiv.html.</a:t>
            </a:r>
            <a:endParaRPr lang="en-US" sz="1200" u="non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28D147-A619-4BE7-B1D0-117B7DB1A985}" type="slidenum">
              <a:rPr lang="en-US" smtClean="0"/>
              <a:t>76</a:t>
            </a:fld>
            <a:endParaRPr lang="en-US"/>
          </a:p>
        </p:txBody>
      </p:sp>
    </p:spTree>
    <p:extLst>
      <p:ext uri="{BB962C8B-B14F-4D97-AF65-F5344CB8AC3E}">
        <p14:creationId xmlns:p14="http://schemas.microsoft.com/office/powerpoint/2010/main" val="278059574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Cigarette smoking is</a:t>
            </a:r>
            <a:r>
              <a:rPr lang="en-US" baseline="0" dirty="0"/>
              <a:t> more common among those with HIV compared the general population. According to a literature review by Marshall and colleagues (2009), “it remains unclear whether smoking alters the natural history of HIV infection or if unique health consequences related to smoking occur in the context of HIV.” This slide features key positive findings from the Marshall et al. literature review. According to the research team, m</a:t>
            </a:r>
            <a:r>
              <a:rPr lang="en-US" sz="1200" b="0" i="0" kern="1200" dirty="0">
                <a:solidFill>
                  <a:schemeClr val="tx1"/>
                </a:solidFill>
                <a:effectLst/>
                <a:latin typeface="+mn-lt"/>
                <a:ea typeface="+mn-ea"/>
                <a:cs typeface="+mn-cs"/>
              </a:rPr>
              <a:t>ore data are needed regarding the prevalence, patterns, and intensity of cigarette smoking within HIV-infected and at risk populations. And longitudinal studies will be important to identify trajectories of smoking over time and in particular, what changes occur in smoking behavior in relation to HIV seroconversion, HAART initiation, or changes in use of illicit substances.</a:t>
            </a:r>
          </a:p>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HR = hazard ratio (in survival analysis, the hazard ratio is the ratio of the hazard rates corresponding to the conditions described by two levels of an explanatory variable; in this case it’s the rate of death between people with HIV who smoke vs. people with HIV who do not smoke).</a:t>
            </a:r>
            <a:endParaRPr lang="en-US" baseline="0" dirty="0"/>
          </a:p>
          <a:p>
            <a:endParaRPr lang="en-US" baseline="0" dirty="0"/>
          </a:p>
          <a:p>
            <a:r>
              <a:rPr lang="en-US" sz="1200" b="0" i="0" kern="1200" dirty="0">
                <a:solidFill>
                  <a:schemeClr val="tx1"/>
                </a:solidFill>
                <a:effectLst/>
                <a:latin typeface="+mn-lt"/>
                <a:ea typeface="+mn-ea"/>
                <a:cs typeface="+mn-cs"/>
              </a:rPr>
              <a:t>Importantly, both studies demonstrating a significant effect of smoking on mortality included follow-up almost entirely during the time period in which highly active anti-retroviral therapy (HAART) was the standard of care (Crothers et al., 1993</a:t>
            </a:r>
            <a:r>
              <a:rPr lang="en-US" sz="1200" b="0" i="0" kern="1200" baseline="0" dirty="0">
                <a:solidFill>
                  <a:schemeClr val="tx1"/>
                </a:solidFill>
                <a:effectLst/>
                <a:latin typeface="+mn-lt"/>
                <a:ea typeface="+mn-ea"/>
                <a:cs typeface="+mn-cs"/>
              </a:rPr>
              <a:t> and Feldman et al., 2006).</a:t>
            </a:r>
            <a:r>
              <a:rPr lang="en-US" sz="1200" b="0" i="0" kern="1200" dirty="0">
                <a:solidFill>
                  <a:schemeClr val="tx1"/>
                </a:solidFill>
                <a:effectLst/>
                <a:latin typeface="+mn-lt"/>
                <a:ea typeface="+mn-ea"/>
                <a:cs typeface="+mn-cs"/>
              </a:rPr>
              <a:t> </a:t>
            </a:r>
          </a:p>
          <a:p>
            <a:endParaRPr lang="en-US" sz="1200" b="0" i="0" kern="1200" dirty="0">
              <a:solidFill>
                <a:schemeClr val="tx1"/>
              </a:solidFill>
              <a:effectLst/>
              <a:latin typeface="+mn-lt"/>
              <a:ea typeface="+mn-ea"/>
              <a:cs typeface="+mn-cs"/>
            </a:endParaRPr>
          </a:p>
          <a:p>
            <a:r>
              <a:rPr lang="en-US" sz="1200" b="1" i="0" u="sng" kern="1200" dirty="0">
                <a:solidFill>
                  <a:schemeClr val="tx1"/>
                </a:solidFill>
                <a:effectLst/>
                <a:latin typeface="+mn-lt"/>
                <a:ea typeface="+mn-ea"/>
                <a:cs typeface="+mn-cs"/>
              </a:rPr>
              <a:t>REFERENCE:</a:t>
            </a:r>
          </a:p>
          <a:p>
            <a:r>
              <a:rPr lang="en-US" sz="1200" b="0" i="0" kern="1200" dirty="0">
                <a:solidFill>
                  <a:schemeClr val="tx1"/>
                </a:solidFill>
                <a:effectLst/>
                <a:latin typeface="+mn-lt"/>
                <a:ea typeface="+mn-ea"/>
                <a:cs typeface="+mn-cs"/>
              </a:rPr>
              <a:t>Marshall, M.M.,</a:t>
            </a:r>
            <a:r>
              <a:rPr lang="en-US" sz="1200" b="0" i="0" kern="1200" baseline="0" dirty="0">
                <a:solidFill>
                  <a:schemeClr val="tx1"/>
                </a:solidFill>
                <a:effectLst/>
                <a:latin typeface="+mn-lt"/>
                <a:ea typeface="+mn-ea"/>
                <a:cs typeface="+mn-cs"/>
              </a:rPr>
              <a:t> McCormack, M.C., &amp; Kirk, G.D. (2009). Effect of cigarette smoking on HIV acquisition, progression, and mortality. </a:t>
            </a:r>
            <a:r>
              <a:rPr lang="en-US" sz="1200" b="0" i="1" kern="1200" baseline="0" dirty="0">
                <a:solidFill>
                  <a:schemeClr val="tx1"/>
                </a:solidFill>
                <a:effectLst/>
                <a:latin typeface="+mn-lt"/>
                <a:ea typeface="+mn-ea"/>
                <a:cs typeface="+mn-cs"/>
              </a:rPr>
              <a:t>AIDS Education and Prevention, 21</a:t>
            </a:r>
            <a:r>
              <a:rPr lang="en-US" sz="1200" b="0" i="0" kern="1200" baseline="0" dirty="0">
                <a:solidFill>
                  <a:schemeClr val="tx1"/>
                </a:solidFill>
                <a:effectLst/>
                <a:latin typeface="+mn-lt"/>
                <a:ea typeface="+mn-ea"/>
                <a:cs typeface="+mn-cs"/>
              </a:rPr>
              <a:t>(3 </a:t>
            </a:r>
            <a:r>
              <a:rPr lang="en-US" sz="1200" b="0" i="0" kern="1200" baseline="0" dirty="0" err="1">
                <a:solidFill>
                  <a:schemeClr val="tx1"/>
                </a:solidFill>
                <a:effectLst/>
                <a:latin typeface="+mn-lt"/>
                <a:ea typeface="+mn-ea"/>
                <a:cs typeface="+mn-cs"/>
              </a:rPr>
              <a:t>Suppl</a:t>
            </a:r>
            <a:r>
              <a:rPr lang="en-US" sz="1200" b="0" i="0" kern="1200" baseline="0" dirty="0">
                <a:solidFill>
                  <a:schemeClr val="tx1"/>
                </a:solidFill>
                <a:effectLst/>
                <a:latin typeface="+mn-lt"/>
                <a:ea typeface="+mn-ea"/>
                <a:cs typeface="+mn-cs"/>
              </a:rPr>
              <a:t>), 28-39.</a:t>
            </a:r>
            <a:endParaRPr lang="en-US" dirty="0"/>
          </a:p>
        </p:txBody>
      </p:sp>
      <p:sp>
        <p:nvSpPr>
          <p:cNvPr id="4" name="Slide Number Placeholder 3"/>
          <p:cNvSpPr>
            <a:spLocks noGrp="1"/>
          </p:cNvSpPr>
          <p:nvPr>
            <p:ph type="sldNum" sz="quarter" idx="10"/>
          </p:nvPr>
        </p:nvSpPr>
        <p:spPr/>
        <p:txBody>
          <a:bodyPr/>
          <a:lstStyle/>
          <a:p>
            <a:fld id="{D428D147-A619-4BE7-B1D0-117B7DB1A985}" type="slidenum">
              <a:rPr lang="en-US" smtClean="0"/>
              <a:t>77</a:t>
            </a:fld>
            <a:endParaRPr lang="en-US"/>
          </a:p>
        </p:txBody>
      </p:sp>
    </p:spTree>
    <p:extLst>
      <p:ext uri="{BB962C8B-B14F-4D97-AF65-F5344CB8AC3E}">
        <p14:creationId xmlns:p14="http://schemas.microsoft.com/office/powerpoint/2010/main" val="260916007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effect of cigarette smoking on CD4+ T lymphocytes was investigated in the San Francisco Men's Health Study cohort. The cohort was established by probability sampling in 1984 to study infection with HIV. Smoking showed an association with increased CD4+ cell counts in all men but the effect was attenuated in HIV-seropositive men (85 cells/[mu]l difference in median counts, non-smokers compared with smokers) compared with HIV-seronegative men (230 cells/[mu]l difference in median counts). The positive dose response between packs smoked per day and CD4+ counts observed in uninfected men was substantially reduced in infected men (slope 87 versus 27 cells/[mu]l). Analysis of data from HIV </a:t>
            </a:r>
            <a:r>
              <a:rPr lang="en-US" sz="1200" b="0" i="0" kern="1200" dirty="0" err="1">
                <a:solidFill>
                  <a:schemeClr val="tx1"/>
                </a:solidFill>
                <a:effectLst/>
                <a:latin typeface="+mn-lt"/>
                <a:ea typeface="+mn-ea"/>
                <a:cs typeface="+mn-cs"/>
              </a:rPr>
              <a:t>seroconverters</a:t>
            </a:r>
            <a:r>
              <a:rPr lang="en-US" sz="1200" b="0" i="0" kern="1200" dirty="0">
                <a:solidFill>
                  <a:schemeClr val="tx1"/>
                </a:solidFill>
                <a:effectLst/>
                <a:latin typeface="+mn-lt"/>
                <a:ea typeface="+mn-ea"/>
                <a:cs typeface="+mn-cs"/>
              </a:rPr>
              <a:t> suggest that smokers' counts fall faster than non-smokers' following infection, and that response to smoking becomes less pronounced soon after infection. This report demonstrates that those who monitor CD4+ cell counts in HIV-infected individuals for clinical and/or research purposes should also consider smoking status.</a:t>
            </a:r>
          </a:p>
          <a:p>
            <a:endParaRPr lang="en-US" dirty="0"/>
          </a:p>
          <a:p>
            <a:r>
              <a:rPr lang="en-US" b="1" u="sng" dirty="0"/>
              <a:t>REFERENCE:</a:t>
            </a:r>
          </a:p>
          <a:p>
            <a:r>
              <a:rPr lang="en-US" dirty="0"/>
              <a:t>Royce,</a:t>
            </a:r>
            <a:r>
              <a:rPr lang="en-US" baseline="0" dirty="0"/>
              <a:t> R., &amp; </a:t>
            </a:r>
            <a:r>
              <a:rPr lang="en-US" baseline="0" dirty="0" err="1"/>
              <a:t>Winkelstein</a:t>
            </a:r>
            <a:r>
              <a:rPr lang="en-US" baseline="0" dirty="0"/>
              <a:t>, Jr., W. (1990). HIV infection, cigarette smoking, and CD4+ T-lymphocyte counts: Preliminary results from the San Francisco Men’s Health Study. </a:t>
            </a:r>
            <a:r>
              <a:rPr lang="en-US" i="1" baseline="0" dirty="0"/>
              <a:t>AIDS, 4</a:t>
            </a:r>
            <a:r>
              <a:rPr lang="en-US" i="0" baseline="0" dirty="0"/>
              <a:t>(4), 327-333.</a:t>
            </a:r>
            <a:endParaRPr lang="en-US" dirty="0"/>
          </a:p>
        </p:txBody>
      </p:sp>
      <p:sp>
        <p:nvSpPr>
          <p:cNvPr id="4" name="Slide Number Placeholder 3"/>
          <p:cNvSpPr>
            <a:spLocks noGrp="1"/>
          </p:cNvSpPr>
          <p:nvPr>
            <p:ph type="sldNum" sz="quarter" idx="10"/>
          </p:nvPr>
        </p:nvSpPr>
        <p:spPr/>
        <p:txBody>
          <a:bodyPr/>
          <a:lstStyle/>
          <a:p>
            <a:fld id="{D428D147-A619-4BE7-B1D0-117B7DB1A985}" type="slidenum">
              <a:rPr lang="en-US" smtClean="0"/>
              <a:t>78</a:t>
            </a:fld>
            <a:endParaRPr lang="en-US"/>
          </a:p>
        </p:txBody>
      </p:sp>
    </p:spTree>
    <p:extLst>
      <p:ext uri="{BB962C8B-B14F-4D97-AF65-F5344CB8AC3E}">
        <p14:creationId xmlns:p14="http://schemas.microsoft.com/office/powerpoint/2010/main" val="54799200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Smoking is associated with increased rates of a variety of negative health outcomes. Smoking when you have HIV makes you more likely to get other serious illnesses</a:t>
            </a:r>
            <a:r>
              <a:rPr lang="en-US" baseline="0" dirty="0"/>
              <a:t> than non-smokers with HIV. They include: COPD (chronic obstructive pulmonary disease, a serious lung disease that causes severe breathing problems and includes emphysema and chronic bronchitis), health disease and stroke, lung cancer, head and neck cancer, cervical cancer, and anal cancer. People with HIV who smoke are less likely to maintain their HIV treatment plan than non-smoking HIV patients.</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Oral candidiasis</a:t>
            </a:r>
            <a:r>
              <a:rPr lang="en-US" baseline="0" dirty="0"/>
              <a:t> = also called thrush; a mouth infection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Hairy</a:t>
            </a:r>
            <a:r>
              <a:rPr lang="en-US" baseline="0" dirty="0"/>
              <a:t> leukoplakia = white mouth sores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sz="1200" b="1" i="0" u="sng" strike="noStrike" kern="1200" baseline="0" dirty="0">
                <a:solidFill>
                  <a:schemeClr val="tx1"/>
                </a:solidFill>
                <a:latin typeface="+mn-lt"/>
                <a:ea typeface="+mn-ea"/>
                <a:cs typeface="+mn-cs"/>
              </a:rPr>
              <a:t>REFERENCE: </a:t>
            </a:r>
          </a:p>
          <a:p>
            <a:r>
              <a:rPr lang="en-US" sz="1200" b="0" i="0" u="none" strike="noStrike" kern="1200" baseline="0" dirty="0">
                <a:solidFill>
                  <a:schemeClr val="tx1"/>
                </a:solidFill>
                <a:latin typeface="+mn-lt"/>
                <a:ea typeface="+mn-ea"/>
                <a:cs typeface="+mn-cs"/>
              </a:rPr>
              <a:t>Los Angeles Department of Health Services, Tobacco Control and Prevention </a:t>
            </a:r>
            <a:r>
              <a:rPr lang="en-US" sz="1200" b="0" i="0" u="none" strike="noStrike" kern="1200" baseline="0" dirty="0" smtClean="0">
                <a:solidFill>
                  <a:schemeClr val="tx1"/>
                </a:solidFill>
                <a:latin typeface="+mn-lt"/>
                <a:ea typeface="+mn-ea"/>
                <a:cs typeface="+mn-cs"/>
              </a:rPr>
              <a:t>Program. </a:t>
            </a:r>
            <a:r>
              <a:rPr lang="en-US" sz="1200" b="0" i="1" u="none" strike="noStrike" kern="1200" baseline="0" dirty="0" smtClean="0">
                <a:solidFill>
                  <a:schemeClr val="tx1"/>
                </a:solidFill>
                <a:latin typeface="+mn-lt"/>
                <a:ea typeface="+mn-ea"/>
                <a:cs typeface="+mn-cs"/>
              </a:rPr>
              <a:t>HIV </a:t>
            </a:r>
            <a:r>
              <a:rPr lang="en-US" sz="1200" b="0" i="1" u="none" strike="noStrike" kern="1200" baseline="0" dirty="0">
                <a:solidFill>
                  <a:schemeClr val="tx1"/>
                </a:solidFill>
                <a:latin typeface="+mn-lt"/>
                <a:ea typeface="+mn-ea"/>
                <a:cs typeface="+mn-cs"/>
              </a:rPr>
              <a:t>and Tobacco </a:t>
            </a:r>
            <a:r>
              <a:rPr lang="en-US" sz="1200" b="0" i="1" u="none" strike="noStrike" kern="1200" baseline="0" dirty="0" smtClean="0">
                <a:solidFill>
                  <a:schemeClr val="tx1"/>
                </a:solidFill>
                <a:latin typeface="+mn-lt"/>
                <a:ea typeface="+mn-ea"/>
                <a:cs typeface="+mn-cs"/>
              </a:rPr>
              <a:t>Use</a:t>
            </a:r>
            <a:r>
              <a:rPr lang="en-US" sz="1200" b="0" i="0" u="none" strike="noStrike" kern="1200" baseline="0" dirty="0" smtClean="0">
                <a:solidFill>
                  <a:schemeClr val="tx1"/>
                </a:solidFill>
                <a:latin typeface="+mn-lt"/>
                <a:ea typeface="+mn-ea"/>
                <a:cs typeface="+mn-cs"/>
              </a:rPr>
              <a:t>. Accessed April 27, 2016 from </a:t>
            </a:r>
            <a:r>
              <a:rPr lang="en-US" sz="1200" b="0" i="0" u="none" strike="noStrike" kern="1200" baseline="0" dirty="0">
                <a:solidFill>
                  <a:schemeClr val="tx1"/>
                </a:solidFill>
                <a:latin typeface="+mn-lt"/>
                <a:ea typeface="+mn-ea"/>
                <a:cs typeface="+mn-cs"/>
              </a:rPr>
              <a:t>http://</a:t>
            </a:r>
            <a:r>
              <a:rPr lang="en-US" sz="1200" b="0" i="0" u="none" strike="noStrike" kern="1200" baseline="0" dirty="0" smtClean="0">
                <a:solidFill>
                  <a:schemeClr val="tx1"/>
                </a:solidFill>
                <a:latin typeface="+mn-lt"/>
                <a:ea typeface="+mn-ea"/>
                <a:cs typeface="+mn-cs"/>
              </a:rPr>
              <a:t>publichealth.lacounty.gov/tob/pdf/HIV%20Flyer.rev.pdf.</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D428D147-A619-4BE7-B1D0-117B7DB1A985}" type="slidenum">
              <a:rPr lang="en-US" smtClean="0"/>
              <a:t>79</a:t>
            </a:fld>
            <a:endParaRPr lang="en-US"/>
          </a:p>
        </p:txBody>
      </p:sp>
    </p:spTree>
    <p:extLst>
      <p:ext uri="{BB962C8B-B14F-4D97-AF65-F5344CB8AC3E}">
        <p14:creationId xmlns:p14="http://schemas.microsoft.com/office/powerpoint/2010/main" val="42577772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ANSWER KEY</a:t>
            </a:r>
          </a:p>
          <a:p>
            <a:r>
              <a:rPr lang="en-US" altLang="en-US" dirty="0"/>
              <a:t>#4 – correct response is F (A, B, and E only)</a:t>
            </a:r>
          </a:p>
          <a:p>
            <a:endParaRPr lang="en-US" dirty="0"/>
          </a:p>
        </p:txBody>
      </p:sp>
      <p:sp>
        <p:nvSpPr>
          <p:cNvPr id="4" name="Slide Number Placeholder 3"/>
          <p:cNvSpPr>
            <a:spLocks noGrp="1"/>
          </p:cNvSpPr>
          <p:nvPr>
            <p:ph type="sldNum" sz="quarter" idx="10"/>
          </p:nvPr>
        </p:nvSpPr>
        <p:spPr/>
        <p:txBody>
          <a:bodyPr/>
          <a:lstStyle/>
          <a:p>
            <a:fld id="{D428D147-A619-4BE7-B1D0-117B7DB1A985}" type="slidenum">
              <a:rPr lang="en-US" smtClean="0"/>
              <a:t>8</a:t>
            </a:fld>
            <a:endParaRPr lang="en-US"/>
          </a:p>
        </p:txBody>
      </p:sp>
    </p:spTree>
    <p:extLst>
      <p:ext uri="{BB962C8B-B14F-4D97-AF65-F5344CB8AC3E}">
        <p14:creationId xmlns:p14="http://schemas.microsoft.com/office/powerpoint/2010/main" val="99317005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research by </a:t>
            </a:r>
            <a:r>
              <a:rPr lang="en-US" dirty="0" err="1" smtClean="0"/>
              <a:t>Grinspoon</a:t>
            </a:r>
            <a:r>
              <a:rPr lang="en-US" baseline="0" dirty="0" smtClean="0"/>
              <a:t> </a:t>
            </a:r>
            <a:r>
              <a:rPr lang="en-US" baseline="0" dirty="0"/>
              <a:t>and </a:t>
            </a:r>
            <a:r>
              <a:rPr lang="en-US" baseline="0" dirty="0" err="1"/>
              <a:t>Carr</a:t>
            </a:r>
            <a:r>
              <a:rPr lang="en-US" baseline="0" dirty="0"/>
              <a:t> (2005), cigarette smoking is the most important modifiable cardiovascular risk factor among HIV-infected patients</a:t>
            </a:r>
            <a:r>
              <a:rPr lang="en-US" baseline="0" dirty="0" smtClean="0"/>
              <a:t>.</a:t>
            </a:r>
          </a:p>
          <a:p>
            <a:endParaRPr lang="en-US" baseline="0" dirty="0" smtClean="0"/>
          </a:p>
          <a:p>
            <a:r>
              <a:rPr lang="en-US" b="1" u="sng" baseline="0" dirty="0" smtClean="0"/>
              <a:t>REFERENCE:</a:t>
            </a:r>
          </a:p>
          <a:p>
            <a:r>
              <a:rPr lang="en-US" baseline="0" dirty="0" err="1" smtClean="0"/>
              <a:t>Grinspoon</a:t>
            </a:r>
            <a:r>
              <a:rPr lang="en-US" baseline="0" dirty="0" smtClean="0"/>
              <a:t>, S., &amp; </a:t>
            </a:r>
            <a:r>
              <a:rPr lang="en-US" baseline="0" dirty="0" err="1" smtClean="0"/>
              <a:t>Carr</a:t>
            </a:r>
            <a:r>
              <a:rPr lang="en-US" baseline="0" dirty="0" smtClean="0"/>
              <a:t>, A. (2005). Cardiovascular risk and body-fat abnormalities in HIV-infected individuals. </a:t>
            </a:r>
            <a:r>
              <a:rPr lang="en-US" i="1" baseline="0" dirty="0" smtClean="0"/>
              <a:t>New England Journal of Medicine, 352</a:t>
            </a:r>
            <a:r>
              <a:rPr lang="en-US" i="0" baseline="0" dirty="0" smtClean="0"/>
              <a:t>(1), 48-62.</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428D147-A619-4BE7-B1D0-117B7DB1A985}" type="slidenum">
              <a:rPr lang="en-US" smtClean="0"/>
              <a:t>80</a:t>
            </a:fld>
            <a:endParaRPr lang="en-US"/>
          </a:p>
        </p:txBody>
      </p:sp>
    </p:spTree>
    <p:extLst>
      <p:ext uri="{BB962C8B-B14F-4D97-AF65-F5344CB8AC3E}">
        <p14:creationId xmlns:p14="http://schemas.microsoft.com/office/powerpoint/2010/main" val="225630268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a:t>
            </a:r>
            <a:r>
              <a:rPr lang="en-US" baseline="0" dirty="0" smtClean="0"/>
              <a:t> consequences exist for people living with HIV who smoke, including those related to transmission during pregnancy, more rapid progression to AIDS, higher risk of cardiovascular disease, and higher risk of death.</a:t>
            </a:r>
            <a:r>
              <a:rPr lang="en-US" dirty="0"/>
              <a:t/>
            </a:r>
            <a:br>
              <a:rPr lang="en-US" dirty="0"/>
            </a:br>
            <a:endParaRPr lang="en-US" dirty="0"/>
          </a:p>
          <a:p>
            <a:r>
              <a:rPr lang="en-US" sz="1200" b="1" i="0" u="sng" strike="noStrike" kern="1200" baseline="0" dirty="0">
                <a:solidFill>
                  <a:schemeClr val="tx1"/>
                </a:solidFill>
                <a:latin typeface="+mn-lt"/>
                <a:ea typeface="+mn-ea"/>
                <a:cs typeface="+mn-cs"/>
              </a:rPr>
              <a:t>REFERENCE: </a:t>
            </a:r>
          </a:p>
          <a:p>
            <a:r>
              <a:rPr lang="en-US" sz="1200" b="0" i="0" u="none" strike="noStrike" kern="1200" baseline="0" dirty="0">
                <a:solidFill>
                  <a:schemeClr val="tx1"/>
                </a:solidFill>
                <a:latin typeface="+mn-lt"/>
                <a:ea typeface="+mn-ea"/>
                <a:cs typeface="+mn-cs"/>
              </a:rPr>
              <a:t>Los Angeles Department of Health Services, Tobacco Control and Prevention </a:t>
            </a:r>
            <a:r>
              <a:rPr lang="en-US" sz="1200" b="0" i="0" u="none" strike="noStrike" kern="1200" baseline="0" dirty="0" smtClean="0">
                <a:solidFill>
                  <a:schemeClr val="tx1"/>
                </a:solidFill>
                <a:latin typeface="+mn-lt"/>
                <a:ea typeface="+mn-ea"/>
                <a:cs typeface="+mn-cs"/>
              </a:rPr>
              <a:t>Program. </a:t>
            </a:r>
            <a:r>
              <a:rPr lang="en-US" sz="1200" b="0" i="1" u="none" strike="noStrike" kern="1200" baseline="0" dirty="0">
                <a:solidFill>
                  <a:schemeClr val="tx1"/>
                </a:solidFill>
                <a:latin typeface="+mn-lt"/>
                <a:ea typeface="+mn-ea"/>
                <a:cs typeface="+mn-cs"/>
              </a:rPr>
              <a:t>HIV and Tobacco </a:t>
            </a:r>
            <a:r>
              <a:rPr lang="en-US" sz="1200" b="0" i="1" u="none" strike="noStrike" kern="1200" baseline="0" dirty="0" smtClean="0">
                <a:solidFill>
                  <a:schemeClr val="tx1"/>
                </a:solidFill>
                <a:latin typeface="+mn-lt"/>
                <a:ea typeface="+mn-ea"/>
                <a:cs typeface="+mn-cs"/>
              </a:rPr>
              <a:t>Use</a:t>
            </a:r>
            <a:r>
              <a:rPr lang="en-US" sz="1200" b="0" i="0" u="none" strike="noStrike" kern="1200" baseline="0" dirty="0" smtClean="0">
                <a:solidFill>
                  <a:schemeClr val="tx1"/>
                </a:solidFill>
                <a:latin typeface="+mn-lt"/>
                <a:ea typeface="+mn-ea"/>
                <a:cs typeface="+mn-cs"/>
              </a:rPr>
              <a:t>. Accessed April 27, 2016 from http</a:t>
            </a:r>
            <a:r>
              <a:rPr lang="en-US" sz="1200" b="0" i="0" u="none" strike="noStrike" kern="1200" baseline="0" dirty="0">
                <a:solidFill>
                  <a:schemeClr val="tx1"/>
                </a:solidFill>
                <a:latin typeface="+mn-lt"/>
                <a:ea typeface="+mn-ea"/>
                <a:cs typeface="+mn-cs"/>
              </a:rPr>
              <a:t>://</a:t>
            </a:r>
            <a:r>
              <a:rPr lang="en-US" sz="1200" b="0" i="0" u="none" strike="noStrike" kern="1200" baseline="0" dirty="0" smtClean="0">
                <a:solidFill>
                  <a:schemeClr val="tx1"/>
                </a:solidFill>
                <a:latin typeface="+mn-lt"/>
                <a:ea typeface="+mn-ea"/>
                <a:cs typeface="+mn-cs"/>
              </a:rPr>
              <a:t>publichealth.lacounty.gov/tob/pdf/HIV%20Flyer.rev.pdf.</a:t>
            </a: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28D147-A619-4BE7-B1D0-117B7DB1A985}" type="slidenum">
              <a:rPr lang="en-US" smtClean="0"/>
              <a:t>81</a:t>
            </a:fld>
            <a:endParaRPr lang="en-US"/>
          </a:p>
        </p:txBody>
      </p:sp>
    </p:spTree>
    <p:extLst>
      <p:ext uri="{BB962C8B-B14F-4D97-AF65-F5344CB8AC3E}">
        <p14:creationId xmlns:p14="http://schemas.microsoft.com/office/powerpoint/2010/main" val="151747612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their 2011 review article, Rahmanian and colleagues </a:t>
            </a:r>
            <a:r>
              <a:rPr lang="en-US" baseline="0" dirty="0" smtClean="0"/>
              <a:t>outlined </a:t>
            </a:r>
            <a:r>
              <a:rPr lang="en-US" baseline="0" dirty="0"/>
              <a:t>a variety of potential barriers and complicating factors to smoking cessation among individuals infected with HIV. Additional barriers not included in the bulleted list are as follows: high prevalence of psychiatric disorders in HIV-infected individuals (between 17 and 63%, depending on the study); low socioeconomic status and lack of strong support systems (lower income and employment status appear to be associated with smoking in HIV-infected individuals.</a:t>
            </a:r>
          </a:p>
          <a:p>
            <a:endParaRPr lang="en-US" baseline="0" dirty="0"/>
          </a:p>
          <a:p>
            <a:r>
              <a:rPr lang="en-US" b="1" u="sng" dirty="0"/>
              <a:t>REFERENCE:</a:t>
            </a:r>
          </a:p>
          <a:p>
            <a:r>
              <a:rPr lang="en-US" dirty="0"/>
              <a:t>Rahmanian, S., </a:t>
            </a:r>
            <a:r>
              <a:rPr lang="en-US" dirty="0" err="1"/>
              <a:t>Wewers</a:t>
            </a:r>
            <a:r>
              <a:rPr lang="en-US" dirty="0"/>
              <a:t>,</a:t>
            </a:r>
            <a:r>
              <a:rPr lang="en-US" baseline="0" dirty="0"/>
              <a:t> M.E., </a:t>
            </a:r>
            <a:r>
              <a:rPr lang="en-US" baseline="0" dirty="0" err="1"/>
              <a:t>Koletar</a:t>
            </a:r>
            <a:r>
              <a:rPr lang="en-US" baseline="0" dirty="0"/>
              <a:t>, S., Reynolds, N., </a:t>
            </a:r>
            <a:r>
              <a:rPr lang="en-US" baseline="0" dirty="0" err="1"/>
              <a:t>Ferketich</a:t>
            </a:r>
            <a:r>
              <a:rPr lang="en-US" baseline="0" dirty="0"/>
              <a:t>, A., &amp; Diaz, P. (2011). Cigarette smoking in the HIV-infected population. </a:t>
            </a:r>
            <a:r>
              <a:rPr lang="en-US" i="1" baseline="0" dirty="0"/>
              <a:t>Proceedings of the American Thoracic Society, 8</a:t>
            </a:r>
            <a:r>
              <a:rPr lang="en-US" baseline="0" dirty="0"/>
              <a:t>(3), 313-319</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D428D147-A619-4BE7-B1D0-117B7DB1A985}" type="slidenum">
              <a:rPr lang="en-US" smtClean="0"/>
              <a:t>82</a:t>
            </a:fld>
            <a:endParaRPr lang="en-US"/>
          </a:p>
        </p:txBody>
      </p:sp>
    </p:spTree>
    <p:extLst>
      <p:ext uri="{BB962C8B-B14F-4D97-AF65-F5344CB8AC3E}">
        <p14:creationId xmlns:p14="http://schemas.microsoft.com/office/powerpoint/2010/main" val="306959879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Mamary</a:t>
            </a:r>
            <a:r>
              <a:rPr lang="en-US" dirty="0"/>
              <a:t> and</a:t>
            </a:r>
            <a:r>
              <a:rPr lang="en-US" baseline="0" dirty="0"/>
              <a:t> colleagues studied the desire to quit smoking among individuals living with HIV. The results were encouraging in that nearly three-quarters of the study participants had previously tried to quit smoking, and nearly two-thirds were currently thinking about quitting. Of those currently thinking about quitting, high percentages were interested in smoking cessation group counseling programs, nicotine replacement therapy, or a combination of both. </a:t>
            </a:r>
          </a:p>
          <a:p>
            <a:endParaRPr lang="en-US" baseline="0" dirty="0"/>
          </a:p>
          <a:p>
            <a:r>
              <a:rPr lang="en-US" baseline="0" dirty="0"/>
              <a:t>Health care settings are important venues for smoking cessation efforts with persons living with HIV. Because of an increased use of medical services, people living with HIV have greater contact with health care professionals who can assess them for smoking and provide referrals to smoking cessation services, if warranted.</a:t>
            </a:r>
          </a:p>
          <a:p>
            <a:endParaRPr lang="en-US" baseline="0" dirty="0"/>
          </a:p>
          <a:p>
            <a:r>
              <a:rPr lang="en-US" b="1" u="sng" baseline="0" dirty="0"/>
              <a:t>REFERENCE:</a:t>
            </a:r>
          </a:p>
          <a:p>
            <a:r>
              <a:rPr lang="en-US" baseline="0" dirty="0" err="1"/>
              <a:t>Mamary</a:t>
            </a:r>
            <a:r>
              <a:rPr lang="en-US" baseline="0" dirty="0"/>
              <a:t> et al., (2002). Cigarette smoking and the desire to quit among individuals living with HIV. </a:t>
            </a:r>
            <a:r>
              <a:rPr lang="en-US" i="1" baseline="0" dirty="0"/>
              <a:t>AIDS Patient Care and STDs, 16</a:t>
            </a:r>
            <a:r>
              <a:rPr lang="en-US" i="0" baseline="0" dirty="0"/>
              <a:t>, 39-42.</a:t>
            </a:r>
            <a:endParaRPr lang="en-US" dirty="0"/>
          </a:p>
        </p:txBody>
      </p:sp>
      <p:sp>
        <p:nvSpPr>
          <p:cNvPr id="4" name="Slide Number Placeholder 3"/>
          <p:cNvSpPr>
            <a:spLocks noGrp="1"/>
          </p:cNvSpPr>
          <p:nvPr>
            <p:ph type="sldNum" sz="quarter" idx="10"/>
          </p:nvPr>
        </p:nvSpPr>
        <p:spPr/>
        <p:txBody>
          <a:bodyPr/>
          <a:lstStyle/>
          <a:p>
            <a:fld id="{D428D147-A619-4BE7-B1D0-117B7DB1A985}" type="slidenum">
              <a:rPr lang="en-US" smtClean="0"/>
              <a:t>83</a:t>
            </a:fld>
            <a:endParaRPr lang="en-US"/>
          </a:p>
        </p:txBody>
      </p:sp>
    </p:spTree>
    <p:extLst>
      <p:ext uri="{BB962C8B-B14F-4D97-AF65-F5344CB8AC3E}">
        <p14:creationId xmlns:p14="http://schemas.microsoft.com/office/powerpoint/2010/main" val="267305342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r>
              <a:rPr lang="en-US" altLang="en-US" b="1" dirty="0" smtClean="0"/>
              <a:t>INSTRUCTIONS</a:t>
            </a:r>
          </a:p>
          <a:p>
            <a:pPr marL="171450" indent="-171450">
              <a:buFontTx/>
              <a:buAutoNum type="arabicPeriod"/>
            </a:pPr>
            <a:r>
              <a:rPr lang="en-US" altLang="en-US" dirty="0" smtClean="0"/>
              <a:t>Read the case study aloud. </a:t>
            </a:r>
          </a:p>
          <a:p>
            <a:pPr marL="171450" indent="-171450">
              <a:buFontTx/>
              <a:buAutoNum type="arabicPeriod"/>
            </a:pPr>
            <a:r>
              <a:rPr lang="en-US" altLang="en-US" dirty="0" smtClean="0"/>
              <a:t>Ask participants to break into pairs or small groups (depending on the size of the audience), and spend 5-10 minutes discussing the two questions.</a:t>
            </a:r>
          </a:p>
          <a:p>
            <a:pPr marL="171450" indent="-171450">
              <a:buFontTx/>
              <a:buAutoNum type="arabicPeriod"/>
            </a:pPr>
            <a:r>
              <a:rPr lang="en-US" altLang="en-US" dirty="0" smtClean="0"/>
              <a:t>De-brief as a full group for 5-10 minutes. Ask for volunteers to briefly share responses to the two questions.</a:t>
            </a:r>
          </a:p>
        </p:txBody>
      </p:sp>
      <p:sp>
        <p:nvSpPr>
          <p:cNvPr id="4" name="Slide Number Placeholder 3"/>
          <p:cNvSpPr>
            <a:spLocks noGrp="1"/>
          </p:cNvSpPr>
          <p:nvPr>
            <p:ph type="sldNum" sz="quarter" idx="10"/>
          </p:nvPr>
        </p:nvSpPr>
        <p:spPr/>
        <p:txBody>
          <a:bodyPr/>
          <a:lstStyle/>
          <a:p>
            <a:fld id="{D428D147-A619-4BE7-B1D0-117B7DB1A985}" type="slidenum">
              <a:rPr lang="en-US" smtClean="0"/>
              <a:t>84</a:t>
            </a:fld>
            <a:endParaRPr lang="en-US"/>
          </a:p>
        </p:txBody>
      </p:sp>
    </p:spTree>
    <p:extLst>
      <p:ext uri="{BB962C8B-B14F-4D97-AF65-F5344CB8AC3E}">
        <p14:creationId xmlns:p14="http://schemas.microsoft.com/office/powerpoint/2010/main" val="74671134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defRPr/>
            </a:pPr>
            <a:r>
              <a:rPr lang="en-US" altLang="en-US" b="1" i="0" dirty="0" smtClean="0"/>
              <a:t>INSTRUCTIONS</a:t>
            </a:r>
          </a:p>
          <a:p>
            <a:pPr marL="171450" indent="-171450">
              <a:defRPr/>
            </a:pPr>
            <a:r>
              <a:rPr lang="en-US" altLang="en-US" b="1" i="1" dirty="0" smtClean="0"/>
              <a:t>This slide contains a movie clip that will play when the trainer clicks on the box.  In order for this to work, the connection between the PowerPoint </a:t>
            </a:r>
          </a:p>
          <a:p>
            <a:pPr marL="171450" indent="-171450">
              <a:defRPr/>
            </a:pPr>
            <a:r>
              <a:rPr lang="en-US" altLang="en-US" b="1" i="1" dirty="0" smtClean="0"/>
              <a:t>presentation and the video file must be maintained. When moving the PowerPoint file to another location on your computer or to another computer, </a:t>
            </a:r>
          </a:p>
          <a:p>
            <a:pPr marL="171450" indent="-171450">
              <a:defRPr/>
            </a:pPr>
            <a:r>
              <a:rPr lang="en-US" altLang="en-US" b="1" i="1" dirty="0" smtClean="0"/>
              <a:t>make sure to always move the video file along with it. If the link becomes broken, the video will need to be reinserted. Delete the black box that </a:t>
            </a:r>
          </a:p>
          <a:p>
            <a:pPr marL="171450" indent="-171450">
              <a:defRPr/>
            </a:pPr>
            <a:r>
              <a:rPr lang="en-US" altLang="en-US" b="1" i="1" dirty="0" smtClean="0"/>
              <a:t>appears  on the slide. From the insert menu in PowerPoint, select “movie.” Select the video file that was included for this training. When asked, </a:t>
            </a:r>
          </a:p>
          <a:p>
            <a:pPr marL="171450" indent="-171450">
              <a:defRPr/>
            </a:pPr>
            <a:r>
              <a:rPr lang="en-US" altLang="en-US" b="1" i="1" dirty="0" smtClean="0"/>
              <a:t>indicate that the movie should play automatically. It will appear as a  black box on the screen.  Move the black box on the slide and it should play </a:t>
            </a:r>
          </a:p>
          <a:p>
            <a:pPr marL="171450" indent="-171450">
              <a:defRPr/>
            </a:pPr>
            <a:r>
              <a:rPr lang="en-US" altLang="en-US" b="1" i="1" dirty="0" smtClean="0"/>
              <a:t>when the slide show is being viewed when the trainer clicks on the box.</a:t>
            </a:r>
            <a:r>
              <a:rPr lang="en-US" altLang="en-US" dirty="0" smtClean="0"/>
              <a:t> </a:t>
            </a:r>
          </a:p>
          <a:p>
            <a:endParaRPr lang="en-US" dirty="0" smtClean="0"/>
          </a:p>
          <a:p>
            <a:r>
              <a:rPr lang="en-US" dirty="0" smtClean="0"/>
              <a:t>Brian is featured in the CDC’s </a:t>
            </a:r>
            <a:r>
              <a:rPr lang="en-US" i="1" dirty="0" smtClean="0"/>
              <a:t>A</a:t>
            </a:r>
            <a:r>
              <a:rPr lang="en-US" i="1" baseline="0" dirty="0" smtClean="0"/>
              <a:t> </a:t>
            </a:r>
            <a:r>
              <a:rPr lang="en-US" i="1" baseline="0" dirty="0"/>
              <a:t>Tip from a Former </a:t>
            </a:r>
            <a:r>
              <a:rPr lang="en-US" i="1" baseline="0" dirty="0" smtClean="0"/>
              <a:t>Smoker </a:t>
            </a:r>
            <a:r>
              <a:rPr lang="en-US" baseline="0" dirty="0" smtClean="0"/>
              <a:t>Campaign. According to Brian, HIV </a:t>
            </a:r>
            <a:r>
              <a:rPr lang="en-US" baseline="0" dirty="0"/>
              <a:t>alone did not cause the clogged artery in my neck. Smoking with HIV did</a:t>
            </a:r>
            <a:r>
              <a:rPr lang="en-US" baseline="0" dirty="0" smtClean="0"/>
              <a:t>. </a:t>
            </a:r>
            <a:r>
              <a:rPr lang="en-US" sz="1200" b="0" i="0" kern="1200" dirty="0" smtClean="0">
                <a:solidFill>
                  <a:schemeClr val="tx1"/>
                </a:solidFill>
                <a:effectLst/>
                <a:latin typeface="+mn-lt"/>
                <a:ea typeface="+mn-ea"/>
                <a:cs typeface="+mn-cs"/>
              </a:rPr>
              <a:t>Brian </a:t>
            </a:r>
            <a:r>
              <a:rPr lang="en-US" sz="1200" b="0" i="0" kern="1200" dirty="0">
                <a:solidFill>
                  <a:schemeClr val="tx1"/>
                </a:solidFill>
                <a:effectLst/>
                <a:latin typeface="+mn-lt"/>
                <a:ea typeface="+mn-ea"/>
                <a:cs typeface="+mn-cs"/>
              </a:rPr>
              <a:t>was in good health, working and managing his infection with HIV—the virus that can cause AIDS—when smoking led to health problems that nearly killed him. Smoking is especially dangerous for people who are living with HIV. For Brian, smoking and having HIV led to clogged blood vessels. At age 43, he had a blood clot in his lungs, a stroke, and surgery on an artery in his neck. Brian had already beat tough health problems—including being very sick with AIDS—but he had not quit smoking. "It took a stroke for me to actually stop smoking," said Brian. For months after the stroke, Brian had trouble speaking and reading. He couldn't work or even dress himself. Today, his right hand is still weak, so he can no longer work as a waiter or teach pottery classes. Brian hopes his story will inspire other people to quit smoking before it's too late. "Smoking is something that you do have control over. You can stop. And it's worth your life to stop smoking."</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Link</a:t>
            </a:r>
            <a:r>
              <a:rPr lang="en-US" b="0" baseline="0" dirty="0" smtClean="0"/>
              <a:t> to Brian’s Story: http://www.cdc.gov/tobacco/campaign/tips/stories/brian.html</a:t>
            </a:r>
            <a:r>
              <a:rPr lang="en-US" b="0" i="1" baseline="0" dirty="0" smtClean="0"/>
              <a:t>.</a:t>
            </a:r>
            <a:endParaRPr lang="en-US" b="0" baseline="0" dirty="0" smtClean="0"/>
          </a:p>
        </p:txBody>
      </p:sp>
      <p:sp>
        <p:nvSpPr>
          <p:cNvPr id="4" name="Slide Number Placeholder 3"/>
          <p:cNvSpPr>
            <a:spLocks noGrp="1"/>
          </p:cNvSpPr>
          <p:nvPr>
            <p:ph type="sldNum" sz="quarter" idx="10"/>
          </p:nvPr>
        </p:nvSpPr>
        <p:spPr/>
        <p:txBody>
          <a:bodyPr/>
          <a:lstStyle/>
          <a:p>
            <a:fld id="{D428D147-A619-4BE7-B1D0-117B7DB1A985}" type="slidenum">
              <a:rPr lang="en-US" smtClean="0"/>
              <a:t>85</a:t>
            </a:fld>
            <a:endParaRPr lang="en-US"/>
          </a:p>
        </p:txBody>
      </p:sp>
    </p:spTree>
    <p:extLst>
      <p:ext uri="{BB962C8B-B14F-4D97-AF65-F5344CB8AC3E}">
        <p14:creationId xmlns:p14="http://schemas.microsoft.com/office/powerpoint/2010/main" val="375449171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TRANSITION</a:t>
            </a:r>
            <a:r>
              <a:rPr lang="en-US" b="1" baseline="0" dirty="0" smtClean="0"/>
              <a:t> SLIDE</a:t>
            </a:r>
          </a:p>
          <a:p>
            <a:r>
              <a:rPr lang="en-US" baseline="0" dirty="0" smtClean="0"/>
              <a:t>The final section of this presentation reviews the medical and behavioral smoking cessation approaches available today.</a:t>
            </a:r>
            <a:endParaRPr lang="en-US" dirty="0"/>
          </a:p>
        </p:txBody>
      </p:sp>
      <p:sp>
        <p:nvSpPr>
          <p:cNvPr id="4" name="Slide Number Placeholder 3"/>
          <p:cNvSpPr>
            <a:spLocks noGrp="1"/>
          </p:cNvSpPr>
          <p:nvPr>
            <p:ph type="sldNum" sz="quarter" idx="10"/>
          </p:nvPr>
        </p:nvSpPr>
        <p:spPr/>
        <p:txBody>
          <a:bodyPr/>
          <a:lstStyle/>
          <a:p>
            <a:fld id="{D428D147-A619-4BE7-B1D0-117B7DB1A985}" type="slidenum">
              <a:rPr lang="en-US" smtClean="0"/>
              <a:t>86</a:t>
            </a:fld>
            <a:endParaRPr lang="en-US"/>
          </a:p>
        </p:txBody>
      </p:sp>
    </p:spTree>
    <p:extLst>
      <p:ext uri="{BB962C8B-B14F-4D97-AF65-F5344CB8AC3E}">
        <p14:creationId xmlns:p14="http://schemas.microsoft.com/office/powerpoint/2010/main" val="412245479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t>
            </a:r>
            <a:r>
              <a:rPr lang="en-US" b="1" dirty="0" smtClean="0"/>
              <a:t>ANIMATION INSTRUCTIONS</a:t>
            </a:r>
            <a:r>
              <a:rPr lang="en-US" b="1" dirty="0"/>
              <a:t>**</a:t>
            </a:r>
          </a:p>
          <a:p>
            <a:r>
              <a:rPr lang="en-US" b="1" i="1" dirty="0" smtClean="0"/>
              <a:t>This slide</a:t>
            </a:r>
            <a:r>
              <a:rPr lang="en-US" b="1" i="1" baseline="0" dirty="0" smtClean="0"/>
              <a:t> contains a series of animated text boxes. You do not need to click to advance to the next animation, each will appear automatically every few seconds.</a:t>
            </a:r>
          </a:p>
          <a:p>
            <a:endParaRPr lang="en-US" dirty="0"/>
          </a:p>
          <a:p>
            <a:r>
              <a:rPr lang="en-US" dirty="0"/>
              <a:t>It does not matter how long you have been smoking; quitting</a:t>
            </a:r>
            <a:r>
              <a:rPr lang="en-US" baseline="0" dirty="0"/>
              <a:t> can greatly improve your overall health and wellness, in as little as 20 minutes. </a:t>
            </a:r>
            <a:r>
              <a:rPr lang="en-US" dirty="0"/>
              <a:t>Within 20 minutes of smoking the last cigarette, your body begins</a:t>
            </a:r>
            <a:r>
              <a:rPr lang="en-US" baseline="0" dirty="0"/>
              <a:t> a series of changes that continue for years. Within 24 hours, your blood pressure drops, and your risk of heart attack begins to decrease. Within months, you can have better lung function and circulation. Over several years, you can greatly reduce your risk of lung cancer and heart disease. People who quit at the age of 50 are half as likely to die of smoking-related causes than those who continue to smoke.</a:t>
            </a:r>
          </a:p>
          <a:p>
            <a:endParaRPr lang="en-US" baseline="0" dirty="0"/>
          </a:p>
          <a:p>
            <a:r>
              <a:rPr lang="en-US" sz="1200" b="1" u="sng" kern="1200" baseline="0" dirty="0" smtClean="0">
                <a:solidFill>
                  <a:schemeClr val="tx1"/>
                </a:solidFill>
                <a:effectLst/>
                <a:latin typeface="+mn-lt"/>
                <a:ea typeface="+mn-ea"/>
                <a:cs typeface="+mn-cs"/>
              </a:rPr>
              <a:t>REFERENCES</a:t>
            </a:r>
            <a:r>
              <a:rPr lang="en-US" sz="1200" b="1" u="sng" kern="1200" baseline="0" dirty="0">
                <a:solidFill>
                  <a:schemeClr val="tx1"/>
                </a:solidFill>
                <a:effectLst/>
                <a:latin typeface="+mn-lt"/>
                <a:ea typeface="+mn-ea"/>
                <a:cs typeface="+mn-cs"/>
              </a:rPr>
              <a:t>:</a:t>
            </a:r>
          </a:p>
          <a:p>
            <a:r>
              <a:rPr lang="en-US" sz="1200" b="0" u="none" kern="1200" baseline="0" dirty="0" smtClean="0">
                <a:solidFill>
                  <a:schemeClr val="tx1"/>
                </a:solidFill>
                <a:effectLst/>
                <a:latin typeface="+mn-lt"/>
                <a:ea typeface="+mn-ea"/>
                <a:cs typeface="+mn-cs"/>
              </a:rPr>
              <a:t>Centers for Disease Control and Prevention. (2016). Benefits of Quitting. Accessed April 27, 2016 from </a:t>
            </a:r>
            <a:r>
              <a:rPr lang="en-US" baseline="0" dirty="0" smtClean="0"/>
              <a:t>http://www.cdc.gov/tobacco/quit_smoking/how_to_quit/benefits/index.htm.</a:t>
            </a:r>
            <a:endParaRPr lang="en-US" sz="1200" b="0" u="none" kern="1200" baseline="0" dirty="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a:t>
            </a:r>
            <a:r>
              <a:rPr lang="en-US" sz="1200" kern="1200" dirty="0">
                <a:solidFill>
                  <a:schemeClr val="tx1"/>
                </a:solidFill>
                <a:effectLst/>
                <a:latin typeface="+mn-lt"/>
                <a:ea typeface="+mn-ea"/>
                <a:cs typeface="+mn-cs"/>
              </a:rPr>
              <a:t>Body. </a:t>
            </a:r>
            <a:r>
              <a:rPr lang="en-US" sz="1200" i="1" kern="1200" dirty="0">
                <a:solidFill>
                  <a:schemeClr val="tx1"/>
                </a:solidFill>
                <a:effectLst/>
                <a:latin typeface="+mn-lt"/>
                <a:ea typeface="+mn-ea"/>
                <a:cs typeface="+mn-cs"/>
              </a:rPr>
              <a:t>Smoking, Tobacco Use, and HIV</a:t>
            </a:r>
            <a:r>
              <a:rPr lang="en-US" sz="1200" kern="1200" dirty="0">
                <a:solidFill>
                  <a:schemeClr val="tx1"/>
                </a:solidFill>
                <a:effectLst/>
                <a:latin typeface="+mn-lt"/>
                <a:ea typeface="+mn-ea"/>
                <a:cs typeface="+mn-cs"/>
              </a:rPr>
              <a:t>. Accessed </a:t>
            </a:r>
            <a:r>
              <a:rPr lang="en-US" sz="1200" kern="1200" dirty="0" smtClean="0">
                <a:solidFill>
                  <a:schemeClr val="tx1"/>
                </a:solidFill>
                <a:effectLst/>
                <a:latin typeface="+mn-lt"/>
                <a:ea typeface="+mn-ea"/>
                <a:cs typeface="+mn-cs"/>
              </a:rPr>
              <a:t>April </a:t>
            </a:r>
            <a:r>
              <a:rPr lang="en-US" sz="1200" kern="1200" dirty="0">
                <a:solidFill>
                  <a:schemeClr val="tx1"/>
                </a:solidFill>
                <a:effectLst/>
                <a:latin typeface="+mn-lt"/>
                <a:ea typeface="+mn-ea"/>
                <a:cs typeface="+mn-cs"/>
              </a:rPr>
              <a:t>27,</a:t>
            </a:r>
            <a:r>
              <a:rPr lang="en-US" sz="1200" kern="1200" baseline="0" dirty="0">
                <a:solidFill>
                  <a:schemeClr val="tx1"/>
                </a:solidFill>
                <a:effectLst/>
                <a:latin typeface="+mn-lt"/>
                <a:ea typeface="+mn-ea"/>
                <a:cs typeface="+mn-cs"/>
              </a:rPr>
              <a:t> 2016 from: </a:t>
            </a:r>
            <a:r>
              <a:rPr lang="en-US" sz="1200" u="none" kern="1200" dirty="0">
                <a:solidFill>
                  <a:schemeClr val="tx1"/>
                </a:solidFill>
                <a:effectLst/>
                <a:latin typeface="+mn-lt"/>
                <a:ea typeface="+mn-ea"/>
                <a:cs typeface="+mn-cs"/>
              </a:rPr>
              <a:t>http://</a:t>
            </a:r>
            <a:r>
              <a:rPr lang="en-US" sz="1200" u="none" kern="1200" dirty="0" smtClean="0">
                <a:solidFill>
                  <a:schemeClr val="tx1"/>
                </a:solidFill>
                <a:effectLst/>
                <a:latin typeface="+mn-lt"/>
                <a:ea typeface="+mn-ea"/>
                <a:cs typeface="+mn-cs"/>
              </a:rPr>
              <a:t>www.thebody.com/content/62098/smoking-tobacco-use-and-hiv.html</a:t>
            </a:r>
            <a:r>
              <a:rPr lang="en-US" sz="1200" u="none"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D428D147-A619-4BE7-B1D0-117B7DB1A985}" type="slidenum">
              <a:rPr lang="en-US" smtClean="0"/>
              <a:t>87</a:t>
            </a:fld>
            <a:endParaRPr lang="en-US"/>
          </a:p>
        </p:txBody>
      </p:sp>
    </p:spTree>
    <p:extLst>
      <p:ext uri="{BB962C8B-B14F-4D97-AF65-F5344CB8AC3E}">
        <p14:creationId xmlns:p14="http://schemas.microsoft.com/office/powerpoint/2010/main" val="292480287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Quitting smoking or</a:t>
            </a:r>
            <a:r>
              <a:rPr lang="en-US" baseline="0" dirty="0"/>
              <a:t> going tobacco-free has other health benefits, in addition to the ones described on the previous slide. </a:t>
            </a:r>
          </a:p>
          <a:p>
            <a:endParaRPr lang="en-US" baseline="0" dirty="0"/>
          </a:p>
          <a:p>
            <a:r>
              <a:rPr lang="en-US" sz="1200" b="1" u="sng" kern="1200" baseline="0" dirty="0">
                <a:solidFill>
                  <a:schemeClr val="tx1"/>
                </a:solidFill>
                <a:effectLst/>
                <a:latin typeface="+mn-lt"/>
                <a:ea typeface="+mn-ea"/>
                <a:cs typeface="+mn-cs"/>
              </a:rPr>
              <a:t>REFERENCE:</a:t>
            </a:r>
          </a:p>
          <a:p>
            <a:r>
              <a:rPr lang="en-US" sz="1200" kern="1200" dirty="0">
                <a:solidFill>
                  <a:schemeClr val="tx1"/>
                </a:solidFill>
                <a:effectLst/>
                <a:latin typeface="+mn-lt"/>
                <a:ea typeface="+mn-ea"/>
                <a:cs typeface="+mn-cs"/>
              </a:rPr>
              <a:t>The Body. </a:t>
            </a:r>
            <a:r>
              <a:rPr lang="en-US" sz="1200" i="1" kern="1200" dirty="0">
                <a:solidFill>
                  <a:schemeClr val="tx1"/>
                </a:solidFill>
                <a:effectLst/>
                <a:latin typeface="+mn-lt"/>
                <a:ea typeface="+mn-ea"/>
                <a:cs typeface="+mn-cs"/>
              </a:rPr>
              <a:t>Smoking, Tobacco Use, and HIV</a:t>
            </a:r>
            <a:r>
              <a:rPr lang="en-US" sz="1200" kern="1200" dirty="0">
                <a:solidFill>
                  <a:schemeClr val="tx1"/>
                </a:solidFill>
                <a:effectLst/>
                <a:latin typeface="+mn-lt"/>
                <a:ea typeface="+mn-ea"/>
                <a:cs typeface="+mn-cs"/>
              </a:rPr>
              <a:t>. Accessed </a:t>
            </a:r>
            <a:r>
              <a:rPr lang="en-US" sz="1200" kern="1200" dirty="0" smtClean="0">
                <a:solidFill>
                  <a:schemeClr val="tx1"/>
                </a:solidFill>
                <a:effectLst/>
                <a:latin typeface="+mn-lt"/>
                <a:ea typeface="+mn-ea"/>
                <a:cs typeface="+mn-cs"/>
              </a:rPr>
              <a:t>April </a:t>
            </a:r>
            <a:r>
              <a:rPr lang="en-US" sz="1200" kern="1200" dirty="0">
                <a:solidFill>
                  <a:schemeClr val="tx1"/>
                </a:solidFill>
                <a:effectLst/>
                <a:latin typeface="+mn-lt"/>
                <a:ea typeface="+mn-ea"/>
                <a:cs typeface="+mn-cs"/>
              </a:rPr>
              <a:t>27,</a:t>
            </a:r>
            <a:r>
              <a:rPr lang="en-US" sz="1200" kern="1200" baseline="0" dirty="0">
                <a:solidFill>
                  <a:schemeClr val="tx1"/>
                </a:solidFill>
                <a:effectLst/>
                <a:latin typeface="+mn-lt"/>
                <a:ea typeface="+mn-ea"/>
                <a:cs typeface="+mn-cs"/>
              </a:rPr>
              <a:t> 2016 from: </a:t>
            </a:r>
            <a:r>
              <a:rPr lang="en-US" sz="1200" u="none" kern="1200" dirty="0">
                <a:solidFill>
                  <a:schemeClr val="tx1"/>
                </a:solidFill>
                <a:effectLst/>
                <a:latin typeface="+mn-lt"/>
                <a:ea typeface="+mn-ea"/>
                <a:cs typeface="+mn-cs"/>
              </a:rPr>
              <a:t>http://www.thebody.com/content/62098/smoking-tobacco-use-and-hiv.html.</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28D147-A619-4BE7-B1D0-117B7DB1A985}" type="slidenum">
              <a:rPr lang="en-US" smtClean="0"/>
              <a:t>88</a:t>
            </a:fld>
            <a:endParaRPr lang="en-US"/>
          </a:p>
        </p:txBody>
      </p:sp>
    </p:spTree>
    <p:extLst>
      <p:ext uri="{BB962C8B-B14F-4D97-AF65-F5344CB8AC3E}">
        <p14:creationId xmlns:p14="http://schemas.microsoft.com/office/powerpoint/2010/main" val="302658500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Several forms</a:t>
            </a:r>
            <a:r>
              <a:rPr lang="en-US" baseline="0" dirty="0"/>
              <a:t> of n</a:t>
            </a:r>
            <a:r>
              <a:rPr lang="en-US" dirty="0"/>
              <a:t>icotine replacement therapies exist, including transdermal patches (</a:t>
            </a:r>
            <a:r>
              <a:rPr lang="en-US" dirty="0" err="1"/>
              <a:t>Habitrol</a:t>
            </a:r>
            <a:r>
              <a:rPr lang="en-US" dirty="0"/>
              <a:t>,</a:t>
            </a:r>
            <a:r>
              <a:rPr lang="en-US" baseline="0" dirty="0"/>
              <a:t> </a:t>
            </a:r>
            <a:r>
              <a:rPr lang="en-US" baseline="0" dirty="0" err="1"/>
              <a:t>Nicoderm</a:t>
            </a:r>
            <a:r>
              <a:rPr lang="en-US" baseline="0" dirty="0"/>
              <a:t>, </a:t>
            </a:r>
            <a:r>
              <a:rPr lang="en-US" baseline="0" dirty="0" err="1"/>
              <a:t>Nicotrol</a:t>
            </a:r>
            <a:r>
              <a:rPr lang="en-US" baseline="0" dirty="0"/>
              <a:t>)</a:t>
            </a:r>
            <a:r>
              <a:rPr lang="en-US" dirty="0"/>
              <a:t>, nasal</a:t>
            </a:r>
            <a:r>
              <a:rPr lang="en-US" baseline="0" dirty="0"/>
              <a:t> </a:t>
            </a:r>
            <a:r>
              <a:rPr lang="en-US" dirty="0"/>
              <a:t>spray, gum (Nicorette), inhaler, and lozenges (Commit). These products are available over the counter. The U.S. Food and Drug Administration (FDA) has approved two prescription medications for nicotine addiction: bupropion (</a:t>
            </a:r>
            <a:r>
              <a:rPr lang="en-US" dirty="0" err="1"/>
              <a:t>Zyban</a:t>
            </a:r>
            <a:r>
              <a:rPr lang="en-US" baseline="30000" dirty="0"/>
              <a:t>®</a:t>
            </a:r>
            <a:r>
              <a:rPr lang="en-US" dirty="0"/>
              <a:t>) and </a:t>
            </a:r>
            <a:r>
              <a:rPr lang="en-US" dirty="0" err="1"/>
              <a:t>varenicline</a:t>
            </a:r>
            <a:r>
              <a:rPr lang="en-US" dirty="0"/>
              <a:t> (Chantix</a:t>
            </a:r>
            <a:r>
              <a:rPr lang="en-US" baseline="30000" dirty="0"/>
              <a:t>®</a:t>
            </a:r>
            <a:r>
              <a:rPr lang="en-US" dirty="0"/>
              <a:t>). They work differently in the brain, but both help prevent relapse in people trying to quit. The medications are more effective when combined with behavioral treatments, such as group and individual therapy, as well as the use of telephone </a:t>
            </a:r>
            <a:r>
              <a:rPr lang="en-US" dirty="0" err="1"/>
              <a:t>quitlines</a:t>
            </a:r>
            <a:r>
              <a:rPr lang="en-US" dirty="0"/>
              <a:t>. Lastly, clinicians</a:t>
            </a:r>
            <a:r>
              <a:rPr lang="en-US" baseline="0" dirty="0"/>
              <a:t> can use the “</a:t>
            </a:r>
            <a:r>
              <a:rPr lang="en-US" dirty="0">
                <a:effectLst/>
              </a:rPr>
              <a:t>5As” (Ask, Advise, Assess, Assist, Arrange)</a:t>
            </a:r>
            <a:r>
              <a:rPr lang="en-US" baseline="0" dirty="0">
                <a:effectLst/>
              </a:rPr>
              <a:t> or the “</a:t>
            </a:r>
            <a:r>
              <a:rPr lang="en-US" dirty="0">
                <a:effectLst/>
              </a:rPr>
              <a:t>AAR” (Ask, Advise, Refer) to engage</a:t>
            </a:r>
            <a:r>
              <a:rPr lang="en-US" baseline="0" dirty="0">
                <a:effectLst/>
              </a:rPr>
              <a:t> in a conversation with patients about their smoking status and willingness to quit.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effectLst/>
              </a:rPr>
              <a:t>Transdermal patches are worn on the arm or torso, and nicotine is absorbed through the skin. With gum, nicotine is absorbed through the lining of the mouth (dose depends on amount of tobacco used). Lozenges are hard candy that is sucked slowly and absorbed through the lining of the mouth. With an inhaler, a puff from the inhaler puts nicotine into a vapor that is absorbed in the mouth; this method is most like smoking a cigarette. Nasal sprays spray nicotine into the nostrils, and is available by prescription only.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effectLst/>
              </a:rPr>
              <a:t>Bupropion reduces the urge to smoke and is available by prescription only. It is also available as an anti-depressant (Wellbutrin) at a different dose. </a:t>
            </a:r>
            <a:r>
              <a:rPr lang="en-US" baseline="0" dirty="0" err="1">
                <a:effectLst/>
              </a:rPr>
              <a:t>Varenicline</a:t>
            </a:r>
            <a:r>
              <a:rPr lang="en-US" baseline="0" dirty="0">
                <a:effectLst/>
              </a:rPr>
              <a:t> reduces withdrawal symptoms and the pleasure associated with smoking; it, too, is available by prescription only.</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r>
              <a:rPr lang="en-US" b="1" u="sng" dirty="0" smtClean="0"/>
              <a:t>REFERENCES:</a:t>
            </a:r>
            <a:endParaRPr lang="en-US" b="1" u="sng" dirty="0"/>
          </a:p>
          <a:p>
            <a:r>
              <a:rPr lang="en-US" dirty="0"/>
              <a:t>National</a:t>
            </a:r>
            <a:r>
              <a:rPr lang="en-US" baseline="0" dirty="0"/>
              <a:t> Institute on Drug Abuse</a:t>
            </a:r>
            <a:r>
              <a:rPr lang="en-US" baseline="0" dirty="0" smtClean="0"/>
              <a:t>. (2016). </a:t>
            </a:r>
            <a:r>
              <a:rPr lang="en-US" i="1" baseline="0" dirty="0"/>
              <a:t>Treatment Approaches for Drug </a:t>
            </a:r>
            <a:r>
              <a:rPr lang="en-US" i="1" baseline="0" dirty="0" smtClean="0"/>
              <a:t>Addiction</a:t>
            </a:r>
            <a:r>
              <a:rPr lang="en-US" i="0" baseline="0" dirty="0" smtClean="0"/>
              <a:t>. Accessed May 19, 2016 from </a:t>
            </a:r>
            <a:r>
              <a:rPr lang="en-US" baseline="0" dirty="0" smtClean="0"/>
              <a:t>https</a:t>
            </a:r>
            <a:r>
              <a:rPr lang="en-US" baseline="0" dirty="0"/>
              <a:t>://</a:t>
            </a:r>
            <a:r>
              <a:rPr lang="en-US" baseline="0" dirty="0" smtClean="0"/>
              <a:t>www.drugabuse.gov/publications/drugfacts/treatment-approaches-drug-addiction.</a:t>
            </a:r>
            <a:endParaRPr lang="en-US" baseline="0" dirty="0"/>
          </a:p>
          <a:p>
            <a:endParaRPr lang="en-US" baseline="0" dirty="0"/>
          </a:p>
          <a:p>
            <a:r>
              <a:rPr lang="en-US" sz="1200" kern="1200" dirty="0" smtClean="0">
                <a:solidFill>
                  <a:schemeClr val="tx1"/>
                </a:solidFill>
                <a:effectLst/>
                <a:latin typeface="+mn-lt"/>
                <a:ea typeface="+mn-ea"/>
                <a:cs typeface="+mn-cs"/>
              </a:rPr>
              <a:t>The Body. </a:t>
            </a:r>
            <a:r>
              <a:rPr lang="en-US" sz="1200" i="1" kern="1200" dirty="0" smtClean="0">
                <a:solidFill>
                  <a:schemeClr val="tx1"/>
                </a:solidFill>
                <a:effectLst/>
                <a:latin typeface="+mn-lt"/>
                <a:ea typeface="+mn-ea"/>
                <a:cs typeface="+mn-cs"/>
              </a:rPr>
              <a:t>Smoking, Tobacco Use, and HIV</a:t>
            </a:r>
            <a:r>
              <a:rPr lang="en-US" sz="1200" kern="1200" dirty="0" smtClean="0">
                <a:solidFill>
                  <a:schemeClr val="tx1"/>
                </a:solidFill>
                <a:effectLst/>
                <a:latin typeface="+mn-lt"/>
                <a:ea typeface="+mn-ea"/>
                <a:cs typeface="+mn-cs"/>
              </a:rPr>
              <a:t>. Accessed April 27,</a:t>
            </a:r>
            <a:r>
              <a:rPr lang="en-US" sz="1200" kern="1200" baseline="0" dirty="0" smtClean="0">
                <a:solidFill>
                  <a:schemeClr val="tx1"/>
                </a:solidFill>
                <a:effectLst/>
                <a:latin typeface="+mn-lt"/>
                <a:ea typeface="+mn-ea"/>
                <a:cs typeface="+mn-cs"/>
              </a:rPr>
              <a:t> 2016 from: </a:t>
            </a:r>
            <a:r>
              <a:rPr lang="en-US" sz="1200" u="none" kern="1200" dirty="0" smtClean="0">
                <a:solidFill>
                  <a:schemeClr val="tx1"/>
                </a:solidFill>
                <a:effectLst/>
                <a:latin typeface="+mn-lt"/>
                <a:ea typeface="+mn-ea"/>
                <a:cs typeface="+mn-cs"/>
              </a:rPr>
              <a:t>http://www.thebody.com/content/62098/smoking-tobacco-use-and-hiv.html.</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28D147-A619-4BE7-B1D0-117B7DB1A985}" type="slidenum">
              <a:rPr lang="en-US" smtClean="0"/>
              <a:t>89</a:t>
            </a:fld>
            <a:endParaRPr lang="en-US"/>
          </a:p>
        </p:txBody>
      </p:sp>
    </p:spTree>
    <p:extLst>
      <p:ext uri="{BB962C8B-B14F-4D97-AF65-F5344CB8AC3E}">
        <p14:creationId xmlns:p14="http://schemas.microsoft.com/office/powerpoint/2010/main" val="2117468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ANSWER KEY</a:t>
            </a:r>
          </a:p>
          <a:p>
            <a:r>
              <a:rPr lang="en-US" altLang="en-US" dirty="0"/>
              <a:t>#5 – correct response is C (3)</a:t>
            </a:r>
          </a:p>
          <a:p>
            <a:endParaRPr lang="en-US" dirty="0"/>
          </a:p>
        </p:txBody>
      </p:sp>
      <p:sp>
        <p:nvSpPr>
          <p:cNvPr id="4" name="Slide Number Placeholder 3"/>
          <p:cNvSpPr>
            <a:spLocks noGrp="1"/>
          </p:cNvSpPr>
          <p:nvPr>
            <p:ph type="sldNum" sz="quarter" idx="10"/>
          </p:nvPr>
        </p:nvSpPr>
        <p:spPr/>
        <p:txBody>
          <a:bodyPr/>
          <a:lstStyle/>
          <a:p>
            <a:fld id="{D428D147-A619-4BE7-B1D0-117B7DB1A985}" type="slidenum">
              <a:rPr lang="en-US" smtClean="0"/>
              <a:t>9</a:t>
            </a:fld>
            <a:endParaRPr lang="en-US"/>
          </a:p>
        </p:txBody>
      </p:sp>
    </p:spTree>
    <p:extLst>
      <p:ext uri="{BB962C8B-B14F-4D97-AF65-F5344CB8AC3E}">
        <p14:creationId xmlns:p14="http://schemas.microsoft.com/office/powerpoint/2010/main" val="99317005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Acupuncture</a:t>
            </a:r>
            <a:r>
              <a:rPr lang="en-US" sz="1200" b="0" kern="1200" dirty="0">
                <a:solidFill>
                  <a:schemeClr val="tx1"/>
                </a:solidFill>
                <a:effectLst/>
                <a:latin typeface="+mn-lt"/>
                <a:ea typeface="+mn-ea"/>
                <a:cs typeface="+mn-cs"/>
              </a:rPr>
              <a:t> is</a:t>
            </a:r>
            <a:r>
              <a:rPr lang="en-US" sz="1200" b="0" kern="1200" baseline="0" dirty="0">
                <a:solidFill>
                  <a:schemeClr val="tx1"/>
                </a:solidFill>
                <a:effectLst/>
                <a:latin typeface="+mn-lt"/>
                <a:ea typeface="+mn-ea"/>
                <a:cs typeface="+mn-cs"/>
              </a:rPr>
              <a:t> a </a:t>
            </a:r>
            <a:r>
              <a:rPr lang="en-US" sz="1200" b="0" kern="1200" dirty="0">
                <a:solidFill>
                  <a:schemeClr val="tx1"/>
                </a:solidFill>
                <a:effectLst/>
                <a:latin typeface="+mn-lt"/>
                <a:ea typeface="+mn-ea"/>
                <a:cs typeface="+mn-cs"/>
              </a:rPr>
              <a:t>complementary therapy that involves placing very small needles around the outer ear to reduce cravings and promote relaxation. </a:t>
            </a:r>
            <a:r>
              <a:rPr lang="en-US" sz="1200" b="1" kern="1200" dirty="0">
                <a:solidFill>
                  <a:schemeClr val="tx1"/>
                </a:solidFill>
                <a:effectLst/>
                <a:latin typeface="+mn-lt"/>
                <a:ea typeface="+mn-ea"/>
                <a:cs typeface="+mn-cs"/>
              </a:rPr>
              <a:t>Hypnosis</a:t>
            </a:r>
            <a:r>
              <a:rPr lang="en-US" sz="1200" b="0" kern="1200" dirty="0">
                <a:solidFill>
                  <a:schemeClr val="tx1"/>
                </a:solidFill>
                <a:effectLst/>
                <a:latin typeface="+mn-lt"/>
                <a:ea typeface="+mn-ea"/>
                <a:cs typeface="+mn-cs"/>
              </a:rPr>
              <a:t> (or hypnotherapy) involves reaching a state of deep relaxation in which one is open to suggestions for behavioral change (such as quitting smoking). Many</a:t>
            </a:r>
            <a:r>
              <a:rPr lang="en-US" sz="1200" b="0" kern="1200" baseline="0" dirty="0">
                <a:solidFill>
                  <a:schemeClr val="tx1"/>
                </a:solidFill>
                <a:effectLst/>
                <a:latin typeface="+mn-lt"/>
                <a:ea typeface="+mn-ea"/>
                <a:cs typeface="+mn-cs"/>
              </a:rPr>
              <a:t> people may find it </a:t>
            </a:r>
            <a:r>
              <a:rPr lang="en-US" sz="1200" b="0" kern="1200" dirty="0">
                <a:solidFill>
                  <a:schemeClr val="tx1"/>
                </a:solidFill>
                <a:effectLst/>
                <a:latin typeface="+mn-lt"/>
                <a:ea typeface="+mn-ea"/>
                <a:cs typeface="+mn-cs"/>
              </a:rPr>
              <a:t>helpful </a:t>
            </a:r>
            <a:r>
              <a:rPr lang="en-US" sz="1200" kern="1200" dirty="0">
                <a:solidFill>
                  <a:schemeClr val="tx1"/>
                </a:solidFill>
                <a:effectLst/>
                <a:latin typeface="+mn-lt"/>
                <a:ea typeface="+mn-ea"/>
                <a:cs typeface="+mn-cs"/>
              </a:rPr>
              <a:t>to have professional </a:t>
            </a:r>
            <a:r>
              <a:rPr lang="en-US" sz="1200" b="1" kern="1200" dirty="0">
                <a:solidFill>
                  <a:schemeClr val="tx1"/>
                </a:solidFill>
                <a:effectLst/>
                <a:latin typeface="+mn-lt"/>
                <a:ea typeface="+mn-ea"/>
                <a:cs typeface="+mn-cs"/>
              </a:rPr>
              <a:t>counseling</a:t>
            </a:r>
            <a:r>
              <a:rPr lang="en-US" sz="1200" kern="1200" dirty="0">
                <a:solidFill>
                  <a:schemeClr val="tx1"/>
                </a:solidFill>
                <a:effectLst/>
                <a:latin typeface="+mn-lt"/>
                <a:ea typeface="+mn-ea"/>
                <a:cs typeface="+mn-cs"/>
              </a:rPr>
              <a:t> or the organized </a:t>
            </a:r>
            <a:r>
              <a:rPr lang="en-US" sz="1200" b="1" kern="1200" dirty="0">
                <a:solidFill>
                  <a:schemeClr val="tx1"/>
                </a:solidFill>
                <a:effectLst/>
                <a:latin typeface="+mn-lt"/>
                <a:ea typeface="+mn-ea"/>
                <a:cs typeface="+mn-cs"/>
              </a:rPr>
              <a:t>support</a:t>
            </a:r>
            <a:r>
              <a:rPr lang="en-US" sz="1200" kern="1200" dirty="0">
                <a:solidFill>
                  <a:schemeClr val="tx1"/>
                </a:solidFill>
                <a:effectLst/>
                <a:latin typeface="+mn-lt"/>
                <a:ea typeface="+mn-ea"/>
                <a:cs typeface="+mn-cs"/>
              </a:rPr>
              <a:t> of others when quitting. Many places have organized support groups and smoking cessation classes (in the US, see your local chapter of the American Lung Association or American Cancer Society).</a:t>
            </a:r>
          </a:p>
          <a:p>
            <a:endParaRPr lang="en-US" dirty="0"/>
          </a:p>
          <a:p>
            <a:r>
              <a:rPr lang="en-US" b="1" u="sng" dirty="0"/>
              <a:t>REFERENCE:</a:t>
            </a:r>
            <a:r>
              <a:rPr lang="en-US" dirty="0"/>
              <a:t/>
            </a:r>
            <a:br>
              <a:rPr lang="en-US" dirty="0"/>
            </a:br>
            <a:r>
              <a:rPr lang="en-US" sz="1200" kern="1200" dirty="0" smtClean="0">
                <a:solidFill>
                  <a:schemeClr val="tx1"/>
                </a:solidFill>
                <a:effectLst/>
                <a:latin typeface="+mn-lt"/>
                <a:ea typeface="+mn-ea"/>
                <a:cs typeface="+mn-cs"/>
              </a:rPr>
              <a:t>The Body. </a:t>
            </a:r>
            <a:r>
              <a:rPr lang="en-US" sz="1200" i="1" kern="1200" dirty="0" smtClean="0">
                <a:solidFill>
                  <a:schemeClr val="tx1"/>
                </a:solidFill>
                <a:effectLst/>
                <a:latin typeface="+mn-lt"/>
                <a:ea typeface="+mn-ea"/>
                <a:cs typeface="+mn-cs"/>
              </a:rPr>
              <a:t>Smoking, Tobacco Use, and HIV</a:t>
            </a:r>
            <a:r>
              <a:rPr lang="en-US" sz="1200" kern="1200" dirty="0" smtClean="0">
                <a:solidFill>
                  <a:schemeClr val="tx1"/>
                </a:solidFill>
                <a:effectLst/>
                <a:latin typeface="+mn-lt"/>
                <a:ea typeface="+mn-ea"/>
                <a:cs typeface="+mn-cs"/>
              </a:rPr>
              <a:t>. Accessed April 27,</a:t>
            </a:r>
            <a:r>
              <a:rPr lang="en-US" sz="1200" kern="1200" baseline="0" dirty="0" smtClean="0">
                <a:solidFill>
                  <a:schemeClr val="tx1"/>
                </a:solidFill>
                <a:effectLst/>
                <a:latin typeface="+mn-lt"/>
                <a:ea typeface="+mn-ea"/>
                <a:cs typeface="+mn-cs"/>
              </a:rPr>
              <a:t> 2016 from: </a:t>
            </a:r>
            <a:r>
              <a:rPr lang="en-US" sz="1200" u="none" kern="1200" dirty="0" smtClean="0">
                <a:solidFill>
                  <a:schemeClr val="tx1"/>
                </a:solidFill>
                <a:effectLst/>
                <a:latin typeface="+mn-lt"/>
                <a:ea typeface="+mn-ea"/>
                <a:cs typeface="+mn-cs"/>
              </a:rPr>
              <a:t>http://www.thebody.com/content/62098/smoking-tobacco-use-and-hiv.html.</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28D147-A619-4BE7-B1D0-117B7DB1A985}" type="slidenum">
              <a:rPr lang="en-US" smtClean="0"/>
              <a:t>90</a:t>
            </a:fld>
            <a:endParaRPr lang="en-US"/>
          </a:p>
        </p:txBody>
      </p:sp>
    </p:spTree>
    <p:extLst>
      <p:ext uri="{BB962C8B-B14F-4D97-AF65-F5344CB8AC3E}">
        <p14:creationId xmlns:p14="http://schemas.microsoft.com/office/powerpoint/2010/main" val="336096219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Quitlines</a:t>
            </a:r>
            <a:r>
              <a:rPr lang="en-US" dirty="0" smtClean="0"/>
              <a:t> have been established to help</a:t>
            </a:r>
            <a:r>
              <a:rPr lang="en-US" baseline="0" dirty="0" smtClean="0"/>
              <a:t> people quit smoking. This slide </a:t>
            </a:r>
            <a:r>
              <a:rPr lang="en-US" baseline="0" dirty="0" err="1" smtClean="0"/>
              <a:t>featues</a:t>
            </a:r>
            <a:r>
              <a:rPr lang="en-US" baseline="0" dirty="0" smtClean="0"/>
              <a:t> one such </a:t>
            </a:r>
            <a:r>
              <a:rPr lang="en-US" baseline="0" dirty="0" err="1" smtClean="0"/>
              <a:t>quitline</a:t>
            </a:r>
            <a:r>
              <a:rPr lang="en-US" baseline="0" dirty="0" smtClean="0"/>
              <a:t>.</a:t>
            </a:r>
            <a:endParaRPr lang="en-US" dirty="0"/>
          </a:p>
          <a:p>
            <a:endParaRPr lang="en-US" sz="1200" dirty="0">
              <a:solidFill>
                <a:schemeClr val="tx1"/>
              </a:solidFill>
            </a:endParaRPr>
          </a:p>
          <a:p>
            <a:r>
              <a:rPr lang="en-US" sz="1200" b="1" u="sng" dirty="0">
                <a:solidFill>
                  <a:schemeClr val="tx1"/>
                </a:solidFill>
              </a:rPr>
              <a:t>REFERENCE:</a:t>
            </a:r>
            <a:r>
              <a:rPr lang="en-US" sz="1200" dirty="0">
                <a:solidFill>
                  <a:schemeClr val="tx1"/>
                </a:solidFill>
              </a:rPr>
              <a:t/>
            </a:r>
            <a:br>
              <a:rPr lang="en-US" sz="1200" dirty="0">
                <a:solidFill>
                  <a:schemeClr val="tx1"/>
                </a:solidFill>
              </a:rPr>
            </a:br>
            <a:r>
              <a:rPr lang="en-US" sz="1200" dirty="0">
                <a:solidFill>
                  <a:schemeClr val="tx1"/>
                </a:solidFill>
              </a:rPr>
              <a:t>Schroeder,</a:t>
            </a:r>
            <a:r>
              <a:rPr lang="en-US" sz="1200" baseline="0" dirty="0">
                <a:solidFill>
                  <a:schemeClr val="tx1"/>
                </a:solidFill>
              </a:rPr>
              <a:t> S.A. (2015). </a:t>
            </a:r>
            <a:r>
              <a:rPr lang="en-US" sz="1200" i="1" dirty="0">
                <a:solidFill>
                  <a:schemeClr val="tx1"/>
                </a:solidFill>
              </a:rPr>
              <a:t>Get Your Patients with HIV/AIDS</a:t>
            </a:r>
            <a:r>
              <a:rPr lang="en-US" sz="1200" i="1" baseline="0" dirty="0">
                <a:solidFill>
                  <a:schemeClr val="tx1"/>
                </a:solidFill>
              </a:rPr>
              <a:t> </a:t>
            </a:r>
            <a:r>
              <a:rPr lang="en-US" sz="1200" i="1" dirty="0">
                <a:solidFill>
                  <a:schemeClr val="tx1"/>
                </a:solidFill>
              </a:rPr>
              <a:t>to Stop Smoking Before it Kills Them</a:t>
            </a:r>
            <a:r>
              <a:rPr lang="en-US" sz="1200" dirty="0">
                <a:solidFill>
                  <a:schemeClr val="tx1"/>
                </a:solidFill>
              </a:rPr>
              <a:t>. Presented at the</a:t>
            </a:r>
            <a:r>
              <a:rPr lang="en-US" sz="1200" baseline="0" dirty="0">
                <a:solidFill>
                  <a:schemeClr val="tx1"/>
                </a:solidFill>
              </a:rPr>
              <a:t> International Antiviral Society Meeting, December 15-17, 2015, New Orleans, LA.</a:t>
            </a:r>
            <a:endParaRPr lang="en-US" dirty="0"/>
          </a:p>
          <a:p>
            <a:endParaRPr lang="en-US" dirty="0"/>
          </a:p>
        </p:txBody>
      </p:sp>
      <p:sp>
        <p:nvSpPr>
          <p:cNvPr id="4" name="Slide Number Placeholder 3"/>
          <p:cNvSpPr>
            <a:spLocks noGrp="1"/>
          </p:cNvSpPr>
          <p:nvPr>
            <p:ph type="sldNum" sz="quarter" idx="10"/>
          </p:nvPr>
        </p:nvSpPr>
        <p:spPr/>
        <p:txBody>
          <a:bodyPr/>
          <a:lstStyle/>
          <a:p>
            <a:fld id="{D428D147-A619-4BE7-B1D0-117B7DB1A985}" type="slidenum">
              <a:rPr lang="en-US" smtClean="0"/>
              <a:t>91</a:t>
            </a:fld>
            <a:endParaRPr lang="en-US"/>
          </a:p>
        </p:txBody>
      </p:sp>
    </p:spTree>
    <p:extLst>
      <p:ext uri="{BB962C8B-B14F-4D97-AF65-F5344CB8AC3E}">
        <p14:creationId xmlns:p14="http://schemas.microsoft.com/office/powerpoint/2010/main" val="342395986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Smoking cessation appears unlikely to hinder</a:t>
            </a:r>
            <a:r>
              <a:rPr lang="en-US" baseline="0" dirty="0" smtClean="0"/>
              <a:t> and may even help recovery from substance use disorders and from mood and anxiety disorders, according to research led by Dr. Patricia Cavazos-</a:t>
            </a:r>
            <a:r>
              <a:rPr lang="en-US" baseline="0" dirty="0" err="1" smtClean="0"/>
              <a:t>Rehg</a:t>
            </a:r>
            <a:r>
              <a:rPr lang="en-US" baseline="0" dirty="0" smtClean="0"/>
              <a:t> at the Washington University School of Medicine in St. Louis, Missouri. Cavazos-</a:t>
            </a:r>
            <a:r>
              <a:rPr lang="en-US" baseline="0" dirty="0" err="1" smtClean="0"/>
              <a:t>Rehg</a:t>
            </a:r>
            <a:r>
              <a:rPr lang="en-US" baseline="0" dirty="0" smtClean="0"/>
              <a:t> and colleagues examined responses of more than 5,000 daily smokers who completed the National Epidemiological Survey on Alcohol and Related Conditions (NESARC). Between two interviews (one conducted in 2001-2002 and a follow-up interview conducted three years later), nearly 60% of respondents cut back on smoking by 10% or more, including nearly 20% who quit altogether. Quitters reported fewer continuing or recurrent drug use disorders (by 69%), alcohol use disorders (by 36%), and mood or anxiety disorders (by 30%) at follow-up. </a:t>
            </a:r>
            <a:r>
              <a:rPr lang="en-US" sz="1200" b="0" i="0" kern="1200" dirty="0" smtClean="0">
                <a:solidFill>
                  <a:schemeClr val="tx1"/>
                </a:solidFill>
                <a:effectLst/>
                <a:latin typeface="+mn-lt"/>
                <a:ea typeface="+mn-ea"/>
                <a:cs typeface="+mn-cs"/>
              </a:rPr>
              <a:t>The Missouri team's findings are consistent with those of other studies, and strongly argue that smoking cessation is highly compatible with recovery from mental disorders.</a:t>
            </a:r>
            <a:endParaRPr lang="en-US" dirty="0" smtClean="0"/>
          </a:p>
          <a:p>
            <a:endParaRPr lang="en-US" dirty="0" smtClean="0"/>
          </a:p>
          <a:p>
            <a:r>
              <a:rPr lang="en-US" b="1" u="sng" dirty="0" smtClean="0"/>
              <a:t>REFERENCES: </a:t>
            </a:r>
          </a:p>
          <a:p>
            <a:r>
              <a:rPr lang="en-US" dirty="0" smtClean="0"/>
              <a:t>National Institute</a:t>
            </a:r>
            <a:r>
              <a:rPr lang="en-US" baseline="0" dirty="0" smtClean="0"/>
              <a:t> on Drug Abuse. </a:t>
            </a:r>
            <a:r>
              <a:rPr lang="en-US" i="1" baseline="0" dirty="0" smtClean="0"/>
              <a:t>Smoking Cessation Does Not Interfere with Recovery from Substance Abuse</a:t>
            </a:r>
            <a:r>
              <a:rPr lang="en-US" baseline="0" dirty="0" smtClean="0"/>
              <a:t>. Accessed August 26, 2016 from </a:t>
            </a:r>
            <a:r>
              <a:rPr lang="en-US" dirty="0" smtClean="0"/>
              <a:t>https</a:t>
            </a:r>
            <a:r>
              <a:rPr lang="en-US" dirty="0"/>
              <a:t>://</a:t>
            </a:r>
            <a:r>
              <a:rPr lang="en-US" dirty="0" smtClean="0"/>
              <a:t>www.drugabuse.gov/news-events/nida-notes/2014/10/smoking-cessation-does-not-interfere-recovery-substance-use.</a:t>
            </a:r>
          </a:p>
          <a:p>
            <a:endParaRPr lang="en-US" dirty="0" smtClean="0"/>
          </a:p>
          <a:p>
            <a:r>
              <a:rPr lang="en-US" dirty="0" smtClean="0"/>
              <a:t>Cavazos-</a:t>
            </a:r>
            <a:r>
              <a:rPr lang="en-US" dirty="0" err="1" smtClean="0"/>
              <a:t>Rehg</a:t>
            </a:r>
            <a:r>
              <a:rPr lang="en-US" dirty="0" smtClean="0"/>
              <a:t>,</a:t>
            </a:r>
            <a:r>
              <a:rPr lang="en-US" baseline="0" dirty="0" smtClean="0"/>
              <a:t> P.A., Breslau, N., </a:t>
            </a:r>
            <a:r>
              <a:rPr lang="en-US" baseline="0" dirty="0" err="1" smtClean="0"/>
              <a:t>Hatsukami</a:t>
            </a:r>
            <a:r>
              <a:rPr lang="en-US" baseline="0" dirty="0" smtClean="0"/>
              <a:t>, D., et al. (2014). Smoking cessation is associated with lower rates of mood/anxiety and alcohol use disorders. </a:t>
            </a:r>
            <a:r>
              <a:rPr lang="en-US" i="1" baseline="0" dirty="0" smtClean="0"/>
              <a:t>Psychological Medicine, 44</a:t>
            </a:r>
            <a:r>
              <a:rPr lang="en-US" i="0" baseline="0" dirty="0" smtClean="0"/>
              <a:t>(12), 2523-2535.</a:t>
            </a:r>
            <a:endParaRPr lang="en-US" dirty="0"/>
          </a:p>
        </p:txBody>
      </p:sp>
      <p:sp>
        <p:nvSpPr>
          <p:cNvPr id="4" name="Slide Number Placeholder 3"/>
          <p:cNvSpPr>
            <a:spLocks noGrp="1"/>
          </p:cNvSpPr>
          <p:nvPr>
            <p:ph type="sldNum" sz="quarter" idx="10"/>
          </p:nvPr>
        </p:nvSpPr>
        <p:spPr/>
        <p:txBody>
          <a:bodyPr/>
          <a:lstStyle/>
          <a:p>
            <a:fld id="{D428D147-A619-4BE7-B1D0-117B7DB1A985}" type="slidenum">
              <a:rPr lang="en-US" smtClean="0"/>
              <a:t>92</a:t>
            </a:fld>
            <a:endParaRPr lang="en-US"/>
          </a:p>
        </p:txBody>
      </p:sp>
    </p:spTree>
    <p:extLst>
      <p:ext uri="{BB962C8B-B14F-4D97-AF65-F5344CB8AC3E}">
        <p14:creationId xmlns:p14="http://schemas.microsoft.com/office/powerpoint/2010/main" val="178855508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slide features a bulleted list of things that providers can consider to assist patients who wish to quit smoking.</a:t>
            </a:r>
            <a:endParaRPr lang="en-US" dirty="0"/>
          </a:p>
        </p:txBody>
      </p:sp>
      <p:sp>
        <p:nvSpPr>
          <p:cNvPr id="4" name="Slide Number Placeholder 3"/>
          <p:cNvSpPr>
            <a:spLocks noGrp="1"/>
          </p:cNvSpPr>
          <p:nvPr>
            <p:ph type="sldNum" sz="quarter" idx="10"/>
          </p:nvPr>
        </p:nvSpPr>
        <p:spPr/>
        <p:txBody>
          <a:bodyPr/>
          <a:lstStyle/>
          <a:p>
            <a:fld id="{D428D147-A619-4BE7-B1D0-117B7DB1A985}" type="slidenum">
              <a:rPr lang="en-US" smtClean="0"/>
              <a:t>93</a:t>
            </a:fld>
            <a:endParaRPr lang="en-US"/>
          </a:p>
        </p:txBody>
      </p:sp>
    </p:spTree>
    <p:extLst>
      <p:ext uri="{BB962C8B-B14F-4D97-AF65-F5344CB8AC3E}">
        <p14:creationId xmlns:p14="http://schemas.microsoft.com/office/powerpoint/2010/main" val="86652275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pPr>
            <a:r>
              <a:rPr lang="en-US" sz="1000" b="1" dirty="0" smtClean="0">
                <a:latin typeface="Arial" pitchFamily="34" charset="0"/>
              </a:rPr>
              <a:t>Cognitive </a:t>
            </a:r>
            <a:r>
              <a:rPr lang="en-US" sz="1000" b="1" dirty="0">
                <a:latin typeface="Arial" pitchFamily="34" charset="0"/>
              </a:rPr>
              <a:t>strategies </a:t>
            </a:r>
            <a:r>
              <a:rPr lang="en-US" sz="1000" dirty="0">
                <a:latin typeface="Arial" pitchFamily="34" charset="0"/>
              </a:rPr>
              <a:t>focus on </a:t>
            </a:r>
            <a:r>
              <a:rPr lang="en-US" sz="1000" i="1" dirty="0">
                <a:latin typeface="Arial" pitchFamily="34" charset="0"/>
              </a:rPr>
              <a:t>retraining the way a patient thinks</a:t>
            </a:r>
            <a:r>
              <a:rPr lang="en-US" sz="1000" dirty="0">
                <a:latin typeface="Arial" pitchFamily="34" charset="0"/>
              </a:rPr>
              <a:t>. Many quitters panic because they are thinking about tobacco after they quit, and this leads to relapse. Thinking about cigarettes (or other forms of tobacco) is normal. The trick is not to dwell on the thought. As tobacco users move toward sustained abstinence, they learn to recognize that thinking about a cigarette doesn’t mean they need to have one.</a:t>
            </a:r>
          </a:p>
          <a:p>
            <a:pPr eaLnBrk="1" hangingPunct="1">
              <a:lnSpc>
                <a:spcPct val="90000"/>
              </a:lnSpc>
            </a:pPr>
            <a:endParaRPr lang="en-US" sz="1000" dirty="0">
              <a:latin typeface="Arial" pitchFamily="34" charset="0"/>
            </a:endParaRPr>
          </a:p>
          <a:p>
            <a:pPr eaLnBrk="1" hangingPunct="1">
              <a:lnSpc>
                <a:spcPct val="90000"/>
              </a:lnSpc>
            </a:pPr>
            <a:r>
              <a:rPr lang="en-US" sz="1000" dirty="0" smtClean="0">
                <a:latin typeface="Arial" pitchFamily="34" charset="0"/>
              </a:rPr>
              <a:t>One cognitive</a:t>
            </a:r>
            <a:r>
              <a:rPr lang="en-US" sz="1000" baseline="0" dirty="0" smtClean="0">
                <a:latin typeface="Arial" pitchFamily="34" charset="0"/>
              </a:rPr>
              <a:t> strategy that might help is reviewing one’s</a:t>
            </a:r>
            <a:r>
              <a:rPr lang="en-US" sz="1000" dirty="0" smtClean="0">
                <a:latin typeface="Arial" pitchFamily="34" charset="0"/>
              </a:rPr>
              <a:t> commitment to quitting, including reminding oneself that cravings and temptations are temporary and will pass. Sometimes it helps a patient to announce, either silently or out loud, </a:t>
            </a:r>
            <a:r>
              <a:rPr lang="en-US" sz="1000" i="0" dirty="0" smtClean="0">
                <a:latin typeface="Arial" pitchFamily="34" charset="0"/>
              </a:rPr>
              <a:t>“I want to be a nonsmoker, and the temptation will pass.”</a:t>
            </a:r>
            <a:r>
              <a:rPr lang="en-US" sz="1000" dirty="0" smtClean="0">
                <a:latin typeface="Arial" pitchFamily="34" charset="0"/>
              </a:rPr>
              <a:t> Or each morning, to look in the mirror and say, </a:t>
            </a:r>
            <a:r>
              <a:rPr lang="en-US" sz="1000" i="0" dirty="0" smtClean="0">
                <a:latin typeface="Arial" pitchFamily="34" charset="0"/>
              </a:rPr>
              <a:t>“</a:t>
            </a:r>
            <a:r>
              <a:rPr lang="en-US" sz="1000" i="1" dirty="0" smtClean="0">
                <a:latin typeface="Arial" pitchFamily="34" charset="0"/>
              </a:rPr>
              <a:t>I am proud that I made it through another day without tobacco!”</a:t>
            </a:r>
          </a:p>
          <a:p>
            <a:pPr eaLnBrk="1" hangingPunct="1">
              <a:lnSpc>
                <a:spcPct val="90000"/>
              </a:lnSpc>
            </a:pPr>
            <a:endParaRPr lang="en-US" sz="1000" i="1" dirty="0" smtClean="0">
              <a:latin typeface="Arial" pitchFamily="34" charset="0"/>
            </a:endParaRPr>
          </a:p>
          <a:p>
            <a:pPr eaLnBrk="1" hangingPunct="1">
              <a:lnSpc>
                <a:spcPct val="90000"/>
              </a:lnSpc>
            </a:pPr>
            <a:r>
              <a:rPr lang="en-US" sz="1000" b="1" dirty="0" smtClean="0">
                <a:latin typeface="Arial" pitchFamily="34" charset="0"/>
              </a:rPr>
              <a:t>Deliberate</a:t>
            </a:r>
            <a:r>
              <a:rPr lang="en-US" sz="1000" b="1" dirty="0">
                <a:latin typeface="Arial" pitchFamily="34" charset="0"/>
              </a:rPr>
              <a:t>, distractive thinking </a:t>
            </a:r>
            <a:r>
              <a:rPr lang="en-US" sz="1000" dirty="0">
                <a:latin typeface="Arial" pitchFamily="34" charset="0"/>
              </a:rPr>
              <a:t>can help </a:t>
            </a:r>
            <a:r>
              <a:rPr lang="en-US" sz="1000" dirty="0" smtClean="0">
                <a:latin typeface="Arial" pitchFamily="34" charset="0"/>
              </a:rPr>
              <a:t>a patient </a:t>
            </a:r>
            <a:r>
              <a:rPr lang="en-US" sz="1000" dirty="0">
                <a:latin typeface="Arial" pitchFamily="34" charset="0"/>
              </a:rPr>
              <a:t>move current thought processes to issues other than craving or temptation to use tobacco</a:t>
            </a:r>
            <a:r>
              <a:rPr lang="en-US" sz="1000" dirty="0" smtClean="0">
                <a:latin typeface="Arial" pitchFamily="34" charset="0"/>
              </a:rPr>
              <a:t>. </a:t>
            </a:r>
            <a:r>
              <a:rPr lang="en-US" sz="1000" b="1" dirty="0" smtClean="0">
                <a:latin typeface="Arial" pitchFamily="34" charset="0"/>
              </a:rPr>
              <a:t>Positive </a:t>
            </a:r>
            <a:r>
              <a:rPr lang="en-US" sz="1000" b="1" dirty="0">
                <a:latin typeface="Arial" pitchFamily="34" charset="0"/>
              </a:rPr>
              <a:t>self-talks</a:t>
            </a:r>
            <a:r>
              <a:rPr lang="en-US" sz="1000" dirty="0">
                <a:latin typeface="Arial" pitchFamily="34" charset="0"/>
              </a:rPr>
              <a:t>, or “pep-talks,” involve saying things such as, </a:t>
            </a:r>
            <a:r>
              <a:rPr lang="en-US" sz="1000" i="1" dirty="0">
                <a:latin typeface="Arial" pitchFamily="34" charset="0"/>
              </a:rPr>
              <a:t>“I can do this,” </a:t>
            </a:r>
            <a:r>
              <a:rPr lang="en-US" sz="1000" dirty="0">
                <a:latin typeface="Arial" pitchFamily="34" charset="0"/>
              </a:rPr>
              <a:t>or reminding oneself of previous difficult situations in which tobacco use was avoided successfully</a:t>
            </a:r>
            <a:r>
              <a:rPr lang="en-US" sz="1000" dirty="0" smtClean="0">
                <a:latin typeface="Arial" pitchFamily="34" charset="0"/>
              </a:rPr>
              <a:t>. </a:t>
            </a:r>
            <a:r>
              <a:rPr lang="en-US" sz="1000" b="1" dirty="0" smtClean="0">
                <a:latin typeface="Arial" pitchFamily="34" charset="0"/>
              </a:rPr>
              <a:t>Relaxation</a:t>
            </a:r>
            <a:r>
              <a:rPr lang="en-US" sz="1000" dirty="0" smtClean="0">
                <a:latin typeface="Arial" pitchFamily="34" charset="0"/>
              </a:rPr>
              <a:t> </a:t>
            </a:r>
            <a:r>
              <a:rPr lang="en-US" sz="1000" b="1" dirty="0">
                <a:latin typeface="Arial" pitchFamily="34" charset="0"/>
              </a:rPr>
              <a:t>through imagery </a:t>
            </a:r>
            <a:r>
              <a:rPr lang="en-US" sz="1000" dirty="0">
                <a:latin typeface="Arial" pitchFamily="34" charset="0"/>
              </a:rPr>
              <a:t>helps the patient to center the mind on positive, relaxing thoughts. This can help to ease the anxiety, stress, and negative moods that may trigger tobacco use</a:t>
            </a:r>
            <a:r>
              <a:rPr lang="en-US" sz="1000" dirty="0" smtClean="0">
                <a:latin typeface="Arial" pitchFamily="34" charset="0"/>
              </a:rPr>
              <a:t>. </a:t>
            </a:r>
            <a:r>
              <a:rPr lang="en-US" sz="1000" b="1" dirty="0" smtClean="0">
                <a:latin typeface="Arial" pitchFamily="34" charset="0"/>
              </a:rPr>
              <a:t>Mental </a:t>
            </a:r>
            <a:r>
              <a:rPr lang="en-US" sz="1000" b="1" dirty="0">
                <a:latin typeface="Arial" pitchFamily="34" charset="0"/>
              </a:rPr>
              <a:t>rehearsal and visualization </a:t>
            </a:r>
            <a:r>
              <a:rPr lang="en-US" sz="1000" dirty="0">
                <a:latin typeface="Arial" pitchFamily="34" charset="0"/>
              </a:rPr>
              <a:t>involves envisioning situations that might arise and how best to handle them. This method is commonly used by athletes prior to a game. For example, a goalie might envision (or enact, during pregame warmups) how to block different types of shots or plays from opposing players. In the case of smoking, a person might envision what would happen if he or she were offered a cigarette by a friend—he or she would mentally craft and rehearse a response and perhaps even practice it by saying it out loud</a:t>
            </a:r>
            <a:r>
              <a:rPr lang="en-US" sz="1000" dirty="0" smtClean="0">
                <a:latin typeface="Arial" pitchFamily="34" charset="0"/>
              </a:rPr>
              <a:t>.</a:t>
            </a:r>
            <a:endParaRPr lang="en-US" sz="1000" b="1" dirty="0">
              <a:latin typeface="Arial" pitchFamily="34" charset="0"/>
            </a:endParaRPr>
          </a:p>
          <a:p>
            <a:pPr eaLnBrk="1" hangingPunct="1">
              <a:lnSpc>
                <a:spcPct val="90000"/>
              </a:lnSpc>
            </a:pPr>
            <a:endParaRPr lang="en-US" sz="1000" b="1" dirty="0">
              <a:latin typeface="Arial" pitchFamily="34" charset="0"/>
            </a:endParaRPr>
          </a:p>
          <a:p>
            <a:pPr eaLnBrk="1" hangingPunct="1">
              <a:lnSpc>
                <a:spcPct val="90000"/>
              </a:lnSpc>
            </a:pPr>
            <a:r>
              <a:rPr lang="en-US" sz="1000" b="0" dirty="0" smtClean="0">
                <a:latin typeface="Arial" pitchFamily="34" charset="0"/>
              </a:rPr>
              <a:t>Image</a:t>
            </a:r>
            <a:r>
              <a:rPr lang="en-US" sz="1000" b="0" baseline="0" dirty="0" smtClean="0">
                <a:latin typeface="Arial" pitchFamily="34" charset="0"/>
              </a:rPr>
              <a:t> Credit: CDC website, 2016.</a:t>
            </a:r>
            <a:endParaRPr lang="en-US" sz="1000" b="0" dirty="0">
              <a:latin typeface="Arial" pitchFamily="34" charset="0"/>
            </a:endParaRPr>
          </a:p>
        </p:txBody>
      </p:sp>
      <p:sp>
        <p:nvSpPr>
          <p:cNvPr id="4" name="Slide Number Placeholder 3"/>
          <p:cNvSpPr>
            <a:spLocks noGrp="1"/>
          </p:cNvSpPr>
          <p:nvPr>
            <p:ph type="sldNum" sz="quarter" idx="10"/>
          </p:nvPr>
        </p:nvSpPr>
        <p:spPr/>
        <p:txBody>
          <a:bodyPr/>
          <a:lstStyle/>
          <a:p>
            <a:fld id="{D428D147-A619-4BE7-B1D0-117B7DB1A985}" type="slidenum">
              <a:rPr lang="en-US" smtClean="0"/>
              <a:t>94</a:t>
            </a:fld>
            <a:endParaRPr lang="en-US"/>
          </a:p>
        </p:txBody>
      </p:sp>
    </p:spTree>
    <p:extLst>
      <p:ext uri="{BB962C8B-B14F-4D97-AF65-F5344CB8AC3E}">
        <p14:creationId xmlns:p14="http://schemas.microsoft.com/office/powerpoint/2010/main" val="375383814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itchFamily="34" charset="0"/>
              </a:defRPr>
            </a:lvl1pPr>
            <a:lvl2pPr marL="742950" indent="-285750" defTabSz="931863">
              <a:defRPr sz="2400">
                <a:solidFill>
                  <a:schemeClr val="tx1"/>
                </a:solidFill>
                <a:latin typeface="Arial" pitchFamily="34" charset="0"/>
              </a:defRPr>
            </a:lvl2pPr>
            <a:lvl3pPr marL="1143000" indent="-228600" defTabSz="931863">
              <a:defRPr sz="2400">
                <a:solidFill>
                  <a:schemeClr val="tx1"/>
                </a:solidFill>
                <a:latin typeface="Arial" pitchFamily="34" charset="0"/>
              </a:defRPr>
            </a:lvl3pPr>
            <a:lvl4pPr marL="1600200" indent="-228600" defTabSz="931863">
              <a:defRPr sz="2400">
                <a:solidFill>
                  <a:schemeClr val="tx1"/>
                </a:solidFill>
                <a:latin typeface="Arial" pitchFamily="34" charset="0"/>
              </a:defRPr>
            </a:lvl4pPr>
            <a:lvl5pPr marL="2057400" indent="-228600" defTabSz="931863">
              <a:defRPr sz="2400">
                <a:solidFill>
                  <a:schemeClr val="tx1"/>
                </a:solidFill>
                <a:latin typeface="Arial" pitchFamily="34" charset="0"/>
              </a:defRPr>
            </a:lvl5pPr>
            <a:lvl6pPr marL="2514600" indent="-228600" defTabSz="931863" eaLnBrk="0" fontAlgn="base" hangingPunct="0">
              <a:spcBef>
                <a:spcPct val="0"/>
              </a:spcBef>
              <a:spcAft>
                <a:spcPct val="0"/>
              </a:spcAft>
              <a:defRPr sz="2400">
                <a:solidFill>
                  <a:schemeClr val="tx1"/>
                </a:solidFill>
                <a:latin typeface="Arial" pitchFamily="34" charset="0"/>
              </a:defRPr>
            </a:lvl6pPr>
            <a:lvl7pPr marL="2971800" indent="-228600" defTabSz="931863" eaLnBrk="0" fontAlgn="base" hangingPunct="0">
              <a:spcBef>
                <a:spcPct val="0"/>
              </a:spcBef>
              <a:spcAft>
                <a:spcPct val="0"/>
              </a:spcAft>
              <a:defRPr sz="2400">
                <a:solidFill>
                  <a:schemeClr val="tx1"/>
                </a:solidFill>
                <a:latin typeface="Arial" pitchFamily="34" charset="0"/>
              </a:defRPr>
            </a:lvl7pPr>
            <a:lvl8pPr marL="3429000" indent="-228600" defTabSz="931863" eaLnBrk="0" fontAlgn="base" hangingPunct="0">
              <a:spcBef>
                <a:spcPct val="0"/>
              </a:spcBef>
              <a:spcAft>
                <a:spcPct val="0"/>
              </a:spcAft>
              <a:defRPr sz="2400">
                <a:solidFill>
                  <a:schemeClr val="tx1"/>
                </a:solidFill>
                <a:latin typeface="Arial" pitchFamily="34" charset="0"/>
              </a:defRPr>
            </a:lvl8pPr>
            <a:lvl9pPr marL="3886200" indent="-228600" defTabSz="931863" eaLnBrk="0" fontAlgn="base" hangingPunct="0">
              <a:spcBef>
                <a:spcPct val="0"/>
              </a:spcBef>
              <a:spcAft>
                <a:spcPct val="0"/>
              </a:spcAft>
              <a:defRPr sz="2400">
                <a:solidFill>
                  <a:schemeClr val="tx1"/>
                </a:solidFill>
                <a:latin typeface="Arial" pitchFamily="34" charset="0"/>
              </a:defRPr>
            </a:lvl9pPr>
          </a:lstStyle>
          <a:p>
            <a:fld id="{B91711EF-0A9C-43A3-91B3-4DD9061AD6B4}" type="slidenum">
              <a:rPr lang="en-US" sz="1200" smtClean="0"/>
              <a:pPr/>
              <a:t>95</a:t>
            </a:fld>
            <a:endParaRPr lang="en-US" sz="1200"/>
          </a:p>
        </p:txBody>
      </p:sp>
      <p:sp>
        <p:nvSpPr>
          <p:cNvPr id="238595" name="Rectangle 2"/>
          <p:cNvSpPr>
            <a:spLocks noGrp="1" noRot="1" noChangeAspect="1" noChangeArrowheads="1" noTextEdit="1"/>
          </p:cNvSpPr>
          <p:nvPr>
            <p:ph type="sldImg"/>
          </p:nvPr>
        </p:nvSpPr>
        <p:spPr>
          <a:xfrm>
            <a:off x="1143000" y="685800"/>
            <a:ext cx="4572000" cy="3429000"/>
          </a:xfrm>
          <a:ln/>
        </p:spPr>
      </p:sp>
      <p:sp>
        <p:nvSpPr>
          <p:cNvPr id="238596" name="Rectangle 3"/>
          <p:cNvSpPr>
            <a:spLocks noGrp="1" noChangeArrowheads="1"/>
          </p:cNvSpPr>
          <p:nvPr>
            <p:ph type="body" idx="1"/>
          </p:nvPr>
        </p:nvSpPr>
        <p:spPr>
          <a:xfrm>
            <a:off x="914712" y="4344026"/>
            <a:ext cx="5028579" cy="41144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itchFamily="34" charset="0"/>
              </a:rPr>
              <a:t>This</a:t>
            </a:r>
            <a:r>
              <a:rPr lang="en-US" baseline="0" dirty="0" smtClean="0">
                <a:latin typeface="Arial" pitchFamily="34" charset="0"/>
              </a:rPr>
              <a:t> slide features additional concrete strategies and techniques that can be utilized with patients to help them manage stress, alcohol intake, and the impact of other tobacco users.</a:t>
            </a:r>
            <a:endParaRPr lang="en-US" dirty="0">
              <a:latin typeface="Arial" pitchFamily="34" charset="0"/>
            </a:endParaRPr>
          </a:p>
          <a:p>
            <a:pPr eaLnBrk="1" hangingPunct="1"/>
            <a:endParaRPr lang="en-US" dirty="0">
              <a:latin typeface="Arial" pitchFamily="34" charset="0"/>
            </a:endParaRPr>
          </a:p>
        </p:txBody>
      </p:sp>
    </p:spTree>
    <p:extLst>
      <p:ext uri="{BB962C8B-B14F-4D97-AF65-F5344CB8AC3E}">
        <p14:creationId xmlns:p14="http://schemas.microsoft.com/office/powerpoint/2010/main" val="189276340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itchFamily="34" charset="0"/>
              </a:defRPr>
            </a:lvl1pPr>
            <a:lvl2pPr marL="742950" indent="-285750" defTabSz="931863">
              <a:defRPr sz="2400">
                <a:solidFill>
                  <a:schemeClr val="tx1"/>
                </a:solidFill>
                <a:latin typeface="Arial" pitchFamily="34" charset="0"/>
              </a:defRPr>
            </a:lvl2pPr>
            <a:lvl3pPr marL="1143000" indent="-228600" defTabSz="931863">
              <a:defRPr sz="2400">
                <a:solidFill>
                  <a:schemeClr val="tx1"/>
                </a:solidFill>
                <a:latin typeface="Arial" pitchFamily="34" charset="0"/>
              </a:defRPr>
            </a:lvl3pPr>
            <a:lvl4pPr marL="1600200" indent="-228600" defTabSz="931863">
              <a:defRPr sz="2400">
                <a:solidFill>
                  <a:schemeClr val="tx1"/>
                </a:solidFill>
                <a:latin typeface="Arial" pitchFamily="34" charset="0"/>
              </a:defRPr>
            </a:lvl4pPr>
            <a:lvl5pPr marL="2057400" indent="-228600" defTabSz="931863">
              <a:defRPr sz="2400">
                <a:solidFill>
                  <a:schemeClr val="tx1"/>
                </a:solidFill>
                <a:latin typeface="Arial" pitchFamily="34" charset="0"/>
              </a:defRPr>
            </a:lvl5pPr>
            <a:lvl6pPr marL="2514600" indent="-228600" defTabSz="931863" eaLnBrk="0" fontAlgn="base" hangingPunct="0">
              <a:spcBef>
                <a:spcPct val="0"/>
              </a:spcBef>
              <a:spcAft>
                <a:spcPct val="0"/>
              </a:spcAft>
              <a:defRPr sz="2400">
                <a:solidFill>
                  <a:schemeClr val="tx1"/>
                </a:solidFill>
                <a:latin typeface="Arial" pitchFamily="34" charset="0"/>
              </a:defRPr>
            </a:lvl6pPr>
            <a:lvl7pPr marL="2971800" indent="-228600" defTabSz="931863" eaLnBrk="0" fontAlgn="base" hangingPunct="0">
              <a:spcBef>
                <a:spcPct val="0"/>
              </a:spcBef>
              <a:spcAft>
                <a:spcPct val="0"/>
              </a:spcAft>
              <a:defRPr sz="2400">
                <a:solidFill>
                  <a:schemeClr val="tx1"/>
                </a:solidFill>
                <a:latin typeface="Arial" pitchFamily="34" charset="0"/>
              </a:defRPr>
            </a:lvl7pPr>
            <a:lvl8pPr marL="3429000" indent="-228600" defTabSz="931863" eaLnBrk="0" fontAlgn="base" hangingPunct="0">
              <a:spcBef>
                <a:spcPct val="0"/>
              </a:spcBef>
              <a:spcAft>
                <a:spcPct val="0"/>
              </a:spcAft>
              <a:defRPr sz="2400">
                <a:solidFill>
                  <a:schemeClr val="tx1"/>
                </a:solidFill>
                <a:latin typeface="Arial" pitchFamily="34" charset="0"/>
              </a:defRPr>
            </a:lvl8pPr>
            <a:lvl9pPr marL="3886200" indent="-228600" defTabSz="931863" eaLnBrk="0" fontAlgn="base" hangingPunct="0">
              <a:spcBef>
                <a:spcPct val="0"/>
              </a:spcBef>
              <a:spcAft>
                <a:spcPct val="0"/>
              </a:spcAft>
              <a:defRPr sz="2400">
                <a:solidFill>
                  <a:schemeClr val="tx1"/>
                </a:solidFill>
                <a:latin typeface="Arial" pitchFamily="34" charset="0"/>
              </a:defRPr>
            </a:lvl9pPr>
          </a:lstStyle>
          <a:p>
            <a:fld id="{C101ED40-1027-4DFA-A1BA-EC083CFC1E46}" type="slidenum">
              <a:rPr lang="en-US" sz="1200" smtClean="0"/>
              <a:pPr/>
              <a:t>96</a:t>
            </a:fld>
            <a:endParaRPr lang="en-US" sz="1200"/>
          </a:p>
        </p:txBody>
      </p:sp>
      <p:sp>
        <p:nvSpPr>
          <p:cNvPr id="239619" name="Rectangle 2"/>
          <p:cNvSpPr>
            <a:spLocks noGrp="1" noRot="1" noChangeAspect="1" noChangeArrowheads="1" noTextEdit="1"/>
          </p:cNvSpPr>
          <p:nvPr>
            <p:ph type="sldImg"/>
          </p:nvPr>
        </p:nvSpPr>
        <p:spPr>
          <a:xfrm>
            <a:off x="1143000" y="685800"/>
            <a:ext cx="4572000" cy="3429000"/>
          </a:xfrm>
          <a:ln/>
        </p:spPr>
      </p:sp>
      <p:sp>
        <p:nvSpPr>
          <p:cNvPr id="239620" name="Rectangle 3"/>
          <p:cNvSpPr>
            <a:spLocks noGrp="1" noChangeArrowheads="1"/>
          </p:cNvSpPr>
          <p:nvPr>
            <p:ph type="body" idx="1"/>
          </p:nvPr>
        </p:nvSpPr>
        <p:spPr>
          <a:xfrm>
            <a:off x="914712" y="4344026"/>
            <a:ext cx="5028579" cy="41144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itchFamily="34" charset="0"/>
              </a:rPr>
              <a:t>This</a:t>
            </a:r>
            <a:r>
              <a:rPr lang="en-US" baseline="0" dirty="0" smtClean="0">
                <a:latin typeface="Arial" pitchFamily="34" charset="0"/>
              </a:rPr>
              <a:t> slide features additional concrete strategies and techniques that can be utilized with patients to help them focus on meeting oral gratification needs, avoid smoking routines, manage weight gain after cessation, and manage cravings.</a:t>
            </a:r>
            <a:endParaRPr lang="en-US" dirty="0" smtClean="0">
              <a:latin typeface="Arial" pitchFamily="34" charset="0"/>
            </a:endParaRPr>
          </a:p>
          <a:p>
            <a:pPr eaLnBrk="1" hangingPunct="1"/>
            <a:endParaRPr lang="en-US" dirty="0">
              <a:latin typeface="Arial" pitchFamily="34" charset="0"/>
            </a:endParaRPr>
          </a:p>
        </p:txBody>
      </p:sp>
    </p:spTree>
    <p:extLst>
      <p:ext uri="{BB962C8B-B14F-4D97-AF65-F5344CB8AC3E}">
        <p14:creationId xmlns:p14="http://schemas.microsoft.com/office/powerpoint/2010/main" val="254701670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txBox="1">
            <a:spLocks noGrp="1" noChangeArrowheads="1"/>
          </p:cNvSpPr>
          <p:nvPr/>
        </p:nvSpPr>
        <p:spPr bwMode="auto">
          <a:xfrm>
            <a:off x="3885580" y="8686490"/>
            <a:ext cx="2972421" cy="45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19" tIns="46559" rIns="93119" bIns="46559" anchor="b"/>
          <a:lstStyle>
            <a:lvl1pPr defTabSz="931863">
              <a:defRPr sz="2400">
                <a:solidFill>
                  <a:schemeClr val="tx1"/>
                </a:solidFill>
                <a:latin typeface="Arial" pitchFamily="34" charset="0"/>
              </a:defRPr>
            </a:lvl1pPr>
            <a:lvl2pPr marL="742950" indent="-285750" defTabSz="931863">
              <a:defRPr sz="2400">
                <a:solidFill>
                  <a:schemeClr val="tx1"/>
                </a:solidFill>
                <a:latin typeface="Arial" pitchFamily="34" charset="0"/>
              </a:defRPr>
            </a:lvl2pPr>
            <a:lvl3pPr marL="1143000" indent="-228600" defTabSz="931863">
              <a:defRPr sz="2400">
                <a:solidFill>
                  <a:schemeClr val="tx1"/>
                </a:solidFill>
                <a:latin typeface="Arial" pitchFamily="34" charset="0"/>
              </a:defRPr>
            </a:lvl3pPr>
            <a:lvl4pPr marL="1600200" indent="-228600" defTabSz="931863">
              <a:defRPr sz="2400">
                <a:solidFill>
                  <a:schemeClr val="tx1"/>
                </a:solidFill>
                <a:latin typeface="Arial" pitchFamily="34" charset="0"/>
              </a:defRPr>
            </a:lvl4pPr>
            <a:lvl5pPr marL="2057400" indent="-228600" defTabSz="931863">
              <a:defRPr sz="2400">
                <a:solidFill>
                  <a:schemeClr val="tx1"/>
                </a:solidFill>
                <a:latin typeface="Arial" pitchFamily="34" charset="0"/>
              </a:defRPr>
            </a:lvl5pPr>
            <a:lvl6pPr marL="2514600" indent="-228600" defTabSz="931863" eaLnBrk="0" fontAlgn="base" hangingPunct="0">
              <a:spcBef>
                <a:spcPct val="0"/>
              </a:spcBef>
              <a:spcAft>
                <a:spcPct val="0"/>
              </a:spcAft>
              <a:defRPr sz="2400">
                <a:solidFill>
                  <a:schemeClr val="tx1"/>
                </a:solidFill>
                <a:latin typeface="Arial" pitchFamily="34" charset="0"/>
              </a:defRPr>
            </a:lvl6pPr>
            <a:lvl7pPr marL="2971800" indent="-228600" defTabSz="931863" eaLnBrk="0" fontAlgn="base" hangingPunct="0">
              <a:spcBef>
                <a:spcPct val="0"/>
              </a:spcBef>
              <a:spcAft>
                <a:spcPct val="0"/>
              </a:spcAft>
              <a:defRPr sz="2400">
                <a:solidFill>
                  <a:schemeClr val="tx1"/>
                </a:solidFill>
                <a:latin typeface="Arial" pitchFamily="34" charset="0"/>
              </a:defRPr>
            </a:lvl7pPr>
            <a:lvl8pPr marL="3429000" indent="-228600" defTabSz="931863" eaLnBrk="0" fontAlgn="base" hangingPunct="0">
              <a:spcBef>
                <a:spcPct val="0"/>
              </a:spcBef>
              <a:spcAft>
                <a:spcPct val="0"/>
              </a:spcAft>
              <a:defRPr sz="2400">
                <a:solidFill>
                  <a:schemeClr val="tx1"/>
                </a:solidFill>
                <a:latin typeface="Arial" pitchFamily="34" charset="0"/>
              </a:defRPr>
            </a:lvl8pPr>
            <a:lvl9pPr marL="3886200" indent="-228600" defTabSz="931863" eaLnBrk="0" fontAlgn="base" hangingPunct="0">
              <a:spcBef>
                <a:spcPct val="0"/>
              </a:spcBef>
              <a:spcAft>
                <a:spcPct val="0"/>
              </a:spcAft>
              <a:defRPr sz="2400">
                <a:solidFill>
                  <a:schemeClr val="tx1"/>
                </a:solidFill>
                <a:latin typeface="Arial" pitchFamily="34" charset="0"/>
              </a:defRPr>
            </a:lvl9pPr>
          </a:lstStyle>
          <a:p>
            <a:pPr algn="r" eaLnBrk="1" hangingPunct="1"/>
            <a:fld id="{C0F9284E-D6B8-4338-BE2C-5FAE332EFF07}" type="slidenum">
              <a:rPr lang="en-US" sz="1200">
                <a:latin typeface="Tahoma" pitchFamily="34" charset="0"/>
                <a:cs typeface="Arial" pitchFamily="34" charset="0"/>
              </a:rPr>
              <a:pPr algn="r" eaLnBrk="1" hangingPunct="1"/>
              <a:t>97</a:t>
            </a:fld>
            <a:endParaRPr lang="en-US" sz="1200">
              <a:latin typeface="Tahoma" pitchFamily="34" charset="0"/>
              <a:cs typeface="Arial" pitchFamily="34" charset="0"/>
            </a:endParaRPr>
          </a:p>
        </p:txBody>
      </p:sp>
      <p:sp>
        <p:nvSpPr>
          <p:cNvPr id="241667" name="Rectangle 2"/>
          <p:cNvSpPr>
            <a:spLocks noGrp="1" noRot="1" noChangeAspect="1" noChangeArrowheads="1" noTextEdit="1"/>
          </p:cNvSpPr>
          <p:nvPr>
            <p:ph type="sldImg"/>
          </p:nvPr>
        </p:nvSpPr>
        <p:spPr>
          <a:xfrm>
            <a:off x="1728788" y="685800"/>
            <a:ext cx="3382962" cy="2536825"/>
          </a:xfrm>
          <a:ln/>
        </p:spPr>
      </p:sp>
      <p:sp>
        <p:nvSpPr>
          <p:cNvPr id="241668" name="Rectangle 3"/>
          <p:cNvSpPr>
            <a:spLocks noGrp="1" noChangeArrowheads="1"/>
          </p:cNvSpPr>
          <p:nvPr>
            <p:ph type="body" idx="1"/>
          </p:nvPr>
        </p:nvSpPr>
        <p:spPr>
          <a:xfrm>
            <a:off x="557524" y="3372787"/>
            <a:ext cx="5742954" cy="50857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008" tIns="46503" rIns="93008" bIns="46503"/>
          <a:lstStyle/>
          <a:p>
            <a:r>
              <a:rPr lang="en-US" sz="1000" baseline="0" dirty="0" smtClean="0">
                <a:solidFill>
                  <a:schemeClr val="tx1"/>
                </a:solidFill>
                <a:latin typeface="Arial" pitchFamily="34" charset="0"/>
              </a:rPr>
              <a:t>T</a:t>
            </a:r>
            <a:r>
              <a:rPr lang="en-US" sz="1000" baseline="0" dirty="0" smtClean="0">
                <a:solidFill>
                  <a:schemeClr val="tx2">
                    <a:lumMod val="60000"/>
                    <a:lumOff val="40000"/>
                  </a:schemeClr>
                </a:solidFill>
              </a:rPr>
              <a:t>he </a:t>
            </a:r>
            <a:r>
              <a:rPr lang="en-US" sz="1000" dirty="0" smtClean="0">
                <a:latin typeface="Arial" pitchFamily="34" charset="0"/>
              </a:rPr>
              <a:t>U.S</a:t>
            </a:r>
            <a:r>
              <a:rPr lang="en-US" sz="1000" dirty="0">
                <a:latin typeface="Arial" pitchFamily="34" charset="0"/>
              </a:rPr>
              <a:t>. Public Health Service Clinical Practice Guideline for treating tobacco use and dependence states that “clinicians should encourage all patients attempting to quit to use effective medications for tobacco dependence treatment, except where contraindicated or for specific populations for which there is insufficient evidence of effectiveness” (Fiore et al., 2008, p. 106).</a:t>
            </a:r>
          </a:p>
          <a:p>
            <a:endParaRPr lang="en-US" sz="1000" dirty="0">
              <a:latin typeface="Arial" pitchFamily="34" charset="0"/>
            </a:endParaRPr>
          </a:p>
          <a:p>
            <a:r>
              <a:rPr lang="en-US" sz="1000" dirty="0">
                <a:latin typeface="Arial" pitchFamily="34" charset="0"/>
              </a:rPr>
              <a:t>Use of pharmacotherapy requires special consideration in the following patient populations (Fiore et al., 2008):</a:t>
            </a:r>
          </a:p>
          <a:p>
            <a:pPr marL="342900" lvl="1" indent="-114300">
              <a:buFontTx/>
              <a:buChar char="•"/>
            </a:pPr>
            <a:r>
              <a:rPr lang="en-US" sz="1000" dirty="0">
                <a:latin typeface="Arial" pitchFamily="34" charset="0"/>
              </a:rPr>
              <a:t>Pregnant or breast-feeding women</a:t>
            </a:r>
          </a:p>
          <a:p>
            <a:pPr marL="342900" lvl="1" indent="-114300">
              <a:buFontTx/>
              <a:buChar char="•"/>
            </a:pPr>
            <a:r>
              <a:rPr lang="en-US" sz="1000" dirty="0">
                <a:latin typeface="Arial" pitchFamily="34" charset="0"/>
              </a:rPr>
              <a:t>Smokeless tobacco users</a:t>
            </a:r>
          </a:p>
          <a:p>
            <a:pPr marL="342900" lvl="1" indent="-114300">
              <a:buFontTx/>
              <a:buChar char="•"/>
            </a:pPr>
            <a:r>
              <a:rPr lang="en-US" sz="1000" dirty="0">
                <a:latin typeface="Arial" pitchFamily="34" charset="0"/>
              </a:rPr>
              <a:t>Patients smoking fewer than 10 cigarettes per day (light smokers)</a:t>
            </a:r>
          </a:p>
          <a:p>
            <a:pPr marL="342900" lvl="1" indent="-114300">
              <a:buFontTx/>
              <a:buChar char="•"/>
            </a:pPr>
            <a:r>
              <a:rPr lang="en-US" sz="1000" dirty="0">
                <a:latin typeface="Arial" pitchFamily="34" charset="0"/>
              </a:rPr>
              <a:t>Adolescents</a:t>
            </a:r>
          </a:p>
          <a:p>
            <a:endParaRPr lang="en-US" sz="1000" dirty="0" smtClean="0">
              <a:latin typeface="Arial" pitchFamily="34" charset="0"/>
            </a:endParaRPr>
          </a:p>
          <a:p>
            <a:r>
              <a:rPr lang="en-US" sz="1000" b="1" u="sng" dirty="0" smtClean="0">
                <a:latin typeface="Arial" pitchFamily="34" charset="0"/>
              </a:rPr>
              <a:t>REFERENCE:</a:t>
            </a:r>
            <a:endParaRPr lang="en-US" sz="1000" b="1" u="sng" dirty="0">
              <a:latin typeface="Arial" pitchFamily="34" charset="0"/>
            </a:endParaRPr>
          </a:p>
          <a:p>
            <a:r>
              <a:rPr lang="en-US" sz="900" dirty="0" smtClean="0">
                <a:latin typeface="Arial" pitchFamily="34" charset="0"/>
              </a:rPr>
              <a:t>Fiore, M.C., </a:t>
            </a:r>
            <a:r>
              <a:rPr lang="en-US" sz="900" dirty="0" err="1" smtClean="0">
                <a:latin typeface="Arial" pitchFamily="34" charset="0"/>
              </a:rPr>
              <a:t>Jaén</a:t>
            </a:r>
            <a:r>
              <a:rPr lang="en-US" sz="900" dirty="0" smtClean="0">
                <a:latin typeface="Arial" pitchFamily="34" charset="0"/>
              </a:rPr>
              <a:t>, C.R., Baker, T.B., </a:t>
            </a:r>
            <a:r>
              <a:rPr lang="en-US" sz="900" dirty="0">
                <a:latin typeface="Arial" pitchFamily="34" charset="0"/>
              </a:rPr>
              <a:t>et al. (2008). </a:t>
            </a:r>
            <a:r>
              <a:rPr lang="en-US" sz="900" i="1" dirty="0">
                <a:latin typeface="Arial" pitchFamily="34" charset="0"/>
              </a:rPr>
              <a:t>Treating Tobacco Use and Dependence: 2008 Update. Clinical Practice Guideline.</a:t>
            </a:r>
            <a:r>
              <a:rPr lang="en-US" sz="900" dirty="0">
                <a:latin typeface="Arial" pitchFamily="34" charset="0"/>
              </a:rPr>
              <a:t> Rockville, MD: U.S. Department of Health and Human Services. Public Health Service</a:t>
            </a:r>
            <a:r>
              <a:rPr lang="en-US" sz="900" dirty="0" smtClean="0">
                <a:latin typeface="Arial" pitchFamily="34" charset="0"/>
              </a:rPr>
              <a:t>.</a:t>
            </a:r>
            <a:endParaRPr lang="en-US" sz="900" dirty="0">
              <a:latin typeface="Arial" pitchFamily="34" charset="0"/>
            </a:endParaRPr>
          </a:p>
        </p:txBody>
      </p:sp>
    </p:spTree>
    <p:extLst>
      <p:ext uri="{BB962C8B-B14F-4D97-AF65-F5344CB8AC3E}">
        <p14:creationId xmlns:p14="http://schemas.microsoft.com/office/powerpoint/2010/main" val="368733126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itchFamily="34" charset="0"/>
              </a:defRPr>
            </a:lvl1pPr>
            <a:lvl2pPr marL="742950" indent="-285750" defTabSz="931863">
              <a:defRPr sz="2400">
                <a:solidFill>
                  <a:schemeClr val="tx1"/>
                </a:solidFill>
                <a:latin typeface="Arial" pitchFamily="34" charset="0"/>
              </a:defRPr>
            </a:lvl2pPr>
            <a:lvl3pPr marL="1143000" indent="-228600" defTabSz="931863">
              <a:defRPr sz="2400">
                <a:solidFill>
                  <a:schemeClr val="tx1"/>
                </a:solidFill>
                <a:latin typeface="Arial" pitchFamily="34" charset="0"/>
              </a:defRPr>
            </a:lvl3pPr>
            <a:lvl4pPr marL="1600200" indent="-228600" defTabSz="931863">
              <a:defRPr sz="2400">
                <a:solidFill>
                  <a:schemeClr val="tx1"/>
                </a:solidFill>
                <a:latin typeface="Arial" pitchFamily="34" charset="0"/>
              </a:defRPr>
            </a:lvl4pPr>
            <a:lvl5pPr marL="2057400" indent="-228600" defTabSz="931863">
              <a:defRPr sz="2400">
                <a:solidFill>
                  <a:schemeClr val="tx1"/>
                </a:solidFill>
                <a:latin typeface="Arial" pitchFamily="34" charset="0"/>
              </a:defRPr>
            </a:lvl5pPr>
            <a:lvl6pPr marL="2514600" indent="-228600" defTabSz="931863" eaLnBrk="0" fontAlgn="base" hangingPunct="0">
              <a:spcBef>
                <a:spcPct val="0"/>
              </a:spcBef>
              <a:spcAft>
                <a:spcPct val="0"/>
              </a:spcAft>
              <a:defRPr sz="2400">
                <a:solidFill>
                  <a:schemeClr val="tx1"/>
                </a:solidFill>
                <a:latin typeface="Arial" pitchFamily="34" charset="0"/>
              </a:defRPr>
            </a:lvl6pPr>
            <a:lvl7pPr marL="2971800" indent="-228600" defTabSz="931863" eaLnBrk="0" fontAlgn="base" hangingPunct="0">
              <a:spcBef>
                <a:spcPct val="0"/>
              </a:spcBef>
              <a:spcAft>
                <a:spcPct val="0"/>
              </a:spcAft>
              <a:defRPr sz="2400">
                <a:solidFill>
                  <a:schemeClr val="tx1"/>
                </a:solidFill>
                <a:latin typeface="Arial" pitchFamily="34" charset="0"/>
              </a:defRPr>
            </a:lvl7pPr>
            <a:lvl8pPr marL="3429000" indent="-228600" defTabSz="931863" eaLnBrk="0" fontAlgn="base" hangingPunct="0">
              <a:spcBef>
                <a:spcPct val="0"/>
              </a:spcBef>
              <a:spcAft>
                <a:spcPct val="0"/>
              </a:spcAft>
              <a:defRPr sz="2400">
                <a:solidFill>
                  <a:schemeClr val="tx1"/>
                </a:solidFill>
                <a:latin typeface="Arial" pitchFamily="34" charset="0"/>
              </a:defRPr>
            </a:lvl8pPr>
            <a:lvl9pPr marL="3886200" indent="-228600" defTabSz="931863" eaLnBrk="0" fontAlgn="base" hangingPunct="0">
              <a:spcBef>
                <a:spcPct val="0"/>
              </a:spcBef>
              <a:spcAft>
                <a:spcPct val="0"/>
              </a:spcAft>
              <a:defRPr sz="2400">
                <a:solidFill>
                  <a:schemeClr val="tx1"/>
                </a:solidFill>
                <a:latin typeface="Arial" pitchFamily="34" charset="0"/>
              </a:defRPr>
            </a:lvl9pPr>
          </a:lstStyle>
          <a:p>
            <a:fld id="{56C84AE9-DC28-44D9-A47B-7EBCF9F2E95D}" type="slidenum">
              <a:rPr lang="en-US" sz="1200" smtClean="0"/>
              <a:pPr/>
              <a:t>98</a:t>
            </a:fld>
            <a:endParaRPr lang="en-US" sz="1200"/>
          </a:p>
        </p:txBody>
      </p:sp>
      <p:sp>
        <p:nvSpPr>
          <p:cNvPr id="242691" name="Rectangle 2"/>
          <p:cNvSpPr>
            <a:spLocks noGrp="1" noRot="1" noChangeAspect="1" noChangeArrowheads="1" noTextEdit="1"/>
          </p:cNvSpPr>
          <p:nvPr>
            <p:ph type="sldImg"/>
          </p:nvPr>
        </p:nvSpPr>
        <p:spPr>
          <a:xfrm>
            <a:off x="1733550" y="685800"/>
            <a:ext cx="3382963" cy="2536825"/>
          </a:xfrm>
          <a:ln/>
        </p:spPr>
      </p:sp>
      <p:sp>
        <p:nvSpPr>
          <p:cNvPr id="242692" name="Rectangle 3"/>
          <p:cNvSpPr>
            <a:spLocks noGrp="1" noChangeArrowheads="1"/>
          </p:cNvSpPr>
          <p:nvPr>
            <p:ph type="body" idx="1"/>
          </p:nvPr>
        </p:nvSpPr>
        <p:spPr>
          <a:xfrm>
            <a:off x="557524" y="3372787"/>
            <a:ext cx="5742954" cy="50857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68" tIns="46133" rIns="92268" bIns="46133"/>
          <a:lstStyle/>
          <a:p>
            <a:pPr>
              <a:lnSpc>
                <a:spcPct val="90000"/>
              </a:lnSpc>
            </a:pPr>
            <a:r>
              <a:rPr lang="en-US" sz="900" baseline="0" dirty="0" smtClean="0">
                <a:solidFill>
                  <a:schemeClr val="tx2">
                    <a:lumMod val="60000"/>
                    <a:lumOff val="40000"/>
                  </a:schemeClr>
                </a:solidFill>
              </a:rPr>
              <a:t>Three </a:t>
            </a:r>
            <a:r>
              <a:rPr lang="en-US" altLang="en-US" sz="900" dirty="0" smtClean="0">
                <a:latin typeface="Arial" pitchFamily="34" charset="0"/>
              </a:rPr>
              <a:t>general </a:t>
            </a:r>
            <a:r>
              <a:rPr lang="en-US" altLang="en-US" sz="900" dirty="0">
                <a:latin typeface="Arial" pitchFamily="34" charset="0"/>
              </a:rPr>
              <a:t>classes of FDA-approved medications </a:t>
            </a:r>
            <a:r>
              <a:rPr lang="en-US" altLang="en-US" sz="900" dirty="0" smtClean="0">
                <a:latin typeface="Arial" pitchFamily="34" charset="0"/>
              </a:rPr>
              <a:t>exist</a:t>
            </a:r>
            <a:r>
              <a:rPr lang="en-US" altLang="en-US" sz="900" baseline="0" dirty="0" smtClean="0">
                <a:latin typeface="Arial" pitchFamily="34" charset="0"/>
              </a:rPr>
              <a:t> </a:t>
            </a:r>
            <a:r>
              <a:rPr lang="en-US" altLang="en-US" sz="900" dirty="0" smtClean="0">
                <a:latin typeface="Arial" pitchFamily="34" charset="0"/>
              </a:rPr>
              <a:t>for </a:t>
            </a:r>
            <a:r>
              <a:rPr lang="en-US" altLang="en-US" sz="900" dirty="0">
                <a:latin typeface="Arial" pitchFamily="34" charset="0"/>
              </a:rPr>
              <a:t>smoking cessation:</a:t>
            </a:r>
          </a:p>
          <a:p>
            <a:pPr marL="400050" lvl="1" indent="-190500">
              <a:lnSpc>
                <a:spcPct val="90000"/>
              </a:lnSpc>
              <a:buFontTx/>
              <a:buChar char="•"/>
            </a:pPr>
            <a:r>
              <a:rPr lang="en-US" altLang="en-US" sz="900" b="1" dirty="0">
                <a:latin typeface="Arial" pitchFamily="34" charset="0"/>
              </a:rPr>
              <a:t>Nicotine replacement therapy</a:t>
            </a:r>
            <a:r>
              <a:rPr lang="en-US" altLang="en-US" sz="900" dirty="0">
                <a:latin typeface="Arial" pitchFamily="34" charset="0"/>
              </a:rPr>
              <a:t> (NRT) includes the nicotine gum, patch, lozenge, nasal spray, and inhaler. A nicotine sublingual tablet currently is available in Europe.</a:t>
            </a:r>
          </a:p>
          <a:p>
            <a:pPr marL="400050" lvl="1" indent="-190500">
              <a:lnSpc>
                <a:spcPct val="90000"/>
              </a:lnSpc>
              <a:buFontTx/>
              <a:buChar char="•"/>
            </a:pPr>
            <a:r>
              <a:rPr lang="en-US" altLang="en-US" sz="900" dirty="0">
                <a:latin typeface="Arial" pitchFamily="34" charset="0"/>
              </a:rPr>
              <a:t>The only </a:t>
            </a:r>
            <a:r>
              <a:rPr lang="en-US" altLang="en-US" sz="900" b="1" dirty="0">
                <a:latin typeface="Arial" pitchFamily="34" charset="0"/>
              </a:rPr>
              <a:t>psychotropic agent</a:t>
            </a:r>
            <a:r>
              <a:rPr lang="en-US" altLang="en-US" sz="900" dirty="0">
                <a:latin typeface="Arial" pitchFamily="34" charset="0"/>
              </a:rPr>
              <a:t> currently approved by the FDA for smoking cessation is bupropion SR.</a:t>
            </a:r>
          </a:p>
          <a:p>
            <a:pPr marL="400050" lvl="1" indent="-190500">
              <a:lnSpc>
                <a:spcPct val="90000"/>
              </a:lnSpc>
              <a:buFontTx/>
              <a:buChar char="•"/>
            </a:pPr>
            <a:r>
              <a:rPr lang="en-US" altLang="en-US" sz="900" dirty="0" err="1">
                <a:latin typeface="Arial" pitchFamily="34" charset="0"/>
              </a:rPr>
              <a:t>Varenicline</a:t>
            </a:r>
            <a:r>
              <a:rPr lang="en-US" altLang="en-US" sz="900" dirty="0">
                <a:latin typeface="Arial" pitchFamily="34" charset="0"/>
              </a:rPr>
              <a:t>, a </a:t>
            </a:r>
            <a:r>
              <a:rPr lang="en-US" altLang="en-US" sz="900" b="1" dirty="0">
                <a:latin typeface="Arial" pitchFamily="34" charset="0"/>
              </a:rPr>
              <a:t>partial nicotinic receptor agonist,</a:t>
            </a:r>
            <a:r>
              <a:rPr lang="en-US" altLang="en-US" sz="900" dirty="0">
                <a:latin typeface="Arial" pitchFamily="34" charset="0"/>
              </a:rPr>
              <a:t> was approved by the FDA in 2006 for smoking cessation.</a:t>
            </a:r>
          </a:p>
          <a:p>
            <a:pPr>
              <a:lnSpc>
                <a:spcPct val="90000"/>
              </a:lnSpc>
            </a:pPr>
            <a:endParaRPr lang="en-US" sz="900" dirty="0" smtClean="0">
              <a:latin typeface="Arial" pitchFamily="34" charset="0"/>
            </a:endParaRPr>
          </a:p>
          <a:p>
            <a:pPr>
              <a:lnSpc>
                <a:spcPct val="90000"/>
              </a:lnSpc>
            </a:pPr>
            <a:r>
              <a:rPr lang="en-US" sz="900" dirty="0" smtClean="0">
                <a:latin typeface="Arial" pitchFamily="34" charset="0"/>
              </a:rPr>
              <a:t>According </a:t>
            </a:r>
            <a:r>
              <a:rPr lang="en-US" sz="900" dirty="0">
                <a:latin typeface="Arial" pitchFamily="34" charset="0"/>
              </a:rPr>
              <a:t>to the U.S. Public Health Service Clinical Practice Guideline for treating tobacco use and dependence, NRT, sustained-release bupropion and </a:t>
            </a:r>
            <a:r>
              <a:rPr lang="en-US" sz="900" dirty="0" err="1">
                <a:latin typeface="Arial" pitchFamily="34" charset="0"/>
              </a:rPr>
              <a:t>varenicline</a:t>
            </a:r>
            <a:r>
              <a:rPr lang="en-US" sz="900" dirty="0">
                <a:latin typeface="Arial" pitchFamily="34" charset="0"/>
              </a:rPr>
              <a:t> are considered first-line pharmacotherapies for smoking cessation (Fiore et al., 2008). Currently, no medications have an FDA indication for use in spit tobacco cessation.</a:t>
            </a:r>
          </a:p>
          <a:p>
            <a:pPr>
              <a:lnSpc>
                <a:spcPct val="90000"/>
              </a:lnSpc>
            </a:pPr>
            <a:endParaRPr lang="en-US" altLang="en-US" sz="900" b="1" dirty="0">
              <a:latin typeface="Arial" pitchFamily="34" charset="0"/>
              <a:cs typeface="Arial" pitchFamily="34" charset="0"/>
              <a:sym typeface="Webdings" pitchFamily="18" charset="2"/>
            </a:endParaRPr>
          </a:p>
          <a:p>
            <a:pPr>
              <a:lnSpc>
                <a:spcPct val="90000"/>
              </a:lnSpc>
            </a:pPr>
            <a:r>
              <a:rPr lang="en-US" altLang="en-US" sz="900" b="1" dirty="0" smtClean="0">
                <a:latin typeface="Arial" pitchFamily="34" charset="0"/>
                <a:cs typeface="Arial" pitchFamily="34" charset="0"/>
                <a:sym typeface="Webdings" pitchFamily="18" charset="2"/>
              </a:rPr>
              <a:t>Additional Information for the Trainer(s):</a:t>
            </a:r>
          </a:p>
          <a:p>
            <a:pPr>
              <a:lnSpc>
                <a:spcPct val="90000"/>
              </a:lnSpc>
            </a:pPr>
            <a:r>
              <a:rPr lang="en-US" sz="900" dirty="0" smtClean="0">
                <a:latin typeface="Arial" pitchFamily="34" charset="0"/>
                <a:sym typeface="Monotype Sorts" charset="2"/>
              </a:rPr>
              <a:t>The </a:t>
            </a:r>
            <a:r>
              <a:rPr lang="en-US" sz="900" dirty="0">
                <a:latin typeface="Arial" pitchFamily="34" charset="0"/>
                <a:sym typeface="Monotype Sorts" charset="2"/>
              </a:rPr>
              <a:t>following p</a:t>
            </a:r>
            <a:r>
              <a:rPr lang="en-US" altLang="en-US" sz="900" dirty="0">
                <a:latin typeface="Arial" pitchFamily="34" charset="0"/>
              </a:rPr>
              <a:t>harmacotherapies have been studied but are </a:t>
            </a:r>
            <a:r>
              <a:rPr lang="en-US" altLang="en-US" sz="900" i="1" dirty="0">
                <a:latin typeface="Arial" pitchFamily="34" charset="0"/>
              </a:rPr>
              <a:t>not</a:t>
            </a:r>
            <a:r>
              <a:rPr lang="en-US" altLang="en-US" sz="900" dirty="0">
                <a:latin typeface="Arial" pitchFamily="34" charset="0"/>
              </a:rPr>
              <a:t> recommended by the U.S. Public Health Service Clinical Practice Guideline for treating tobacco use and dependence based on a lack of benefit relative to placebo therapy </a:t>
            </a:r>
            <a:r>
              <a:rPr lang="en-US" altLang="en-US" sz="900" dirty="0" smtClean="0">
                <a:latin typeface="Arial" pitchFamily="34" charset="0"/>
              </a:rPr>
              <a:t>(Fiore et al., 2008; Hughes et al., 2007; David </a:t>
            </a:r>
            <a:r>
              <a:rPr lang="en-US" altLang="en-US" sz="900" dirty="0">
                <a:latin typeface="Arial" pitchFamily="34" charset="0"/>
              </a:rPr>
              <a:t>et al., </a:t>
            </a:r>
            <a:r>
              <a:rPr lang="en-US" altLang="en-US" sz="900" dirty="0" smtClean="0">
                <a:latin typeface="Arial" pitchFamily="34" charset="0"/>
              </a:rPr>
              <a:t>2006): </a:t>
            </a:r>
            <a:endParaRPr lang="en-US" altLang="en-US" sz="900" dirty="0">
              <a:latin typeface="Arial" pitchFamily="34" charset="0"/>
            </a:endParaRPr>
          </a:p>
          <a:p>
            <a:pPr marL="400050" lvl="1" indent="-190500">
              <a:lnSpc>
                <a:spcPct val="90000"/>
              </a:lnSpc>
              <a:buFontTx/>
              <a:buChar char="•"/>
            </a:pPr>
            <a:r>
              <a:rPr lang="en-US" altLang="en-US" sz="900" b="1" dirty="0">
                <a:latin typeface="Arial" pitchFamily="34" charset="0"/>
              </a:rPr>
              <a:t>Anxiolytic agents</a:t>
            </a:r>
            <a:r>
              <a:rPr lang="en-US" altLang="en-US" sz="900" dirty="0">
                <a:latin typeface="Arial" pitchFamily="34" charset="0"/>
              </a:rPr>
              <a:t> (</a:t>
            </a:r>
            <a:r>
              <a:rPr lang="en-US" altLang="en-US" sz="900" dirty="0" err="1">
                <a:latin typeface="Arial" pitchFamily="34" charset="0"/>
              </a:rPr>
              <a:t>buspirone</a:t>
            </a:r>
            <a:r>
              <a:rPr lang="en-US" altLang="en-US" sz="900" dirty="0">
                <a:latin typeface="Arial" pitchFamily="34" charset="0"/>
              </a:rPr>
              <a:t>, diazepam)</a:t>
            </a:r>
          </a:p>
          <a:p>
            <a:pPr marL="400050" lvl="1" indent="-190500">
              <a:lnSpc>
                <a:spcPct val="90000"/>
              </a:lnSpc>
              <a:buFontTx/>
              <a:buChar char="•"/>
            </a:pPr>
            <a:r>
              <a:rPr lang="en-US" altLang="en-US" sz="900" b="1" dirty="0">
                <a:latin typeface="Arial" pitchFamily="34" charset="0"/>
              </a:rPr>
              <a:t>Beta-blockers </a:t>
            </a:r>
            <a:r>
              <a:rPr lang="en-US" altLang="en-US" sz="900" dirty="0">
                <a:latin typeface="Arial" pitchFamily="34" charset="0"/>
              </a:rPr>
              <a:t>(propranolol)</a:t>
            </a:r>
          </a:p>
          <a:p>
            <a:pPr marL="400050" lvl="1" indent="-190500">
              <a:lnSpc>
                <a:spcPct val="90000"/>
              </a:lnSpc>
              <a:buFontTx/>
              <a:buChar char="•"/>
            </a:pPr>
            <a:r>
              <a:rPr lang="en-US" altLang="en-US" sz="900" b="1" dirty="0" err="1">
                <a:latin typeface="Arial" pitchFamily="34" charset="0"/>
              </a:rPr>
              <a:t>Mecamylamine</a:t>
            </a:r>
            <a:endParaRPr lang="en-US" altLang="en-US" sz="900" b="1" dirty="0">
              <a:latin typeface="Arial" pitchFamily="34" charset="0"/>
            </a:endParaRPr>
          </a:p>
          <a:p>
            <a:pPr marL="400050" lvl="1" indent="-190500">
              <a:lnSpc>
                <a:spcPct val="90000"/>
              </a:lnSpc>
              <a:buFontTx/>
              <a:buChar char="•"/>
            </a:pPr>
            <a:r>
              <a:rPr lang="en-US" altLang="en-US" sz="900" b="1" dirty="0">
                <a:latin typeface="Arial" pitchFamily="34" charset="0"/>
              </a:rPr>
              <a:t>Opioid </a:t>
            </a:r>
            <a:r>
              <a:rPr lang="en-US" altLang="en-US" sz="900" b="1" dirty="0" smtClean="0">
                <a:latin typeface="Arial" pitchFamily="34" charset="0"/>
              </a:rPr>
              <a:t>mixed</a:t>
            </a:r>
            <a:r>
              <a:rPr lang="en-US" altLang="en-US" sz="900" b="1" baseline="0" dirty="0" smtClean="0">
                <a:latin typeface="Arial" pitchFamily="34" charset="0"/>
              </a:rPr>
              <a:t> agonists-antagonists and </a:t>
            </a:r>
            <a:r>
              <a:rPr lang="en-US" altLang="en-US" sz="900" b="1" dirty="0" smtClean="0">
                <a:latin typeface="Arial" pitchFamily="34" charset="0"/>
              </a:rPr>
              <a:t>antagonists </a:t>
            </a:r>
            <a:r>
              <a:rPr lang="en-US" altLang="en-US" sz="900" dirty="0">
                <a:latin typeface="Arial" pitchFamily="34" charset="0"/>
              </a:rPr>
              <a:t>(buprenorphine, naloxone, naltrexone)</a:t>
            </a:r>
          </a:p>
          <a:p>
            <a:pPr marL="400050" lvl="1" indent="-190500">
              <a:lnSpc>
                <a:spcPct val="90000"/>
              </a:lnSpc>
              <a:buFontTx/>
              <a:buChar char="•"/>
            </a:pPr>
            <a:r>
              <a:rPr lang="en-US" altLang="en-US" sz="900" b="1" dirty="0">
                <a:latin typeface="Arial" pitchFamily="34" charset="0"/>
              </a:rPr>
              <a:t>Selective serotonin reuptake inhibitors </a:t>
            </a:r>
            <a:r>
              <a:rPr lang="en-US" altLang="en-US" sz="900" dirty="0">
                <a:latin typeface="Arial" pitchFamily="34" charset="0"/>
              </a:rPr>
              <a:t>(citalopram, fluoxetine, paroxetine, sertraline)</a:t>
            </a:r>
          </a:p>
          <a:p>
            <a:pPr marL="400050" lvl="1" indent="-190500">
              <a:lnSpc>
                <a:spcPct val="90000"/>
              </a:lnSpc>
              <a:buFontTx/>
              <a:buChar char="•"/>
            </a:pPr>
            <a:r>
              <a:rPr lang="en-US" altLang="en-US" sz="900" b="1" dirty="0">
                <a:latin typeface="Arial" pitchFamily="34" charset="0"/>
              </a:rPr>
              <a:t>Silver </a:t>
            </a:r>
            <a:r>
              <a:rPr lang="en-US" altLang="en-US" sz="900" b="1" dirty="0" smtClean="0">
                <a:latin typeface="Arial" pitchFamily="34" charset="0"/>
              </a:rPr>
              <a:t>acetate</a:t>
            </a:r>
            <a:endParaRPr lang="en-US" altLang="en-US" sz="900" dirty="0">
              <a:latin typeface="Arial" pitchFamily="34" charset="0"/>
            </a:endParaRPr>
          </a:p>
          <a:p>
            <a:pPr>
              <a:lnSpc>
                <a:spcPct val="90000"/>
              </a:lnSpc>
            </a:pPr>
            <a:endParaRPr lang="en-US" sz="800" dirty="0" smtClean="0">
              <a:latin typeface="Arial" pitchFamily="34" charset="0"/>
            </a:endParaRPr>
          </a:p>
          <a:p>
            <a:pPr>
              <a:lnSpc>
                <a:spcPct val="90000"/>
              </a:lnSpc>
            </a:pPr>
            <a:r>
              <a:rPr lang="en-US" sz="800" b="1" u="sng" dirty="0" smtClean="0">
                <a:latin typeface="Arial" pitchFamily="34" charset="0"/>
              </a:rPr>
              <a:t>REFERENCES:</a:t>
            </a:r>
          </a:p>
          <a:p>
            <a:pPr>
              <a:lnSpc>
                <a:spcPct val="90000"/>
              </a:lnSpc>
            </a:pPr>
            <a:r>
              <a:rPr lang="en-US" sz="800" dirty="0" smtClean="0">
                <a:latin typeface="Arial" pitchFamily="34" charset="0"/>
              </a:rPr>
              <a:t>Fiore, M.C., </a:t>
            </a:r>
            <a:r>
              <a:rPr lang="en-US" sz="800" dirty="0" err="1" smtClean="0">
                <a:latin typeface="Arial" pitchFamily="34" charset="0"/>
              </a:rPr>
              <a:t>Jaén</a:t>
            </a:r>
            <a:r>
              <a:rPr lang="en-US" sz="800" dirty="0" smtClean="0">
                <a:latin typeface="Arial" pitchFamily="34" charset="0"/>
              </a:rPr>
              <a:t>, C.R., Baker, T.B., et al. (2008). </a:t>
            </a:r>
            <a:r>
              <a:rPr lang="en-US" sz="800" i="1" dirty="0" smtClean="0">
                <a:latin typeface="Arial" pitchFamily="34" charset="0"/>
              </a:rPr>
              <a:t>Treating Tobacco Use and Dependence: 2008 Update. Clinical Practice Guideline.</a:t>
            </a:r>
            <a:r>
              <a:rPr lang="en-US" sz="800" dirty="0" smtClean="0">
                <a:latin typeface="Arial" pitchFamily="34" charset="0"/>
              </a:rPr>
              <a:t> Rockville, MD: U.S. Department of Health and Human Services. Public Health Service.</a:t>
            </a:r>
          </a:p>
          <a:p>
            <a:pPr>
              <a:lnSpc>
                <a:spcPct val="90000"/>
              </a:lnSpc>
            </a:pPr>
            <a:endParaRPr lang="en-US" sz="800" dirty="0" smtClean="0">
              <a:latin typeface="Arial" pitchFamily="34" charset="0"/>
            </a:endParaRPr>
          </a:p>
          <a:p>
            <a:pPr>
              <a:lnSpc>
                <a:spcPct val="90000"/>
              </a:lnSpc>
            </a:pPr>
            <a:r>
              <a:rPr lang="en-US" sz="800" dirty="0" smtClean="0">
                <a:latin typeface="Arial" pitchFamily="34" charset="0"/>
              </a:rPr>
              <a:t>Hughes, J.R., Stead, L.F., &amp; Lancaster, T. (2007). Antidepressants for smoking cessation.</a:t>
            </a:r>
            <a:r>
              <a:rPr lang="en-US" altLang="en-US" sz="800" i="1" dirty="0" smtClean="0">
                <a:latin typeface="Arial" pitchFamily="34" charset="0"/>
              </a:rPr>
              <a:t> Cochrane Database </a:t>
            </a:r>
            <a:r>
              <a:rPr lang="en-US" altLang="en-US" sz="800" i="1" dirty="0" err="1" smtClean="0">
                <a:latin typeface="Arial" pitchFamily="34" charset="0"/>
              </a:rPr>
              <a:t>Syst</a:t>
            </a:r>
            <a:r>
              <a:rPr lang="en-US" altLang="en-US" sz="800" i="1" dirty="0" smtClean="0">
                <a:latin typeface="Arial" pitchFamily="34" charset="0"/>
              </a:rPr>
              <a:t> Rev</a:t>
            </a:r>
            <a:r>
              <a:rPr lang="en-US" altLang="en-US" sz="800" dirty="0" smtClean="0">
                <a:latin typeface="Arial" pitchFamily="34" charset="0"/>
              </a:rPr>
              <a:t> 1:CD000031. </a:t>
            </a:r>
            <a:endParaRPr lang="en-US" sz="800" dirty="0" smtClean="0">
              <a:latin typeface="Arial" pitchFamily="34" charset="0"/>
            </a:endParaRPr>
          </a:p>
          <a:p>
            <a:pPr>
              <a:lnSpc>
                <a:spcPct val="90000"/>
              </a:lnSpc>
            </a:pPr>
            <a:endParaRPr lang="en-US" sz="800" dirty="0" smtClean="0">
              <a:latin typeface="Arial" pitchFamily="34" charset="0"/>
            </a:endParaRPr>
          </a:p>
          <a:p>
            <a:pPr>
              <a:lnSpc>
                <a:spcPct val="90000"/>
              </a:lnSpc>
            </a:pPr>
            <a:r>
              <a:rPr lang="en-US" sz="800" dirty="0" smtClean="0">
                <a:latin typeface="Arial" pitchFamily="34" charset="0"/>
              </a:rPr>
              <a:t>David, S., Lancaster, T., Stead, L.F., &amp; </a:t>
            </a:r>
            <a:r>
              <a:rPr lang="en-US" sz="800" dirty="0" err="1" smtClean="0">
                <a:latin typeface="Arial" pitchFamily="34" charset="0"/>
              </a:rPr>
              <a:t>Evins</a:t>
            </a:r>
            <a:r>
              <a:rPr lang="en-US" sz="800" dirty="0" smtClean="0">
                <a:latin typeface="Arial" pitchFamily="34" charset="0"/>
              </a:rPr>
              <a:t>, A.E</a:t>
            </a:r>
            <a:r>
              <a:rPr lang="en-US" sz="800" dirty="0">
                <a:latin typeface="Arial" pitchFamily="34" charset="0"/>
              </a:rPr>
              <a:t>. </a:t>
            </a:r>
            <a:r>
              <a:rPr lang="en-US" sz="800" dirty="0" smtClean="0">
                <a:latin typeface="Arial" pitchFamily="34" charset="0"/>
              </a:rPr>
              <a:t>(</a:t>
            </a:r>
            <a:r>
              <a:rPr lang="en-US" sz="800" dirty="0">
                <a:latin typeface="Arial" pitchFamily="34" charset="0"/>
              </a:rPr>
              <a:t>2006). Opioid antagonists for smoking cessation. </a:t>
            </a:r>
            <a:r>
              <a:rPr lang="en-US" sz="800" i="1" dirty="0">
                <a:latin typeface="Arial" pitchFamily="34" charset="0"/>
              </a:rPr>
              <a:t>Cochrane Database </a:t>
            </a:r>
            <a:r>
              <a:rPr lang="en-US" sz="800" i="1" dirty="0" err="1">
                <a:latin typeface="Arial" pitchFamily="34" charset="0"/>
              </a:rPr>
              <a:t>Syst</a:t>
            </a:r>
            <a:r>
              <a:rPr lang="en-US" sz="800" i="1" dirty="0">
                <a:latin typeface="Arial" pitchFamily="34" charset="0"/>
              </a:rPr>
              <a:t> Rev</a:t>
            </a:r>
            <a:r>
              <a:rPr lang="en-US" sz="800" dirty="0">
                <a:latin typeface="Arial" pitchFamily="34" charset="0"/>
              </a:rPr>
              <a:t> 4:CD003086. </a:t>
            </a:r>
          </a:p>
        </p:txBody>
      </p:sp>
    </p:spTree>
    <p:extLst>
      <p:ext uri="{BB962C8B-B14F-4D97-AF65-F5344CB8AC3E}">
        <p14:creationId xmlns:p14="http://schemas.microsoft.com/office/powerpoint/2010/main" val="257761914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a:t>
            </a:r>
            <a:r>
              <a:rPr lang="en-US" baseline="0" dirty="0"/>
              <a:t>current care model and workforce for HIV infection are well-suited to address smoking cessation with patients living with HIV. This slide details a few concrete techniques HIV care providers can use to engage their patients in a conversation about quitting smoking.</a:t>
            </a:r>
            <a:endParaRPr lang="en-US" dirty="0"/>
          </a:p>
          <a:p>
            <a:endParaRPr lang="en-US" dirty="0"/>
          </a:p>
          <a:p>
            <a:r>
              <a:rPr lang="en-US" b="1" u="sng" dirty="0" smtClean="0"/>
              <a:t>REFERENCE:</a:t>
            </a:r>
            <a:endParaRPr lang="en-US" b="1" u="sng" dirty="0"/>
          </a:p>
          <a:p>
            <a:r>
              <a:rPr lang="en-US" sz="1200" kern="1200" dirty="0" smtClean="0">
                <a:solidFill>
                  <a:schemeClr val="tx1"/>
                </a:solidFill>
                <a:effectLst/>
                <a:latin typeface="+mn-lt"/>
                <a:ea typeface="+mn-ea"/>
                <a:cs typeface="+mn-cs"/>
              </a:rPr>
              <a:t>Centers</a:t>
            </a:r>
            <a:r>
              <a:rPr lang="en-US" sz="1200" kern="1200" baseline="0" dirty="0" smtClean="0">
                <a:solidFill>
                  <a:schemeClr val="tx1"/>
                </a:solidFill>
                <a:effectLst/>
                <a:latin typeface="+mn-lt"/>
                <a:ea typeface="+mn-ea"/>
                <a:cs typeface="+mn-cs"/>
              </a:rPr>
              <a:t> for Disease Control and Prevention. (2016). </a:t>
            </a:r>
            <a:r>
              <a:rPr lang="en-US" sz="1200" kern="1200" dirty="0" smtClean="0">
                <a:solidFill>
                  <a:schemeClr val="tx1"/>
                </a:solidFill>
                <a:effectLst/>
                <a:latin typeface="+mn-lt"/>
                <a:ea typeface="+mn-ea"/>
                <a:cs typeface="+mn-cs"/>
              </a:rPr>
              <a:t>Smoking </a:t>
            </a:r>
            <a:r>
              <a:rPr lang="en-US" sz="1200" kern="1200" dirty="0">
                <a:solidFill>
                  <a:schemeClr val="tx1"/>
                </a:solidFill>
                <a:effectLst/>
                <a:latin typeface="+mn-lt"/>
                <a:ea typeface="+mn-ea"/>
                <a:cs typeface="+mn-cs"/>
              </a:rPr>
              <a:t>and </a:t>
            </a:r>
            <a:r>
              <a:rPr lang="en-US" sz="1200" kern="1200" dirty="0" smtClean="0">
                <a:solidFill>
                  <a:schemeClr val="tx1"/>
                </a:solidFill>
                <a:effectLst/>
                <a:latin typeface="+mn-lt"/>
                <a:ea typeface="+mn-ea"/>
                <a:cs typeface="+mn-cs"/>
              </a:rPr>
              <a:t>HIV. Accessed April 15,</a:t>
            </a:r>
            <a:r>
              <a:rPr lang="en-US" sz="1200" kern="1200" baseline="0" dirty="0" smtClean="0">
                <a:solidFill>
                  <a:schemeClr val="tx1"/>
                </a:solidFill>
                <a:effectLst/>
                <a:latin typeface="+mn-lt"/>
                <a:ea typeface="+mn-ea"/>
                <a:cs typeface="+mn-cs"/>
              </a:rPr>
              <a:t> 2016 from </a:t>
            </a:r>
            <a:r>
              <a:rPr lang="en-US" sz="1200" u="none" kern="1200" dirty="0" smtClean="0">
                <a:solidFill>
                  <a:schemeClr val="tx1"/>
                </a:solidFill>
                <a:effectLst/>
                <a:latin typeface="+mn-lt"/>
                <a:ea typeface="+mn-ea"/>
                <a:cs typeface="+mn-cs"/>
              </a:rPr>
              <a:t>http</a:t>
            </a:r>
            <a:r>
              <a:rPr lang="en-US" sz="1200" u="none" kern="1200" dirty="0">
                <a:solidFill>
                  <a:schemeClr val="tx1"/>
                </a:solidFill>
                <a:effectLst/>
                <a:latin typeface="+mn-lt"/>
                <a:ea typeface="+mn-ea"/>
                <a:cs typeface="+mn-cs"/>
              </a:rPr>
              <a:t>://</a:t>
            </a:r>
            <a:r>
              <a:rPr lang="en-US" sz="1200" u="none" kern="1200" dirty="0" smtClean="0">
                <a:solidFill>
                  <a:schemeClr val="tx1"/>
                </a:solidFill>
                <a:effectLst/>
                <a:latin typeface="+mn-lt"/>
                <a:ea typeface="+mn-ea"/>
                <a:cs typeface="+mn-cs"/>
              </a:rPr>
              <a:t>www.cdc.gov/tobacco/campaign/tips/diseases/smoking-and-hiv.html.</a:t>
            </a:r>
          </a:p>
          <a:p>
            <a:endParaRPr lang="en-US" sz="1200" u="none" kern="1200" dirty="0" smtClean="0">
              <a:solidFill>
                <a:schemeClr val="tx1"/>
              </a:solidFill>
              <a:effectLst/>
              <a:latin typeface="+mn-lt"/>
              <a:ea typeface="+mn-ea"/>
              <a:cs typeface="+mn-cs"/>
            </a:endParaRPr>
          </a:p>
          <a:p>
            <a:r>
              <a:rPr lang="en-US" sz="1200" u="none" kern="1200" dirty="0" smtClean="0">
                <a:solidFill>
                  <a:schemeClr val="tx1"/>
                </a:solidFill>
                <a:effectLst/>
                <a:latin typeface="+mn-lt"/>
                <a:ea typeface="+mn-ea"/>
                <a:cs typeface="+mn-cs"/>
              </a:rPr>
              <a:t>Image Credit:</a:t>
            </a:r>
            <a:r>
              <a:rPr lang="en-US" sz="1200" u="none" kern="1200" baseline="0" dirty="0" smtClean="0">
                <a:solidFill>
                  <a:schemeClr val="tx1"/>
                </a:solidFill>
                <a:effectLst/>
                <a:latin typeface="+mn-lt"/>
                <a:ea typeface="+mn-ea"/>
                <a:cs typeface="+mn-cs"/>
              </a:rPr>
              <a:t> CDC website, 2016.</a:t>
            </a:r>
            <a:endParaRPr lang="en-US" sz="1200" u="none" kern="1200" dirty="0">
              <a:solidFill>
                <a:schemeClr val="tx1"/>
              </a:solidFill>
              <a:effectLst/>
              <a:latin typeface="+mn-lt"/>
              <a:ea typeface="+mn-ea"/>
              <a:cs typeface="+mn-cs"/>
            </a:endParaRPr>
          </a:p>
          <a:p>
            <a:endParaRPr lang="en-US" dirty="0"/>
          </a:p>
          <a:p>
            <a:r>
              <a:rPr lang="en-US" dirty="0"/>
              <a:t>Image</a:t>
            </a:r>
            <a:r>
              <a:rPr lang="en-US" baseline="0" dirty="0"/>
              <a:t> Credit: CDC, 2016.</a:t>
            </a:r>
          </a:p>
          <a:p>
            <a:endParaRPr lang="en-US" dirty="0"/>
          </a:p>
          <a:p>
            <a:r>
              <a:rPr lang="en-US" b="1" u="sng" dirty="0"/>
              <a:t>Additional Resource: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HIV Clinical Resource (Smoking Cessation in HIV-Infected Patients): </a:t>
            </a:r>
            <a:r>
              <a:rPr lang="en-US" sz="1200" u="sng" kern="1200" dirty="0">
                <a:solidFill>
                  <a:schemeClr val="tx1"/>
                </a:solidFill>
                <a:effectLst/>
                <a:latin typeface="+mn-lt"/>
                <a:ea typeface="+mn-ea"/>
                <a:cs typeface="+mn-cs"/>
                <a:hlinkClick r:id="rId3"/>
              </a:rPr>
              <a:t>http://www.hivguidelines.org/clinical-guidelines/hiv-and-substance-use/smoking-cessation-in-hiv-infected-patients/</a:t>
            </a:r>
            <a:r>
              <a:rPr lang="en-US" sz="1200" u="none"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28D147-A619-4BE7-B1D0-117B7DB1A985}" type="slidenum">
              <a:rPr lang="en-US" smtClean="0"/>
              <a:t>99</a:t>
            </a:fld>
            <a:endParaRPr lang="en-US"/>
          </a:p>
        </p:txBody>
      </p:sp>
    </p:spTree>
    <p:extLst>
      <p:ext uri="{BB962C8B-B14F-4D97-AF65-F5344CB8AC3E}">
        <p14:creationId xmlns:p14="http://schemas.microsoft.com/office/powerpoint/2010/main" val="2301877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16624"/>
            <a:ext cx="7315200" cy="2595025"/>
          </a:xfrm>
        </p:spPr>
        <p:txBody>
          <a:bodyPr>
            <a:normAutofit/>
          </a:bodyPr>
          <a:lstStyle>
            <a:lvl1pPr>
              <a:defRPr sz="4800"/>
            </a:lvl1pPr>
          </a:lstStyle>
          <a:p>
            <a:r>
              <a:rPr lang="en-US"/>
              <a:t>Click to edit Master title style</a:t>
            </a:r>
          </a:p>
        </p:txBody>
      </p:sp>
      <p:sp>
        <p:nvSpPr>
          <p:cNvPr id="3" name="Subtitle 2"/>
          <p:cNvSpPr>
            <a:spLocks noGrp="1"/>
          </p:cNvSpPr>
          <p:nvPr>
            <p:ph type="subTitle" idx="1"/>
          </p:nvPr>
        </p:nvSpPr>
        <p:spPr>
          <a:xfrm>
            <a:off x="914400" y="5166530"/>
            <a:ext cx="7315200" cy="1144632"/>
          </a:xfrm>
        </p:spPr>
        <p:txBody>
          <a:bodyPr>
            <a:normAutofit/>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a:xfrm>
            <a:off x="6007690" y="548797"/>
            <a:ext cx="1189132" cy="297918"/>
          </a:xfrm>
          <a:prstGeom prst="rect">
            <a:avLst/>
          </a:prstGeom>
        </p:spPr>
        <p:txBody>
          <a:bodyPr/>
          <a:lstStyle/>
          <a:p>
            <a:endParaRPr lang="en-US"/>
          </a:p>
        </p:txBody>
      </p:sp>
      <p:sp>
        <p:nvSpPr>
          <p:cNvPr id="8" name="Slide Number Placeholder 7"/>
          <p:cNvSpPr>
            <a:spLocks noGrp="1"/>
          </p:cNvSpPr>
          <p:nvPr>
            <p:ph type="sldNum" sz="quarter" idx="11"/>
          </p:nvPr>
        </p:nvSpPr>
        <p:spPr>
          <a:xfrm>
            <a:off x="8202797" y="6556248"/>
            <a:ext cx="941203" cy="301752"/>
          </a:xfrm>
          <a:prstGeom prst="rect">
            <a:avLst/>
          </a:prstGeom>
        </p:spPr>
        <p:txBody>
          <a:bodyPr/>
          <a:lstStyle>
            <a:lvl1pPr algn="r">
              <a:defRPr sz="1400" baseline="0">
                <a:latin typeface="Arial" panose="020B0604020202020204" pitchFamily="34" charset="0"/>
              </a:defRPr>
            </a:lvl1pPr>
          </a:lstStyle>
          <a:p>
            <a:fld id="{42FDEBBB-D812-4CD2-B983-5CFCE59D02BF}" type="slidenum">
              <a:rPr lang="en-US" smtClean="0"/>
              <a:pPr/>
              <a:t>‹#›</a:t>
            </a:fld>
            <a:endParaRPr lang="en-US" dirty="0"/>
          </a:p>
        </p:txBody>
      </p:sp>
      <p:sp>
        <p:nvSpPr>
          <p:cNvPr id="9" name="Footer Placeholder 8"/>
          <p:cNvSpPr>
            <a:spLocks noGrp="1"/>
          </p:cNvSpPr>
          <p:nvPr>
            <p:ph type="ftr" sz="quarter" idx="12"/>
          </p:nvPr>
        </p:nvSpPr>
        <p:spPr>
          <a:xfrm>
            <a:off x="6008688" y="855956"/>
            <a:ext cx="2246489" cy="301227"/>
          </a:xfrm>
          <a:prstGeom prst="rect">
            <a:avLst/>
          </a:prstGeom>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07690" y="548797"/>
            <a:ext cx="1189132" cy="297918"/>
          </a:xfrm>
          <a:prstGeom prst="rect">
            <a:avLst/>
          </a:prstGeom>
        </p:spPr>
        <p:txBody>
          <a:bodyPr/>
          <a:lstStyle/>
          <a:p>
            <a:endParaRPr lang="en-US"/>
          </a:p>
        </p:txBody>
      </p:sp>
      <p:sp>
        <p:nvSpPr>
          <p:cNvPr id="5" name="Footer Placeholder 4"/>
          <p:cNvSpPr>
            <a:spLocks noGrp="1"/>
          </p:cNvSpPr>
          <p:nvPr>
            <p:ph type="ftr" sz="quarter" idx="11"/>
          </p:nvPr>
        </p:nvSpPr>
        <p:spPr>
          <a:xfrm>
            <a:off x="6008688" y="855956"/>
            <a:ext cx="2246489" cy="301227"/>
          </a:xfrm>
          <a:prstGeom prst="rect">
            <a:avLst/>
          </a:prstGeom>
        </p:spPr>
        <p:txBody>
          <a:bodyPr/>
          <a:lstStyle/>
          <a:p>
            <a:endParaRPr lang="en-US"/>
          </a:p>
        </p:txBody>
      </p:sp>
      <p:sp>
        <p:nvSpPr>
          <p:cNvPr id="6" name="Slide Number Placeholder 5"/>
          <p:cNvSpPr>
            <a:spLocks noGrp="1"/>
          </p:cNvSpPr>
          <p:nvPr>
            <p:ph type="sldNum" sz="quarter" idx="12"/>
          </p:nvPr>
        </p:nvSpPr>
        <p:spPr>
          <a:xfrm>
            <a:off x="7314415" y="548797"/>
            <a:ext cx="941203" cy="301752"/>
          </a:xfrm>
          <a:prstGeom prst="rect">
            <a:avLst/>
          </a:prstGeom>
        </p:spPr>
        <p:txBody>
          <a:bodyPr/>
          <a:lstStyle/>
          <a:p>
            <a:fld id="{42FDEBBB-D812-4CD2-B983-5CFCE59D02BF}" type="slidenum">
              <a:rPr lang="en-US" smtClean="0"/>
              <a:t>‹#›</a:t>
            </a:fld>
            <a:endParaRPr lang="en-US"/>
          </a:p>
        </p:txBody>
      </p:sp>
      <p:sp>
        <p:nvSpPr>
          <p:cNvPr id="7" name="Slide Number Placeholder 7"/>
          <p:cNvSpPr txBox="1">
            <a:spLocks/>
          </p:cNvSpPr>
          <p:nvPr userDrawn="1"/>
        </p:nvSpPr>
        <p:spPr>
          <a:xfrm>
            <a:off x="8202797" y="6556248"/>
            <a:ext cx="941203" cy="301752"/>
          </a:xfrm>
          <a:prstGeom prst="rect">
            <a:avLst/>
          </a:prstGeom>
        </p:spPr>
        <p:txBody>
          <a:bodyPr/>
          <a:lstStyle>
            <a:defPPr>
              <a:defRPr lang="en-US"/>
            </a:defPPr>
            <a:lvl1pPr marL="0" algn="r" defTabSz="914400" rtl="0" eaLnBrk="1" latinLnBrk="0" hangingPunct="1">
              <a:defRPr sz="1400" kern="1200" baseline="0">
                <a:solidFill>
                  <a:schemeClr val="tx1"/>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2FDEBBB-D812-4CD2-B983-5CFCE59D02BF}"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48400" y="1826709"/>
            <a:ext cx="1492499" cy="448445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54524" y="1826709"/>
            <a:ext cx="5241476" cy="448445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07690" y="548797"/>
            <a:ext cx="1189132" cy="297918"/>
          </a:xfrm>
          <a:prstGeom prst="rect">
            <a:avLst/>
          </a:prstGeom>
        </p:spPr>
        <p:txBody>
          <a:bodyPr/>
          <a:lstStyle/>
          <a:p>
            <a:endParaRPr lang="en-US"/>
          </a:p>
        </p:txBody>
      </p:sp>
      <p:sp>
        <p:nvSpPr>
          <p:cNvPr id="5" name="Footer Placeholder 4"/>
          <p:cNvSpPr>
            <a:spLocks noGrp="1"/>
          </p:cNvSpPr>
          <p:nvPr>
            <p:ph type="ftr" sz="quarter" idx="11"/>
          </p:nvPr>
        </p:nvSpPr>
        <p:spPr>
          <a:xfrm>
            <a:off x="6008688" y="855956"/>
            <a:ext cx="2246489" cy="301227"/>
          </a:xfrm>
          <a:prstGeom prst="rect">
            <a:avLst/>
          </a:prstGeom>
        </p:spPr>
        <p:txBody>
          <a:bodyPr/>
          <a:lstStyle/>
          <a:p>
            <a:endParaRPr lang="en-US"/>
          </a:p>
        </p:txBody>
      </p:sp>
      <p:sp>
        <p:nvSpPr>
          <p:cNvPr id="6" name="Slide Number Placeholder 5"/>
          <p:cNvSpPr>
            <a:spLocks noGrp="1"/>
          </p:cNvSpPr>
          <p:nvPr>
            <p:ph type="sldNum" sz="quarter" idx="12"/>
          </p:nvPr>
        </p:nvSpPr>
        <p:spPr>
          <a:xfrm>
            <a:off x="7314415" y="548797"/>
            <a:ext cx="941203" cy="301752"/>
          </a:xfrm>
          <a:prstGeom prst="rect">
            <a:avLst/>
          </a:prstGeom>
        </p:spPr>
        <p:txBody>
          <a:bodyPr/>
          <a:lstStyle/>
          <a:p>
            <a:fld id="{42FDEBBB-D812-4CD2-B983-5CFCE59D02BF}"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Content, Alt.">
    <p:spTree>
      <p:nvGrpSpPr>
        <p:cNvPr id="1" name=""/>
        <p:cNvGrpSpPr/>
        <p:nvPr/>
      </p:nvGrpSpPr>
      <p:grpSpPr>
        <a:xfrm>
          <a:off x="0" y="0"/>
          <a:ext cx="0" cy="0"/>
          <a:chOff x="0" y="0"/>
          <a:chExt cx="0" cy="0"/>
        </a:xfrm>
      </p:grpSpPr>
      <p:sp>
        <p:nvSpPr>
          <p:cNvPr id="2" name="Title 1"/>
          <p:cNvSpPr>
            <a:spLocks noGrp="1"/>
          </p:cNvSpPr>
          <p:nvPr>
            <p:ph type="title"/>
          </p:nvPr>
        </p:nvSpPr>
        <p:spPr>
          <a:xfrm>
            <a:off x="498474" y="134471"/>
            <a:ext cx="7556313" cy="995082"/>
          </a:xfrm>
        </p:spPr>
        <p:txBody>
          <a:bodyPr anchor="b"/>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0" name="Text Placeholder 3"/>
          <p:cNvSpPr>
            <a:spLocks noGrp="1"/>
          </p:cNvSpPr>
          <p:nvPr>
            <p:ph type="body" sz="half" idx="2"/>
          </p:nvPr>
        </p:nvSpPr>
        <p:spPr>
          <a:xfrm>
            <a:off x="498518" y="1129553"/>
            <a:ext cx="7558960" cy="774700"/>
          </a:xfrm>
        </p:spPr>
        <p:txBody>
          <a:bodyPr rtlCol="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a:p>
        </p:txBody>
      </p:sp>
      <p:sp>
        <p:nvSpPr>
          <p:cNvPr id="8"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9"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2679FB80-B030-C247-889F-7C9DEA1A41C5}" type="slidenum">
              <a:rPr lang="en-US"/>
              <a:pPr>
                <a:defRPr/>
              </a:pPr>
              <a:t>‹#›</a:t>
            </a:fld>
            <a:endParaRPr lang="en-US"/>
          </a:p>
        </p:txBody>
      </p:sp>
    </p:spTree>
    <p:extLst>
      <p:ext uri="{BB962C8B-B14F-4D97-AF65-F5344CB8AC3E}">
        <p14:creationId xmlns:p14="http://schemas.microsoft.com/office/powerpoint/2010/main" val="2209165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93703"/>
            <a:ext cx="7315200" cy="1154097"/>
          </a:xfrm>
        </p:spPr>
        <p:txBody>
          <a:bodyPr>
            <a:normAutofit/>
          </a:bodyPr>
          <a:lstStyle>
            <a:lvl1pPr>
              <a:defRPr sz="4400"/>
            </a:lvl1pPr>
          </a:lstStyle>
          <a:p>
            <a:r>
              <a:rPr lang="en-US"/>
              <a:t>Click to edit Master title style</a:t>
            </a:r>
          </a:p>
        </p:txBody>
      </p:sp>
      <p:sp>
        <p:nvSpPr>
          <p:cNvPr id="3" name="Content Placeholder 2"/>
          <p:cNvSpPr>
            <a:spLocks noGrp="1"/>
          </p:cNvSpPr>
          <p:nvPr>
            <p:ph idx="1"/>
          </p:nvPr>
        </p:nvSpPr>
        <p:spPr>
          <a:xfrm>
            <a:off x="914400" y="2209800"/>
            <a:ext cx="7315200" cy="3539527"/>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7"/>
          <p:cNvSpPr>
            <a:spLocks noGrp="1"/>
          </p:cNvSpPr>
          <p:nvPr>
            <p:ph type="sldNum" sz="quarter" idx="11"/>
          </p:nvPr>
        </p:nvSpPr>
        <p:spPr>
          <a:xfrm>
            <a:off x="8202797" y="6556248"/>
            <a:ext cx="941203" cy="301752"/>
          </a:xfrm>
          <a:prstGeom prst="rect">
            <a:avLst/>
          </a:prstGeom>
        </p:spPr>
        <p:txBody>
          <a:bodyPr/>
          <a:lstStyle>
            <a:lvl1pPr algn="r">
              <a:defRPr sz="1400" baseline="0">
                <a:latin typeface="Arial" panose="020B0604020202020204" pitchFamily="34" charset="0"/>
              </a:defRPr>
            </a:lvl1pPr>
          </a:lstStyle>
          <a:p>
            <a:fld id="{42FDEBBB-D812-4CD2-B983-5CFCE59D02BF}"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3124200"/>
            <a:ext cx="7315200" cy="1293592"/>
          </a:xfrm>
        </p:spPr>
        <p:txBody>
          <a:bodyPr anchor="t"/>
          <a:lstStyle>
            <a:lvl1pPr algn="l">
              <a:defRPr sz="4000" b="0" cap="none"/>
            </a:lvl1pPr>
          </a:lstStyle>
          <a:p>
            <a:r>
              <a:rPr lang="en-US"/>
              <a:t>Click to edit Master title style</a:t>
            </a:r>
          </a:p>
        </p:txBody>
      </p:sp>
      <p:sp>
        <p:nvSpPr>
          <p:cNvPr id="3" name="Slide Number Placeholder 7"/>
          <p:cNvSpPr>
            <a:spLocks noGrp="1"/>
          </p:cNvSpPr>
          <p:nvPr>
            <p:ph type="sldNum" sz="quarter" idx="11"/>
          </p:nvPr>
        </p:nvSpPr>
        <p:spPr>
          <a:xfrm>
            <a:off x="8202797" y="6556248"/>
            <a:ext cx="941203" cy="301752"/>
          </a:xfrm>
          <a:prstGeom prst="rect">
            <a:avLst/>
          </a:prstGeom>
        </p:spPr>
        <p:txBody>
          <a:bodyPr/>
          <a:lstStyle>
            <a:lvl1pPr algn="r">
              <a:defRPr sz="1400" baseline="0">
                <a:latin typeface="Arial" panose="020B0604020202020204" pitchFamily="34" charset="0"/>
              </a:defRPr>
            </a:lvl1pPr>
          </a:lstStyle>
          <a:p>
            <a:fld id="{42FDEBBB-D812-4CD2-B983-5CFCE59D02BF}"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9" name="Title 8"/>
          <p:cNvSpPr>
            <a:spLocks noGrp="1"/>
          </p:cNvSpPr>
          <p:nvPr>
            <p:ph type="title"/>
          </p:nvPr>
        </p:nvSpPr>
        <p:spPr>
          <a:xfrm>
            <a:off x="914400" y="457200"/>
            <a:ext cx="7315200" cy="1154097"/>
          </a:xfrm>
        </p:spPr>
        <p:txBody>
          <a:bodyPr/>
          <a:lstStyle/>
          <a:p>
            <a:r>
              <a:rPr lang="en-US"/>
              <a:t>Click to edit Master title style</a:t>
            </a:r>
          </a:p>
        </p:txBody>
      </p:sp>
      <p:sp>
        <p:nvSpPr>
          <p:cNvPr id="8" name="Content Placeholder 7"/>
          <p:cNvSpPr>
            <a:spLocks noGrp="1"/>
          </p:cNvSpPr>
          <p:nvPr>
            <p:ph sz="quarter" idx="13"/>
          </p:nvPr>
        </p:nvSpPr>
        <p:spPr>
          <a:xfrm>
            <a:off x="914400" y="2133600"/>
            <a:ext cx="3566160" cy="3593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81728" y="2133600"/>
            <a:ext cx="3566160" cy="3595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7"/>
          <p:cNvSpPr>
            <a:spLocks noGrp="1"/>
          </p:cNvSpPr>
          <p:nvPr>
            <p:ph type="sldNum" sz="quarter" idx="11"/>
          </p:nvPr>
        </p:nvSpPr>
        <p:spPr>
          <a:xfrm>
            <a:off x="8202797" y="6556248"/>
            <a:ext cx="941203" cy="301752"/>
          </a:xfrm>
          <a:prstGeom prst="rect">
            <a:avLst/>
          </a:prstGeom>
        </p:spPr>
        <p:txBody>
          <a:bodyPr/>
          <a:lstStyle>
            <a:lvl1pPr algn="r">
              <a:defRPr sz="1400" baseline="0">
                <a:latin typeface="Arial" panose="020B0604020202020204" pitchFamily="34" charset="0"/>
              </a:defRPr>
            </a:lvl1pPr>
          </a:lstStyle>
          <a:p>
            <a:fld id="{42FDEBBB-D812-4CD2-B983-5CFCE59D02BF}"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16348" y="2743200"/>
            <a:ext cx="336499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885144" y="2743200"/>
            <a:ext cx="336206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a:xfrm>
            <a:off x="6007690" y="548797"/>
            <a:ext cx="1189132" cy="297918"/>
          </a:xfrm>
          <a:prstGeom prst="rect">
            <a:avLst/>
          </a:prstGeom>
        </p:spPr>
        <p:txBody>
          <a:bodyPr/>
          <a:lstStyle/>
          <a:p>
            <a:endParaRPr lang="en-US"/>
          </a:p>
        </p:txBody>
      </p:sp>
      <p:sp>
        <p:nvSpPr>
          <p:cNvPr id="8" name="Footer Placeholder 7"/>
          <p:cNvSpPr>
            <a:spLocks noGrp="1"/>
          </p:cNvSpPr>
          <p:nvPr>
            <p:ph type="ftr" sz="quarter" idx="11"/>
          </p:nvPr>
        </p:nvSpPr>
        <p:spPr>
          <a:xfrm>
            <a:off x="6008688" y="855956"/>
            <a:ext cx="2246489" cy="301227"/>
          </a:xfrm>
          <a:prstGeom prst="rect">
            <a:avLst/>
          </a:prstGeom>
        </p:spPr>
        <p:txBody>
          <a:bodyPr/>
          <a:lstStyle/>
          <a:p>
            <a:endParaRPr lang="en-US"/>
          </a:p>
        </p:txBody>
      </p:sp>
      <p:sp>
        <p:nvSpPr>
          <p:cNvPr id="9" name="Slide Number Placeholder 8"/>
          <p:cNvSpPr>
            <a:spLocks noGrp="1"/>
          </p:cNvSpPr>
          <p:nvPr>
            <p:ph type="sldNum" sz="quarter" idx="12"/>
          </p:nvPr>
        </p:nvSpPr>
        <p:spPr>
          <a:xfrm>
            <a:off x="7314415" y="548797"/>
            <a:ext cx="941203" cy="301752"/>
          </a:xfrm>
          <a:prstGeom prst="rect">
            <a:avLst/>
          </a:prstGeom>
        </p:spPr>
        <p:txBody>
          <a:bodyPr/>
          <a:lstStyle/>
          <a:p>
            <a:fld id="{42FDEBBB-D812-4CD2-B983-5CFCE59D02BF}" type="slidenum">
              <a:rPr lang="en-US" smtClean="0"/>
              <a:t>‹#›</a:t>
            </a:fld>
            <a:endParaRPr lang="en-US"/>
          </a:p>
        </p:txBody>
      </p:sp>
      <p:sp>
        <p:nvSpPr>
          <p:cNvPr id="10" name="Title 9"/>
          <p:cNvSpPr>
            <a:spLocks noGrp="1"/>
          </p:cNvSpPr>
          <p:nvPr>
            <p:ph type="title"/>
          </p:nvPr>
        </p:nvSpPr>
        <p:spPr>
          <a:xfrm>
            <a:off x="914400" y="1544715"/>
            <a:ext cx="7315200" cy="1154097"/>
          </a:xfrm>
        </p:spPr>
        <p:txBody>
          <a:bodyPr/>
          <a:lstStyle/>
          <a:p>
            <a:r>
              <a:rPr lang="en-US"/>
              <a:t>Click to edit Master title style</a:t>
            </a:r>
            <a:endParaRPr lang="en-US" dirty="0"/>
          </a:p>
        </p:txBody>
      </p:sp>
      <p:sp>
        <p:nvSpPr>
          <p:cNvPr id="11" name="Content Placeholder 10"/>
          <p:cNvSpPr>
            <a:spLocks noGrp="1"/>
          </p:cNvSpPr>
          <p:nvPr>
            <p:ph sz="quarter" idx="13"/>
          </p:nvPr>
        </p:nvSpPr>
        <p:spPr>
          <a:xfrm>
            <a:off x="914400" y="3383280"/>
            <a:ext cx="3566160" cy="2953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81727" y="3383280"/>
            <a:ext cx="3566160" cy="2953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7"/>
          <p:cNvSpPr txBox="1">
            <a:spLocks/>
          </p:cNvSpPr>
          <p:nvPr userDrawn="1"/>
        </p:nvSpPr>
        <p:spPr>
          <a:xfrm>
            <a:off x="8202797" y="6556248"/>
            <a:ext cx="941203" cy="301752"/>
          </a:xfrm>
          <a:prstGeom prst="rect">
            <a:avLst/>
          </a:prstGeom>
        </p:spPr>
        <p:txBody>
          <a:bodyPr/>
          <a:lstStyle>
            <a:defPPr>
              <a:defRPr lang="en-US"/>
            </a:defPPr>
            <a:lvl1pPr marL="0" algn="r" defTabSz="914400" rtl="0" eaLnBrk="1" latinLnBrk="0" hangingPunct="1">
              <a:defRPr sz="1400" kern="1200" baseline="0">
                <a:solidFill>
                  <a:schemeClr val="tx1"/>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2FDEBBB-D812-4CD2-B983-5CFCE59D02BF}"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7315200" cy="1154097"/>
          </a:xfrm>
        </p:spPr>
        <p:txBody>
          <a:bodyPr/>
          <a:lstStyle/>
          <a:p>
            <a:r>
              <a:rPr lang="en-US"/>
              <a:t>Click to edit Master title style</a:t>
            </a:r>
          </a:p>
        </p:txBody>
      </p:sp>
      <p:sp>
        <p:nvSpPr>
          <p:cNvPr id="3" name="Slide Number Placeholder 7"/>
          <p:cNvSpPr>
            <a:spLocks noGrp="1"/>
          </p:cNvSpPr>
          <p:nvPr>
            <p:ph type="sldNum" sz="quarter" idx="11"/>
          </p:nvPr>
        </p:nvSpPr>
        <p:spPr>
          <a:xfrm>
            <a:off x="8202797" y="6556248"/>
            <a:ext cx="941203" cy="301752"/>
          </a:xfrm>
          <a:prstGeom prst="rect">
            <a:avLst/>
          </a:prstGeom>
        </p:spPr>
        <p:txBody>
          <a:bodyPr/>
          <a:lstStyle>
            <a:lvl1pPr algn="r">
              <a:defRPr sz="1400" baseline="0">
                <a:latin typeface="Arial" panose="020B0604020202020204" pitchFamily="34" charset="0"/>
              </a:defRPr>
            </a:lvl1pPr>
          </a:lstStyle>
          <a:p>
            <a:fld id="{42FDEBBB-D812-4CD2-B983-5CFCE59D02BF}"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07690" y="548797"/>
            <a:ext cx="1189132" cy="297918"/>
          </a:xfrm>
          <a:prstGeom prst="rect">
            <a:avLst/>
          </a:prstGeom>
        </p:spPr>
        <p:txBody>
          <a:bodyPr/>
          <a:lstStyle/>
          <a:p>
            <a:endParaRPr lang="en-US"/>
          </a:p>
        </p:txBody>
      </p:sp>
      <p:sp>
        <p:nvSpPr>
          <p:cNvPr id="3" name="Footer Placeholder 2"/>
          <p:cNvSpPr>
            <a:spLocks noGrp="1"/>
          </p:cNvSpPr>
          <p:nvPr>
            <p:ph type="ftr" sz="quarter" idx="11"/>
          </p:nvPr>
        </p:nvSpPr>
        <p:spPr>
          <a:xfrm>
            <a:off x="6008688" y="855956"/>
            <a:ext cx="2246489" cy="301227"/>
          </a:xfrm>
          <a:prstGeom prst="rect">
            <a:avLst/>
          </a:prstGeom>
        </p:spPr>
        <p:txBody>
          <a:bodyPr/>
          <a:lstStyle/>
          <a:p>
            <a:endParaRPr lang="en-US"/>
          </a:p>
        </p:txBody>
      </p:sp>
      <p:sp>
        <p:nvSpPr>
          <p:cNvPr id="4" name="Slide Number Placeholder 3"/>
          <p:cNvSpPr>
            <a:spLocks noGrp="1"/>
          </p:cNvSpPr>
          <p:nvPr>
            <p:ph type="sldNum" sz="quarter" idx="12"/>
          </p:nvPr>
        </p:nvSpPr>
        <p:spPr>
          <a:xfrm>
            <a:off x="7314415" y="548797"/>
            <a:ext cx="941203" cy="301752"/>
          </a:xfrm>
          <a:prstGeom prst="rect">
            <a:avLst/>
          </a:prstGeom>
        </p:spPr>
        <p:txBody>
          <a:bodyPr/>
          <a:lstStyle/>
          <a:p>
            <a:fld id="{42FDEBBB-D812-4CD2-B983-5CFCE59D02BF}" type="slidenum">
              <a:rPr lang="en-US" smtClean="0"/>
              <a:t>‹#›</a:t>
            </a:fld>
            <a:endParaRPr lang="en-US"/>
          </a:p>
        </p:txBody>
      </p:sp>
      <p:sp>
        <p:nvSpPr>
          <p:cNvPr id="5" name="Slide Number Placeholder 7"/>
          <p:cNvSpPr txBox="1">
            <a:spLocks/>
          </p:cNvSpPr>
          <p:nvPr userDrawn="1"/>
        </p:nvSpPr>
        <p:spPr>
          <a:xfrm>
            <a:off x="8202797" y="6556248"/>
            <a:ext cx="941203" cy="301752"/>
          </a:xfrm>
          <a:prstGeom prst="rect">
            <a:avLst/>
          </a:prstGeom>
        </p:spPr>
        <p:txBody>
          <a:bodyPr/>
          <a:lstStyle>
            <a:defPPr>
              <a:defRPr lang="en-US"/>
            </a:defPPr>
            <a:lvl1pPr marL="0" algn="r" defTabSz="914400" rtl="0" eaLnBrk="1" latinLnBrk="0" hangingPunct="1">
              <a:defRPr sz="1400" kern="1200" baseline="0">
                <a:solidFill>
                  <a:schemeClr val="tx1"/>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2FDEBBB-D812-4CD2-B983-5CFCE59D02BF}"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5362"/>
            <a:ext cx="2950936" cy="2173015"/>
          </a:xfrm>
        </p:spPr>
        <p:txBody>
          <a:bodyPr anchor="b">
            <a:normAutofit/>
          </a:bodyPr>
          <a:lstStyle>
            <a:lvl1pPr algn="l">
              <a:defRPr sz="2800" b="0"/>
            </a:lvl1pPr>
          </a:lstStyle>
          <a:p>
            <a:r>
              <a:rPr lang="en-US"/>
              <a:t>Click to edit Master title style</a:t>
            </a:r>
            <a:endParaRPr lang="en-US" dirty="0"/>
          </a:p>
        </p:txBody>
      </p:sp>
      <p:sp>
        <p:nvSpPr>
          <p:cNvPr id="3" name="Content Placeholder 2"/>
          <p:cNvSpPr>
            <a:spLocks noGrp="1"/>
          </p:cNvSpPr>
          <p:nvPr>
            <p:ph idx="1"/>
          </p:nvPr>
        </p:nvSpPr>
        <p:spPr>
          <a:xfrm>
            <a:off x="4021752" y="1826709"/>
            <a:ext cx="4207848" cy="4476614"/>
          </a:xfrm>
        </p:spPr>
        <p:txBody>
          <a:bodyPr anchor="ct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4400" y="4061095"/>
            <a:ext cx="2950936" cy="2245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07690" y="548797"/>
            <a:ext cx="1189132" cy="297918"/>
          </a:xfrm>
          <a:prstGeom prst="rect">
            <a:avLst/>
          </a:prstGeom>
        </p:spPr>
        <p:txBody>
          <a:bodyPr/>
          <a:lstStyle/>
          <a:p>
            <a:endParaRPr lang="en-US"/>
          </a:p>
        </p:txBody>
      </p:sp>
      <p:sp>
        <p:nvSpPr>
          <p:cNvPr id="6" name="Footer Placeholder 5"/>
          <p:cNvSpPr>
            <a:spLocks noGrp="1"/>
          </p:cNvSpPr>
          <p:nvPr>
            <p:ph type="ftr" sz="quarter" idx="11"/>
          </p:nvPr>
        </p:nvSpPr>
        <p:spPr>
          <a:xfrm>
            <a:off x="6008688" y="855956"/>
            <a:ext cx="2246489" cy="301227"/>
          </a:xfrm>
          <a:prstGeom prst="rect">
            <a:avLst/>
          </a:prstGeom>
        </p:spPr>
        <p:txBody>
          <a:bodyPr/>
          <a:lstStyle/>
          <a:p>
            <a:endParaRPr lang="en-US"/>
          </a:p>
        </p:txBody>
      </p:sp>
      <p:sp>
        <p:nvSpPr>
          <p:cNvPr id="7" name="Slide Number Placeholder 6"/>
          <p:cNvSpPr>
            <a:spLocks noGrp="1"/>
          </p:cNvSpPr>
          <p:nvPr>
            <p:ph type="sldNum" sz="quarter" idx="12"/>
          </p:nvPr>
        </p:nvSpPr>
        <p:spPr>
          <a:xfrm>
            <a:off x="7314415" y="548797"/>
            <a:ext cx="941203" cy="301752"/>
          </a:xfrm>
          <a:prstGeom prst="rect">
            <a:avLst/>
          </a:prstGeom>
        </p:spPr>
        <p:txBody>
          <a:bodyPr/>
          <a:lstStyle/>
          <a:p>
            <a:fld id="{42FDEBBB-D812-4CD2-B983-5CFCE59D02BF}" type="slidenum">
              <a:rPr lang="en-US" smtClean="0"/>
              <a:t>‹#›</a:t>
            </a:fld>
            <a:endParaRPr lang="en-US"/>
          </a:p>
        </p:txBody>
      </p:sp>
      <p:sp>
        <p:nvSpPr>
          <p:cNvPr id="8" name="Slide Number Placeholder 7"/>
          <p:cNvSpPr txBox="1">
            <a:spLocks/>
          </p:cNvSpPr>
          <p:nvPr userDrawn="1"/>
        </p:nvSpPr>
        <p:spPr>
          <a:xfrm>
            <a:off x="8202797" y="6556248"/>
            <a:ext cx="941203" cy="301752"/>
          </a:xfrm>
          <a:prstGeom prst="rect">
            <a:avLst/>
          </a:prstGeom>
        </p:spPr>
        <p:txBody>
          <a:bodyPr/>
          <a:lstStyle>
            <a:defPPr>
              <a:defRPr lang="en-US"/>
            </a:defPPr>
            <a:lvl1pPr marL="0" algn="r" defTabSz="914400" rtl="0" eaLnBrk="1" latinLnBrk="0" hangingPunct="1">
              <a:defRPr sz="1400" kern="1200" baseline="0">
                <a:solidFill>
                  <a:schemeClr val="tx1"/>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2FDEBBB-D812-4CD2-B983-5CFCE59D02BF}"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8800"/>
            <a:ext cx="2953512" cy="2176272"/>
          </a:xfrm>
        </p:spPr>
        <p:txBody>
          <a:bodyPr anchor="b">
            <a:normAutofit/>
          </a:bodyPr>
          <a:lstStyle>
            <a:lvl1pPr algn="l">
              <a:defRPr sz="2800" b="0"/>
            </a:lvl1pPr>
          </a:lstStyle>
          <a:p>
            <a:r>
              <a:rPr lang="en-US"/>
              <a:t>Click to edit Master title style</a:t>
            </a:r>
            <a:endParaRPr lang="en-US" dirty="0"/>
          </a:p>
        </p:txBody>
      </p:sp>
      <p:sp>
        <p:nvSpPr>
          <p:cNvPr id="3" name="Picture Placeholder 2"/>
          <p:cNvSpPr>
            <a:spLocks noGrp="1"/>
          </p:cNvSpPr>
          <p:nvPr>
            <p:ph type="pic" idx="1"/>
          </p:nvPr>
        </p:nvSpPr>
        <p:spPr>
          <a:xfrm>
            <a:off x="4191000" y="2286000"/>
            <a:ext cx="4038600" cy="3352800"/>
          </a:xfr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4400" y="4059936"/>
            <a:ext cx="2953512" cy="22494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07690" y="548797"/>
            <a:ext cx="1189132" cy="297918"/>
          </a:xfrm>
          <a:prstGeom prst="rect">
            <a:avLst/>
          </a:prstGeom>
        </p:spPr>
        <p:txBody>
          <a:bodyPr/>
          <a:lstStyle/>
          <a:p>
            <a:endParaRPr lang="en-US"/>
          </a:p>
        </p:txBody>
      </p:sp>
      <p:sp>
        <p:nvSpPr>
          <p:cNvPr id="6" name="Footer Placeholder 5"/>
          <p:cNvSpPr>
            <a:spLocks noGrp="1"/>
          </p:cNvSpPr>
          <p:nvPr>
            <p:ph type="ftr" sz="quarter" idx="11"/>
          </p:nvPr>
        </p:nvSpPr>
        <p:spPr>
          <a:xfrm>
            <a:off x="6008688" y="855956"/>
            <a:ext cx="2246489" cy="301227"/>
          </a:xfrm>
          <a:prstGeom prst="rect">
            <a:avLst/>
          </a:prstGeom>
        </p:spPr>
        <p:txBody>
          <a:bodyPr/>
          <a:lstStyle/>
          <a:p>
            <a:endParaRPr lang="en-US"/>
          </a:p>
        </p:txBody>
      </p:sp>
      <p:sp>
        <p:nvSpPr>
          <p:cNvPr id="7" name="Slide Number Placeholder 6"/>
          <p:cNvSpPr>
            <a:spLocks noGrp="1"/>
          </p:cNvSpPr>
          <p:nvPr>
            <p:ph type="sldNum" sz="quarter" idx="12"/>
          </p:nvPr>
        </p:nvSpPr>
        <p:spPr>
          <a:xfrm>
            <a:off x="7314415" y="548797"/>
            <a:ext cx="941203" cy="301752"/>
          </a:xfrm>
          <a:prstGeom prst="rect">
            <a:avLst/>
          </a:prstGeom>
        </p:spPr>
        <p:txBody>
          <a:bodyPr/>
          <a:lstStyle/>
          <a:p>
            <a:fld id="{42FDEBBB-D812-4CD2-B983-5CFCE59D02BF}" type="slidenum">
              <a:rPr lang="en-US" smtClean="0"/>
              <a:t>‹#›</a:t>
            </a:fld>
            <a:endParaRPr lang="en-US"/>
          </a:p>
        </p:txBody>
      </p:sp>
      <p:sp>
        <p:nvSpPr>
          <p:cNvPr id="8" name="Slide Number Placeholder 7"/>
          <p:cNvSpPr txBox="1">
            <a:spLocks/>
          </p:cNvSpPr>
          <p:nvPr userDrawn="1"/>
        </p:nvSpPr>
        <p:spPr>
          <a:xfrm>
            <a:off x="8202797" y="6556248"/>
            <a:ext cx="941203" cy="301752"/>
          </a:xfrm>
          <a:prstGeom prst="rect">
            <a:avLst/>
          </a:prstGeom>
        </p:spPr>
        <p:txBody>
          <a:bodyPr/>
          <a:lstStyle>
            <a:defPPr>
              <a:defRPr lang="en-US"/>
            </a:defPPr>
            <a:lvl1pPr marL="0" algn="r" defTabSz="914400" rtl="0" eaLnBrk="1" latinLnBrk="0" hangingPunct="1">
              <a:defRPr sz="1400" kern="1200" baseline="0">
                <a:solidFill>
                  <a:schemeClr val="tx1"/>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2FDEBBB-D812-4CD2-B983-5CFCE59D02BF}"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0" name="Rectangle 9"/>
          <p:cNvSpPr/>
          <p:nvPr/>
        </p:nvSpPr>
        <p:spPr>
          <a:xfrm>
            <a:off x="8435268" y="573807"/>
            <a:ext cx="86236"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569419" y="573807"/>
            <a:ext cx="576072"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914400" y="457200"/>
            <a:ext cx="7315200" cy="115409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914400" y="2209800"/>
            <a:ext cx="7315200" cy="35395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7"/>
          <p:cNvSpPr>
            <a:spLocks noGrp="1"/>
          </p:cNvSpPr>
          <p:nvPr>
            <p:ph type="sldNum" sz="quarter" idx="4"/>
          </p:nvPr>
        </p:nvSpPr>
        <p:spPr>
          <a:xfrm>
            <a:off x="8202797" y="6556248"/>
            <a:ext cx="941203" cy="301752"/>
          </a:xfrm>
          <a:prstGeom prst="rect">
            <a:avLst/>
          </a:prstGeom>
        </p:spPr>
        <p:txBody>
          <a:bodyPr/>
          <a:lstStyle>
            <a:lvl1pPr algn="r">
              <a:defRPr sz="1400" baseline="0">
                <a:latin typeface="Arial" panose="020B0604020202020204" pitchFamily="34" charset="0"/>
              </a:defRPr>
            </a:lvl1pPr>
          </a:lstStyle>
          <a:p>
            <a:fld id="{42FDEBBB-D812-4CD2-B983-5CFCE59D02BF}"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36" r:id="rId12"/>
  </p:sldLayoutIdLst>
  <p:hf hdr="0" ftr="0" dt="0"/>
  <p:txStyles>
    <p:titleStyle>
      <a:lvl1pPr algn="l" defTabSz="914400" rtl="0" eaLnBrk="1" latinLnBrk="0" hangingPunct="1">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buClr>
          <a:schemeClr val="tx2"/>
        </a:buClr>
        <a:buFont typeface="Wingdings" charset="2"/>
        <a:buChar char="§"/>
        <a:defRPr sz="24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24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24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2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2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1.wdp"/></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hyperlink" Target="http://www.cyanonline.org/" TargetMode="External"/><Relationship Id="rId7" Type="http://schemas.openxmlformats.org/officeDocument/2006/relationships/hyperlink" Target="http://www.lapublichealth.org/tob" TargetMode="External"/><Relationship Id="rId2" Type="http://schemas.openxmlformats.org/officeDocument/2006/relationships/notesSlide" Target="../notesSlides/notesSlide105.xml"/><Relationship Id="rId1" Type="http://schemas.openxmlformats.org/officeDocument/2006/relationships/slideLayout" Target="../slideLayouts/slideLayout2.xml"/><Relationship Id="rId6" Type="http://schemas.openxmlformats.org/officeDocument/2006/relationships/hyperlink" Target="http://smokingcessationleadership.ucsf.edu/" TargetMode="External"/><Relationship Id="rId5" Type="http://schemas.openxmlformats.org/officeDocument/2006/relationships/hyperlink" Target="http://www.cdph.ca.gov/programs/Tobacco" TargetMode="External"/><Relationship Id="rId4" Type="http://schemas.openxmlformats.org/officeDocument/2006/relationships/hyperlink" Target="http://www.nobutts.org/" TargetMode="External"/></Relationships>
</file>

<file path=ppt/slides/_rels/slide106.xml.rels><?xml version="1.0" encoding="UTF-8" standalone="yes"?>
<Relationships xmlns="http://schemas.openxmlformats.org/package/2006/relationships"><Relationship Id="rId3" Type="http://schemas.openxmlformats.org/officeDocument/2006/relationships/hyperlink" Target="http://tinyurl.com/zkkjwpt" TargetMode="External"/><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10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g"/><Relationship Id="rId2" Type="http://schemas.openxmlformats.org/officeDocument/2006/relationships/notesSlide" Target="../notesSlides/notesSlide114.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5.jpg"/><Relationship Id="rId7"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7.png"/><Relationship Id="rId5" Type="http://schemas.microsoft.com/office/2007/relationships/hdphoto" Target="../media/hdphoto3.wdp"/><Relationship Id="rId4" Type="http://schemas.openxmlformats.org/officeDocument/2006/relationships/image" Target="../media/image16.png"/><Relationship Id="rId9"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33.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36.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microsoft.com/office/2007/relationships/hdphoto" Target="../media/hdphoto7.wdp"/></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6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6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www.fda.gov/NewsEvents/Newsroom/PressAnnouncements/ucm499234.htm" TargetMode="External"/><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9.png"/><Relationship Id="rId4"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6.xml"/><Relationship Id="rId1" Type="http://schemas.openxmlformats.org/officeDocument/2006/relationships/slideLayout" Target="../slideLayouts/slideLayout3.xml"/><Relationship Id="rId4" Type="http://schemas.microsoft.com/office/2007/relationships/hdphoto" Target="../media/hdphoto8.wdp"/></Relationships>
</file>

<file path=ppt/slides/_rels/slide8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76.jpeg"/></Relationships>
</file>

<file path=ppt/slides/_rels/slide9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43000"/>
            <a:ext cx="7315200" cy="2595025"/>
          </a:xfrm>
        </p:spPr>
        <p:txBody>
          <a:bodyPr/>
          <a:lstStyle/>
          <a:p>
            <a:r>
              <a:rPr lang="en-US" dirty="0"/>
              <a:t>Smoking and HIV: What Clinicians Need to Know</a:t>
            </a:r>
          </a:p>
        </p:txBody>
      </p:sp>
      <p:sp>
        <p:nvSpPr>
          <p:cNvPr id="3" name="Subtitle 2"/>
          <p:cNvSpPr>
            <a:spLocks noGrp="1"/>
          </p:cNvSpPr>
          <p:nvPr>
            <p:ph type="subTitle" idx="1"/>
          </p:nvPr>
        </p:nvSpPr>
        <p:spPr>
          <a:xfrm>
            <a:off x="914400" y="3810000"/>
            <a:ext cx="7315200" cy="1144632"/>
          </a:xfrm>
        </p:spPr>
        <p:txBody>
          <a:bodyPr>
            <a:normAutofit lnSpcReduction="10000"/>
          </a:bodyPr>
          <a:lstStyle/>
          <a:p>
            <a:r>
              <a:rPr lang="en-US" dirty="0"/>
              <a:t>[Trainer Name]</a:t>
            </a:r>
          </a:p>
          <a:p>
            <a:r>
              <a:rPr lang="en-US" dirty="0"/>
              <a:t>[Training Date] </a:t>
            </a:r>
          </a:p>
          <a:p>
            <a:r>
              <a:rPr lang="en-US" dirty="0"/>
              <a:t>[Training Location]</a:t>
            </a:r>
          </a:p>
        </p:txBody>
      </p:sp>
      <p:pic>
        <p:nvPicPr>
          <p:cNvPr id="4" name="Picture 13" descr="CDU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57912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1138" y="5932488"/>
            <a:ext cx="1398587"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2800" y="5877939"/>
            <a:ext cx="1752600" cy="664723"/>
          </a:xfrm>
          <a:prstGeom prst="rect">
            <a:avLst/>
          </a:prstGeom>
          <a:solidFill>
            <a:schemeClr val="tx1"/>
          </a:solidFill>
        </p:spPr>
      </p:pic>
      <p:grpSp>
        <p:nvGrpSpPr>
          <p:cNvPr id="18" name="Group 17"/>
          <p:cNvGrpSpPr/>
          <p:nvPr/>
        </p:nvGrpSpPr>
        <p:grpSpPr>
          <a:xfrm>
            <a:off x="0" y="0"/>
            <a:ext cx="9144001" cy="1295400"/>
            <a:chOff x="0" y="0"/>
            <a:chExt cx="9144001" cy="1295400"/>
          </a:xfrm>
        </p:grpSpPr>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1939221" cy="1295400"/>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39221" y="5165"/>
              <a:ext cx="3364963" cy="1279634"/>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95792" y="1548"/>
              <a:ext cx="1742097" cy="1283251"/>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34000" y="5165"/>
              <a:ext cx="1917179" cy="1279634"/>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39001" y="5165"/>
              <a:ext cx="1905000" cy="1279634"/>
            </a:xfrm>
            <a:prstGeom prst="rect">
              <a:avLst/>
            </a:prstGeom>
          </p:spPr>
        </p:pic>
      </p:grpSp>
      <p:sp>
        <p:nvSpPr>
          <p:cNvPr id="10" name="Slide Number Placeholder 9"/>
          <p:cNvSpPr>
            <a:spLocks noGrp="1"/>
          </p:cNvSpPr>
          <p:nvPr>
            <p:ph type="sldNum" sz="quarter" idx="11"/>
          </p:nvPr>
        </p:nvSpPr>
        <p:spPr/>
        <p:txBody>
          <a:bodyPr/>
          <a:lstStyle/>
          <a:p>
            <a:fld id="{42FDEBBB-D812-4CD2-B983-5CFCE59D02BF}" type="slidenum">
              <a:rPr lang="en-US" smtClean="0"/>
              <a:pPr/>
              <a:t>1</a:t>
            </a:fld>
            <a:endParaRPr lang="en-US" dirty="0"/>
          </a:p>
        </p:txBody>
      </p:sp>
    </p:spTree>
    <p:extLst>
      <p:ext uri="{BB962C8B-B14F-4D97-AF65-F5344CB8AC3E}">
        <p14:creationId xmlns:p14="http://schemas.microsoft.com/office/powerpoint/2010/main" val="18574130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Introductions</a:t>
            </a:r>
          </a:p>
        </p:txBody>
      </p:sp>
      <p:sp>
        <p:nvSpPr>
          <p:cNvPr id="3" name="Content Placeholder 2"/>
          <p:cNvSpPr>
            <a:spLocks noGrp="1"/>
          </p:cNvSpPr>
          <p:nvPr>
            <p:ph idx="1"/>
          </p:nvPr>
        </p:nvSpPr>
        <p:spPr>
          <a:xfrm>
            <a:off x="533400" y="2209800"/>
            <a:ext cx="7543800" cy="4343400"/>
          </a:xfrm>
        </p:spPr>
        <p:txBody>
          <a:bodyPr>
            <a:noAutofit/>
          </a:bodyPr>
          <a:lstStyle/>
          <a:p>
            <a:r>
              <a:rPr lang="en-US" sz="2800" dirty="0"/>
              <a:t>Briefly tell us:</a:t>
            </a:r>
          </a:p>
          <a:p>
            <a:pPr lvl="1"/>
            <a:r>
              <a:rPr lang="en-US" sz="2800" dirty="0">
                <a:solidFill>
                  <a:schemeClr val="tx2">
                    <a:lumMod val="60000"/>
                    <a:lumOff val="40000"/>
                  </a:schemeClr>
                </a:solidFill>
              </a:rPr>
              <a:t>What is your name?</a:t>
            </a:r>
          </a:p>
          <a:p>
            <a:pPr lvl="1"/>
            <a:r>
              <a:rPr lang="en-US" sz="2800" dirty="0"/>
              <a:t>Where do you work and what do you do there?</a:t>
            </a:r>
          </a:p>
          <a:p>
            <a:pPr lvl="1"/>
            <a:r>
              <a:rPr lang="en-US" sz="2800" dirty="0">
                <a:solidFill>
                  <a:schemeClr val="tx2">
                    <a:lumMod val="60000"/>
                    <a:lumOff val="40000"/>
                  </a:schemeClr>
                </a:solidFill>
              </a:rPr>
              <a:t>Who is your favorite musician or performer?</a:t>
            </a:r>
          </a:p>
          <a:p>
            <a:pPr lvl="1"/>
            <a:r>
              <a:rPr lang="en-US" sz="2800" dirty="0"/>
              <a:t>What is one reason you decided to attend this training session?</a:t>
            </a:r>
          </a:p>
        </p:txBody>
      </p:sp>
      <p:pic>
        <p:nvPicPr>
          <p:cNvPr id="6" name="Picture 5" descr="C:\Users\hpadwa\AppData\Local\Microsoft\Windows\Temporary Internet Files\Content.IE5\C30RNMST\hello-my-name-is[1].jpg"/>
          <p:cNvPicPr>
            <a:picLocks noChangeAspect="1" noChangeArrowheads="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Lst>
          </a:blip>
          <a:srcRect/>
          <a:stretch>
            <a:fillRect/>
          </a:stretch>
        </p:blipFill>
        <p:spPr bwMode="auto">
          <a:xfrm>
            <a:off x="5232400" y="152400"/>
            <a:ext cx="3759200" cy="2819400"/>
          </a:xfrm>
          <a:prstGeom prst="rect">
            <a:avLst/>
          </a:prstGeom>
          <a:noFill/>
          <a:effectLst>
            <a:softEdge rad="63500"/>
          </a:effectLst>
        </p:spPr>
      </p:pic>
      <p:sp>
        <p:nvSpPr>
          <p:cNvPr id="4" name="Slide Number Placeholder 3"/>
          <p:cNvSpPr>
            <a:spLocks noGrp="1"/>
          </p:cNvSpPr>
          <p:nvPr>
            <p:ph type="sldNum" sz="quarter" idx="11"/>
          </p:nvPr>
        </p:nvSpPr>
        <p:spPr/>
        <p:txBody>
          <a:bodyPr/>
          <a:lstStyle/>
          <a:p>
            <a:fld id="{42FDEBBB-D812-4CD2-B983-5CFCE59D02BF}" type="slidenum">
              <a:rPr lang="en-US" smtClean="0"/>
              <a:pPr/>
              <a:t>10</a:t>
            </a:fld>
            <a:endParaRPr lang="en-US" dirty="0"/>
          </a:p>
        </p:txBody>
      </p:sp>
    </p:spTree>
    <p:extLst>
      <p:ext uri="{BB962C8B-B14F-4D97-AF65-F5344CB8AC3E}">
        <p14:creationId xmlns:p14="http://schemas.microsoft.com/office/powerpoint/2010/main" val="333779540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69903"/>
            <a:ext cx="7315200" cy="1154097"/>
          </a:xfrm>
        </p:spPr>
        <p:txBody>
          <a:bodyPr>
            <a:normAutofit fontScale="90000"/>
          </a:bodyPr>
          <a:lstStyle/>
          <a:p>
            <a:r>
              <a:rPr lang="en-US" dirty="0"/>
              <a:t>The Five “A’s” for Patients Willing To Quit Smoking</a:t>
            </a:r>
          </a:p>
        </p:txBody>
      </p:sp>
      <p:sp>
        <p:nvSpPr>
          <p:cNvPr id="3" name="Content Placeholder 2"/>
          <p:cNvSpPr>
            <a:spLocks noGrp="1"/>
          </p:cNvSpPr>
          <p:nvPr>
            <p:ph idx="1"/>
          </p:nvPr>
        </p:nvSpPr>
        <p:spPr>
          <a:xfrm>
            <a:off x="609600" y="1600200"/>
            <a:ext cx="8001000" cy="5105400"/>
          </a:xfrm>
        </p:spPr>
        <p:txBody>
          <a:bodyPr>
            <a:noAutofit/>
          </a:bodyPr>
          <a:lstStyle/>
          <a:p>
            <a:r>
              <a:rPr lang="en-US" sz="2800" b="1" dirty="0">
                <a:solidFill>
                  <a:schemeClr val="tx2">
                    <a:lumMod val="60000"/>
                    <a:lumOff val="40000"/>
                  </a:schemeClr>
                </a:solidFill>
              </a:rPr>
              <a:t>Ask</a:t>
            </a:r>
            <a:r>
              <a:rPr lang="en-US" sz="2800" dirty="0"/>
              <a:t> – </a:t>
            </a:r>
            <a:r>
              <a:rPr lang="en-US" sz="2800" i="1" dirty="0"/>
              <a:t>identify and document tobacco use status for every patient at every visit</a:t>
            </a:r>
          </a:p>
          <a:p>
            <a:r>
              <a:rPr lang="en-US" sz="2800" b="1" dirty="0">
                <a:solidFill>
                  <a:schemeClr val="tx2">
                    <a:lumMod val="60000"/>
                    <a:lumOff val="40000"/>
                  </a:schemeClr>
                </a:solidFill>
              </a:rPr>
              <a:t>Advise</a:t>
            </a:r>
            <a:r>
              <a:rPr lang="en-US" sz="2800" dirty="0"/>
              <a:t> – </a:t>
            </a:r>
            <a:r>
              <a:rPr lang="en-US" sz="2800" i="1" dirty="0"/>
              <a:t>in a clear, strong, and personalized manner, urge every tobacco user to quit</a:t>
            </a:r>
          </a:p>
          <a:p>
            <a:r>
              <a:rPr lang="en-US" sz="2800" b="1" dirty="0">
                <a:solidFill>
                  <a:schemeClr val="tx2">
                    <a:lumMod val="60000"/>
                    <a:lumOff val="40000"/>
                  </a:schemeClr>
                </a:solidFill>
              </a:rPr>
              <a:t>Assess</a:t>
            </a:r>
            <a:r>
              <a:rPr lang="en-US" sz="2800" dirty="0"/>
              <a:t> – </a:t>
            </a:r>
            <a:r>
              <a:rPr lang="en-US" sz="2800" i="1" dirty="0"/>
              <a:t>if the tobacco user willing to make a quit attempt at this time</a:t>
            </a:r>
          </a:p>
          <a:p>
            <a:r>
              <a:rPr lang="en-US" sz="2800" b="1" dirty="0">
                <a:solidFill>
                  <a:schemeClr val="tx2">
                    <a:lumMod val="60000"/>
                    <a:lumOff val="40000"/>
                  </a:schemeClr>
                </a:solidFill>
              </a:rPr>
              <a:t>Assist</a:t>
            </a:r>
            <a:r>
              <a:rPr lang="en-US" sz="2800" dirty="0"/>
              <a:t> – </a:t>
            </a:r>
            <a:r>
              <a:rPr lang="en-US" sz="2800" i="1" dirty="0"/>
              <a:t>if yes, use counseling and pharmacotherapy to help him/her quit</a:t>
            </a:r>
          </a:p>
          <a:p>
            <a:r>
              <a:rPr lang="en-US" sz="2800" b="1" dirty="0">
                <a:solidFill>
                  <a:schemeClr val="tx2">
                    <a:lumMod val="60000"/>
                    <a:lumOff val="40000"/>
                  </a:schemeClr>
                </a:solidFill>
              </a:rPr>
              <a:t>Arrange</a:t>
            </a:r>
            <a:r>
              <a:rPr lang="en-US" sz="2800" dirty="0"/>
              <a:t> – </a:t>
            </a:r>
            <a:r>
              <a:rPr lang="en-US" sz="2800" i="1" dirty="0"/>
              <a:t>schedule follow-up contact soon after the quit date</a:t>
            </a:r>
          </a:p>
        </p:txBody>
      </p:sp>
      <p:sp>
        <p:nvSpPr>
          <p:cNvPr id="4" name="TextBox 3"/>
          <p:cNvSpPr txBox="1"/>
          <p:nvPr/>
        </p:nvSpPr>
        <p:spPr>
          <a:xfrm>
            <a:off x="0" y="6550223"/>
            <a:ext cx="5181600" cy="307777"/>
          </a:xfrm>
          <a:prstGeom prst="rect">
            <a:avLst/>
          </a:prstGeom>
          <a:noFill/>
        </p:spPr>
        <p:txBody>
          <a:bodyPr wrap="square" rtlCol="0">
            <a:spAutoFit/>
          </a:bodyPr>
          <a:lstStyle/>
          <a:p>
            <a:r>
              <a:rPr lang="en-US" sz="1400" b="1" dirty="0">
                <a:solidFill>
                  <a:schemeClr val="tx2">
                    <a:lumMod val="60000"/>
                    <a:lumOff val="40000"/>
                  </a:schemeClr>
                </a:solidFill>
              </a:rPr>
              <a:t>SOURCE:</a:t>
            </a:r>
            <a:r>
              <a:rPr lang="en-US" sz="1400" dirty="0">
                <a:solidFill>
                  <a:schemeClr val="tx2">
                    <a:lumMod val="60000"/>
                    <a:lumOff val="40000"/>
                  </a:schemeClr>
                </a:solidFill>
              </a:rPr>
              <a:t> AHRQ, </a:t>
            </a:r>
            <a:r>
              <a:rPr lang="en-US" sz="1400" dirty="0" smtClean="0">
                <a:solidFill>
                  <a:schemeClr val="tx2">
                    <a:lumMod val="60000"/>
                    <a:lumOff val="40000"/>
                  </a:schemeClr>
                </a:solidFill>
              </a:rPr>
              <a:t>2016; </a:t>
            </a:r>
            <a:r>
              <a:rPr lang="en-US" sz="1400" dirty="0" err="1" smtClean="0">
                <a:solidFill>
                  <a:schemeClr val="tx2">
                    <a:lumMod val="60000"/>
                    <a:lumOff val="40000"/>
                  </a:schemeClr>
                </a:solidFill>
              </a:rPr>
              <a:t>Arnsten</a:t>
            </a:r>
            <a:r>
              <a:rPr lang="en-US" sz="1400" dirty="0" smtClean="0">
                <a:solidFill>
                  <a:schemeClr val="tx2">
                    <a:lumMod val="60000"/>
                    <a:lumOff val="40000"/>
                  </a:schemeClr>
                </a:solidFill>
              </a:rPr>
              <a:t>, </a:t>
            </a:r>
            <a:r>
              <a:rPr lang="en-US" sz="1400" dirty="0" err="1" smtClean="0">
                <a:solidFill>
                  <a:schemeClr val="tx2">
                    <a:lumMod val="60000"/>
                    <a:lumOff val="40000"/>
                  </a:schemeClr>
                </a:solidFill>
              </a:rPr>
              <a:t>n.d.</a:t>
            </a:r>
            <a:endParaRPr lang="en-US" sz="1400" dirty="0">
              <a:solidFill>
                <a:schemeClr val="tx2">
                  <a:lumMod val="60000"/>
                  <a:lumOff val="40000"/>
                </a:schemeClr>
              </a:solidFill>
            </a:endParaRPr>
          </a:p>
        </p:txBody>
      </p:sp>
      <p:sp>
        <p:nvSpPr>
          <p:cNvPr id="5" name="Slide Number Placeholder 4"/>
          <p:cNvSpPr>
            <a:spLocks noGrp="1"/>
          </p:cNvSpPr>
          <p:nvPr>
            <p:ph type="sldNum" sz="quarter" idx="11"/>
          </p:nvPr>
        </p:nvSpPr>
        <p:spPr/>
        <p:txBody>
          <a:bodyPr/>
          <a:lstStyle/>
          <a:p>
            <a:fld id="{42FDEBBB-D812-4CD2-B983-5CFCE59D02BF}" type="slidenum">
              <a:rPr lang="en-US" smtClean="0"/>
              <a:pPr/>
              <a:t>100</a:t>
            </a:fld>
            <a:endParaRPr lang="en-US" dirty="0"/>
          </a:p>
        </p:txBody>
      </p:sp>
    </p:spTree>
    <p:extLst>
      <p:ext uri="{BB962C8B-B14F-4D97-AF65-F5344CB8AC3E}">
        <p14:creationId xmlns:p14="http://schemas.microsoft.com/office/powerpoint/2010/main" val="4282962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69903"/>
            <a:ext cx="7315200" cy="1154097"/>
          </a:xfrm>
        </p:spPr>
        <p:txBody>
          <a:bodyPr>
            <a:normAutofit fontScale="90000"/>
          </a:bodyPr>
          <a:lstStyle/>
          <a:p>
            <a:r>
              <a:rPr lang="en-US" dirty="0"/>
              <a:t>Tips for Providing the Right Treatment at the Right Time</a:t>
            </a:r>
          </a:p>
        </p:txBody>
      </p:sp>
      <p:sp>
        <p:nvSpPr>
          <p:cNvPr id="3" name="Content Placeholder 2"/>
          <p:cNvSpPr>
            <a:spLocks noGrp="1"/>
          </p:cNvSpPr>
          <p:nvPr>
            <p:ph idx="1"/>
          </p:nvPr>
        </p:nvSpPr>
        <p:spPr>
          <a:xfrm>
            <a:off x="685800" y="1981200"/>
            <a:ext cx="8077200" cy="4492823"/>
          </a:xfrm>
        </p:spPr>
        <p:txBody>
          <a:bodyPr>
            <a:normAutofit/>
          </a:bodyPr>
          <a:lstStyle/>
          <a:p>
            <a:pPr marL="502920" indent="-457200">
              <a:buFont typeface="+mj-lt"/>
              <a:buAutoNum type="arabicPeriod"/>
            </a:pPr>
            <a:r>
              <a:rPr lang="en-US" sz="2800" dirty="0"/>
              <a:t>Assess where the individual is at with regards to willingness to quit smoking</a:t>
            </a:r>
          </a:p>
          <a:p>
            <a:pPr marL="502920" indent="-457200">
              <a:buFont typeface="+mj-lt"/>
              <a:buAutoNum type="arabicPeriod"/>
            </a:pPr>
            <a:r>
              <a:rPr lang="en-US" sz="2800" dirty="0">
                <a:solidFill>
                  <a:schemeClr val="tx2">
                    <a:lumMod val="60000"/>
                    <a:lumOff val="40000"/>
                  </a:schemeClr>
                </a:solidFill>
              </a:rPr>
              <a:t>Distinguish between current use, past use, and no history of use in addition to light and heavy smoker categories</a:t>
            </a:r>
          </a:p>
          <a:p>
            <a:pPr marL="502920" indent="-457200">
              <a:buFont typeface="+mj-lt"/>
              <a:buAutoNum type="arabicPeriod"/>
            </a:pPr>
            <a:r>
              <a:rPr lang="en-US" sz="2800" dirty="0"/>
              <a:t>Ask about all forms of present and past nicotine and tobacco use</a:t>
            </a:r>
          </a:p>
          <a:p>
            <a:pPr marL="502920" indent="-457200">
              <a:buFont typeface="+mj-lt"/>
              <a:buAutoNum type="arabicPeriod"/>
            </a:pPr>
            <a:r>
              <a:rPr lang="en-US" sz="2800" dirty="0">
                <a:solidFill>
                  <a:schemeClr val="tx2">
                    <a:lumMod val="60000"/>
                    <a:lumOff val="40000"/>
                  </a:schemeClr>
                </a:solidFill>
              </a:rPr>
              <a:t>Assess medical, psychiatric, and addiction co-morbidities and socioeconomic factors</a:t>
            </a:r>
          </a:p>
        </p:txBody>
      </p:sp>
      <p:sp>
        <p:nvSpPr>
          <p:cNvPr id="4" name="TextBox 3"/>
          <p:cNvSpPr txBox="1"/>
          <p:nvPr/>
        </p:nvSpPr>
        <p:spPr>
          <a:xfrm>
            <a:off x="0" y="6550223"/>
            <a:ext cx="5181600" cy="307777"/>
          </a:xfrm>
          <a:prstGeom prst="rect">
            <a:avLst/>
          </a:prstGeom>
          <a:noFill/>
        </p:spPr>
        <p:txBody>
          <a:bodyPr wrap="square" rtlCol="0">
            <a:spAutoFit/>
          </a:bodyPr>
          <a:lstStyle/>
          <a:p>
            <a:r>
              <a:rPr lang="en-US" sz="1400" b="1" dirty="0">
                <a:solidFill>
                  <a:schemeClr val="tx2">
                    <a:lumMod val="60000"/>
                    <a:lumOff val="40000"/>
                  </a:schemeClr>
                </a:solidFill>
              </a:rPr>
              <a:t>SOURCE:</a:t>
            </a:r>
            <a:r>
              <a:rPr lang="en-US" sz="1400" dirty="0">
                <a:solidFill>
                  <a:schemeClr val="tx2">
                    <a:lumMod val="60000"/>
                    <a:lumOff val="40000"/>
                  </a:schemeClr>
                </a:solidFill>
              </a:rPr>
              <a:t> </a:t>
            </a:r>
            <a:r>
              <a:rPr lang="en-US" sz="1400" dirty="0" err="1">
                <a:solidFill>
                  <a:schemeClr val="tx2">
                    <a:lumMod val="60000"/>
                    <a:lumOff val="40000"/>
                  </a:schemeClr>
                </a:solidFill>
              </a:rPr>
              <a:t>Mee</a:t>
            </a:r>
            <a:r>
              <a:rPr lang="en-US" sz="1400" dirty="0">
                <a:solidFill>
                  <a:schemeClr val="tx2">
                    <a:lumMod val="60000"/>
                    <a:lumOff val="40000"/>
                  </a:schemeClr>
                </a:solidFill>
              </a:rPr>
              <a:t>-Lee, 2016.</a:t>
            </a:r>
          </a:p>
        </p:txBody>
      </p:sp>
      <p:sp>
        <p:nvSpPr>
          <p:cNvPr id="5" name="Slide Number Placeholder 4"/>
          <p:cNvSpPr>
            <a:spLocks noGrp="1"/>
          </p:cNvSpPr>
          <p:nvPr>
            <p:ph type="sldNum" sz="quarter" idx="11"/>
          </p:nvPr>
        </p:nvSpPr>
        <p:spPr/>
        <p:txBody>
          <a:bodyPr/>
          <a:lstStyle/>
          <a:p>
            <a:fld id="{42FDEBBB-D812-4CD2-B983-5CFCE59D02BF}" type="slidenum">
              <a:rPr lang="en-US" smtClean="0"/>
              <a:pPr/>
              <a:t>101</a:t>
            </a:fld>
            <a:endParaRPr lang="en-US" dirty="0"/>
          </a:p>
        </p:txBody>
      </p:sp>
    </p:spTree>
    <p:extLst>
      <p:ext uri="{BB962C8B-B14F-4D97-AF65-F5344CB8AC3E}">
        <p14:creationId xmlns:p14="http://schemas.microsoft.com/office/powerpoint/2010/main" val="261531908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69903"/>
            <a:ext cx="7315200" cy="1154097"/>
          </a:xfrm>
        </p:spPr>
        <p:txBody>
          <a:bodyPr>
            <a:normAutofit fontScale="90000"/>
          </a:bodyPr>
          <a:lstStyle/>
          <a:p>
            <a:r>
              <a:rPr lang="en-US" dirty="0"/>
              <a:t>Tips for Providing the Right Treatment at the Right Time</a:t>
            </a:r>
          </a:p>
        </p:txBody>
      </p:sp>
      <p:sp>
        <p:nvSpPr>
          <p:cNvPr id="3" name="Content Placeholder 2"/>
          <p:cNvSpPr>
            <a:spLocks noGrp="1"/>
          </p:cNvSpPr>
          <p:nvPr>
            <p:ph idx="1"/>
          </p:nvPr>
        </p:nvSpPr>
        <p:spPr>
          <a:xfrm>
            <a:off x="685800" y="2057400"/>
            <a:ext cx="7924800" cy="4572000"/>
          </a:xfrm>
        </p:spPr>
        <p:txBody>
          <a:bodyPr>
            <a:normAutofit/>
          </a:bodyPr>
          <a:lstStyle/>
          <a:p>
            <a:pPr marL="560070" indent="-514350">
              <a:buFont typeface="+mj-lt"/>
              <a:buAutoNum type="arabicPeriod" startAt="5"/>
            </a:pPr>
            <a:r>
              <a:rPr lang="en-US" sz="2800" dirty="0"/>
              <a:t>Assess whether the smoker is using alcohol, illicit drugs, and prescription medications</a:t>
            </a:r>
          </a:p>
          <a:p>
            <a:pPr marL="560070" indent="-514350">
              <a:buFont typeface="+mj-lt"/>
              <a:buAutoNum type="arabicPeriod" startAt="5"/>
            </a:pPr>
            <a:r>
              <a:rPr lang="en-US" sz="2800" dirty="0">
                <a:solidFill>
                  <a:schemeClr val="tx2">
                    <a:lumMod val="60000"/>
                    <a:lumOff val="40000"/>
                  </a:schemeClr>
                </a:solidFill>
              </a:rPr>
              <a:t>Treatment planning should be holistic, and take into account the multidimensional assessments</a:t>
            </a:r>
          </a:p>
          <a:p>
            <a:pPr marL="560070" indent="-514350">
              <a:buFont typeface="+mj-lt"/>
              <a:buAutoNum type="arabicPeriod" startAt="5"/>
            </a:pPr>
            <a:r>
              <a:rPr lang="en-US" sz="2800" dirty="0"/>
              <a:t>The intervention and intensity of treatment should be tailored to the individual</a:t>
            </a:r>
          </a:p>
        </p:txBody>
      </p:sp>
      <p:sp>
        <p:nvSpPr>
          <p:cNvPr id="4" name="TextBox 3"/>
          <p:cNvSpPr txBox="1"/>
          <p:nvPr/>
        </p:nvSpPr>
        <p:spPr>
          <a:xfrm>
            <a:off x="0" y="6550223"/>
            <a:ext cx="5181600" cy="307777"/>
          </a:xfrm>
          <a:prstGeom prst="rect">
            <a:avLst/>
          </a:prstGeom>
          <a:noFill/>
        </p:spPr>
        <p:txBody>
          <a:bodyPr wrap="square" rtlCol="0">
            <a:spAutoFit/>
          </a:bodyPr>
          <a:lstStyle/>
          <a:p>
            <a:r>
              <a:rPr lang="en-US" sz="1400" b="1" dirty="0">
                <a:solidFill>
                  <a:schemeClr val="tx2">
                    <a:lumMod val="60000"/>
                    <a:lumOff val="40000"/>
                  </a:schemeClr>
                </a:solidFill>
              </a:rPr>
              <a:t>SOURCE:</a:t>
            </a:r>
            <a:r>
              <a:rPr lang="en-US" sz="1400" dirty="0">
                <a:solidFill>
                  <a:schemeClr val="tx2">
                    <a:lumMod val="60000"/>
                    <a:lumOff val="40000"/>
                  </a:schemeClr>
                </a:solidFill>
              </a:rPr>
              <a:t> </a:t>
            </a:r>
            <a:r>
              <a:rPr lang="en-US" sz="1400" dirty="0" err="1">
                <a:solidFill>
                  <a:schemeClr val="tx2">
                    <a:lumMod val="60000"/>
                    <a:lumOff val="40000"/>
                  </a:schemeClr>
                </a:solidFill>
              </a:rPr>
              <a:t>Mee</a:t>
            </a:r>
            <a:r>
              <a:rPr lang="en-US" sz="1400" dirty="0">
                <a:solidFill>
                  <a:schemeClr val="tx2">
                    <a:lumMod val="60000"/>
                    <a:lumOff val="40000"/>
                  </a:schemeClr>
                </a:solidFill>
              </a:rPr>
              <a:t>-Lee, 2016.</a:t>
            </a:r>
          </a:p>
        </p:txBody>
      </p:sp>
      <p:sp>
        <p:nvSpPr>
          <p:cNvPr id="5" name="Slide Number Placeholder 4"/>
          <p:cNvSpPr>
            <a:spLocks noGrp="1"/>
          </p:cNvSpPr>
          <p:nvPr>
            <p:ph type="sldNum" sz="quarter" idx="11"/>
          </p:nvPr>
        </p:nvSpPr>
        <p:spPr/>
        <p:txBody>
          <a:bodyPr/>
          <a:lstStyle/>
          <a:p>
            <a:fld id="{42FDEBBB-D812-4CD2-B983-5CFCE59D02BF}" type="slidenum">
              <a:rPr lang="en-US" smtClean="0"/>
              <a:pPr/>
              <a:t>102</a:t>
            </a:fld>
            <a:endParaRPr lang="en-US" dirty="0"/>
          </a:p>
        </p:txBody>
      </p:sp>
    </p:spTree>
    <p:extLst>
      <p:ext uri="{BB962C8B-B14F-4D97-AF65-F5344CB8AC3E}">
        <p14:creationId xmlns:p14="http://schemas.microsoft.com/office/powerpoint/2010/main" val="201235067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Rectangle 2"/>
          <p:cNvSpPr>
            <a:spLocks noGrp="1" noChangeArrowheads="1"/>
          </p:cNvSpPr>
          <p:nvPr>
            <p:ph type="title"/>
          </p:nvPr>
        </p:nvSpPr>
        <p:spPr>
          <a:xfrm>
            <a:off x="381000" y="0"/>
            <a:ext cx="7315200" cy="1154097"/>
          </a:xfrm>
        </p:spPr>
        <p:txBody>
          <a:bodyPr vert="horz" lIns="91440" tIns="45720" rIns="91440" bIns="45720" rtlCol="0" anchor="b">
            <a:normAutofit/>
          </a:bodyPr>
          <a:lstStyle/>
          <a:p>
            <a:r>
              <a:rPr lang="en-US" dirty="0"/>
              <a:t>A Few Caveats…</a:t>
            </a:r>
          </a:p>
        </p:txBody>
      </p:sp>
      <p:sp>
        <p:nvSpPr>
          <p:cNvPr id="126979" name="Rectangle 3"/>
          <p:cNvSpPr>
            <a:spLocks noGrp="1" noChangeArrowheads="1"/>
          </p:cNvSpPr>
          <p:nvPr>
            <p:ph type="body" idx="1"/>
          </p:nvPr>
        </p:nvSpPr>
        <p:spPr>
          <a:xfrm>
            <a:off x="152400" y="1219202"/>
            <a:ext cx="8763000" cy="5102421"/>
          </a:xfrm>
        </p:spPr>
        <p:txBody>
          <a:bodyPr>
            <a:noAutofit/>
          </a:bodyPr>
          <a:lstStyle/>
          <a:p>
            <a:pPr eaLnBrk="1" hangingPunct="1"/>
            <a:r>
              <a:rPr lang="en-US" sz="2800" dirty="0">
                <a:effectLst/>
              </a:rPr>
              <a:t>Smoking is a </a:t>
            </a:r>
            <a:r>
              <a:rPr lang="en-US" sz="2800" dirty="0">
                <a:solidFill>
                  <a:schemeClr val="tx2">
                    <a:lumMod val="60000"/>
                    <a:lumOff val="40000"/>
                  </a:schemeClr>
                </a:solidFill>
                <a:effectLst/>
              </a:rPr>
              <a:t>chronic condition</a:t>
            </a:r>
            <a:r>
              <a:rPr lang="en-US" sz="2800" dirty="0">
                <a:effectLst/>
              </a:rPr>
              <a:t>, yet </a:t>
            </a:r>
            <a:r>
              <a:rPr lang="en-US" sz="2800" dirty="0">
                <a:solidFill>
                  <a:schemeClr val="tx2">
                    <a:lumMod val="60000"/>
                    <a:lumOff val="40000"/>
                  </a:schemeClr>
                </a:solidFill>
                <a:effectLst/>
              </a:rPr>
              <a:t>medication treatment often short</a:t>
            </a:r>
            <a:r>
              <a:rPr lang="en-US" sz="2800" dirty="0">
                <a:effectLst/>
              </a:rPr>
              <a:t> (12 weeks) in contrast to methadone maintenance</a:t>
            </a:r>
          </a:p>
          <a:p>
            <a:pPr eaLnBrk="1" hangingPunct="1">
              <a:buFont typeface="Wingdings" pitchFamily="2" charset="2"/>
              <a:buNone/>
            </a:pPr>
            <a:endParaRPr lang="en-US" sz="1000" dirty="0">
              <a:effectLst/>
            </a:endParaRPr>
          </a:p>
          <a:p>
            <a:pPr eaLnBrk="1" hangingPunct="1"/>
            <a:r>
              <a:rPr lang="en-US" sz="2800" dirty="0">
                <a:effectLst/>
              </a:rPr>
              <a:t>Great </a:t>
            </a:r>
            <a:r>
              <a:rPr lang="en-US" sz="2800" dirty="0">
                <a:solidFill>
                  <a:schemeClr val="tx2">
                    <a:lumMod val="60000"/>
                    <a:lumOff val="40000"/>
                  </a:schemeClr>
                </a:solidFill>
                <a:effectLst/>
              </a:rPr>
              <a:t>spectrum of severity and addiction</a:t>
            </a:r>
            <a:r>
              <a:rPr lang="en-US" sz="2800" dirty="0">
                <a:effectLst/>
              </a:rPr>
              <a:t>; treatment should be </a:t>
            </a:r>
            <a:r>
              <a:rPr lang="en-US" sz="2800" dirty="0">
                <a:solidFill>
                  <a:schemeClr val="tx2">
                    <a:lumMod val="60000"/>
                    <a:lumOff val="40000"/>
                  </a:schemeClr>
                </a:solidFill>
                <a:effectLst/>
              </a:rPr>
              <a:t>tailored accordingly</a:t>
            </a:r>
          </a:p>
          <a:p>
            <a:pPr eaLnBrk="1" hangingPunct="1">
              <a:buFont typeface="Wingdings" pitchFamily="2" charset="2"/>
              <a:buNone/>
            </a:pPr>
            <a:endParaRPr lang="en-US" sz="900" dirty="0">
              <a:effectLst/>
            </a:endParaRPr>
          </a:p>
          <a:p>
            <a:pPr eaLnBrk="1" hangingPunct="1"/>
            <a:r>
              <a:rPr lang="en-US" sz="2800" dirty="0">
                <a:effectLst/>
              </a:rPr>
              <a:t>Study participants may be more </a:t>
            </a:r>
            <a:r>
              <a:rPr lang="en-US" sz="2800" dirty="0">
                <a:solidFill>
                  <a:schemeClr val="tx2">
                    <a:lumMod val="60000"/>
                    <a:lumOff val="40000"/>
                  </a:schemeClr>
                </a:solidFill>
                <a:effectLst/>
              </a:rPr>
              <a:t>motivated to quit</a:t>
            </a:r>
          </a:p>
          <a:p>
            <a:pPr eaLnBrk="1" hangingPunct="1">
              <a:buFont typeface="Wingdings" pitchFamily="2" charset="2"/>
              <a:buNone/>
            </a:pPr>
            <a:endParaRPr lang="en-US" sz="1000" dirty="0">
              <a:effectLst/>
            </a:endParaRPr>
          </a:p>
          <a:p>
            <a:pPr eaLnBrk="1" hangingPunct="1"/>
            <a:r>
              <a:rPr lang="en-US" sz="2800" dirty="0">
                <a:effectLst/>
              </a:rPr>
              <a:t>Research tends to involve </a:t>
            </a:r>
            <a:r>
              <a:rPr lang="en-US" sz="2800" dirty="0">
                <a:solidFill>
                  <a:schemeClr val="tx2">
                    <a:lumMod val="60000"/>
                    <a:lumOff val="40000"/>
                  </a:schemeClr>
                </a:solidFill>
                <a:effectLst/>
              </a:rPr>
              <a:t>more intensive counseling </a:t>
            </a:r>
            <a:r>
              <a:rPr lang="en-US" sz="2800" dirty="0">
                <a:effectLst/>
              </a:rPr>
              <a:t>than what is found in real-world practice</a:t>
            </a:r>
          </a:p>
          <a:p>
            <a:pPr eaLnBrk="1" hangingPunct="1">
              <a:buFont typeface="Wingdings" pitchFamily="2" charset="2"/>
              <a:buNone/>
            </a:pPr>
            <a:endParaRPr lang="en-US" sz="1000" dirty="0">
              <a:effectLst/>
            </a:endParaRPr>
          </a:p>
          <a:p>
            <a:pPr eaLnBrk="1" hangingPunct="1"/>
            <a:r>
              <a:rPr lang="en-US" sz="2800" dirty="0">
                <a:effectLst/>
              </a:rPr>
              <a:t>Most medication trials </a:t>
            </a:r>
            <a:r>
              <a:rPr lang="en-US" sz="2800" dirty="0">
                <a:solidFill>
                  <a:schemeClr val="tx2">
                    <a:lumMod val="60000"/>
                    <a:lumOff val="40000"/>
                  </a:schemeClr>
                </a:solidFill>
                <a:effectLst/>
              </a:rPr>
              <a:t>exclude patients with mental illness</a:t>
            </a:r>
          </a:p>
          <a:p>
            <a:pPr eaLnBrk="1" hangingPunct="1">
              <a:buFont typeface="Wingdings" pitchFamily="2" charset="2"/>
              <a:buNone/>
            </a:pPr>
            <a:endParaRPr lang="en-US" sz="900" dirty="0">
              <a:effectLst/>
            </a:endParaRPr>
          </a:p>
        </p:txBody>
      </p:sp>
      <p:sp>
        <p:nvSpPr>
          <p:cNvPr id="4" name="TextBox 3"/>
          <p:cNvSpPr txBox="1"/>
          <p:nvPr/>
        </p:nvSpPr>
        <p:spPr>
          <a:xfrm>
            <a:off x="0" y="6550223"/>
            <a:ext cx="5181600" cy="307777"/>
          </a:xfrm>
          <a:prstGeom prst="rect">
            <a:avLst/>
          </a:prstGeom>
          <a:noFill/>
        </p:spPr>
        <p:txBody>
          <a:bodyPr wrap="square" rtlCol="0">
            <a:spAutoFit/>
          </a:bodyPr>
          <a:lstStyle/>
          <a:p>
            <a:r>
              <a:rPr lang="en-US" sz="1400" b="1" dirty="0">
                <a:solidFill>
                  <a:schemeClr val="tx2">
                    <a:lumMod val="60000"/>
                    <a:lumOff val="40000"/>
                  </a:schemeClr>
                </a:solidFill>
              </a:rPr>
              <a:t>SOURCE:</a:t>
            </a:r>
            <a:r>
              <a:rPr lang="en-US" sz="1400" dirty="0">
                <a:solidFill>
                  <a:schemeClr val="tx2">
                    <a:lumMod val="60000"/>
                    <a:lumOff val="40000"/>
                  </a:schemeClr>
                </a:solidFill>
              </a:rPr>
              <a:t> Slide courtesy of Steven A. Schroeder, MD, 2015.</a:t>
            </a:r>
          </a:p>
        </p:txBody>
      </p:sp>
      <p:sp>
        <p:nvSpPr>
          <p:cNvPr id="2" name="Slide Number Placeholder 1"/>
          <p:cNvSpPr>
            <a:spLocks noGrp="1"/>
          </p:cNvSpPr>
          <p:nvPr>
            <p:ph type="sldNum" sz="quarter" idx="11"/>
          </p:nvPr>
        </p:nvSpPr>
        <p:spPr/>
        <p:txBody>
          <a:bodyPr/>
          <a:lstStyle/>
          <a:p>
            <a:fld id="{42FDEBBB-D812-4CD2-B983-5CFCE59D02BF}" type="slidenum">
              <a:rPr lang="en-US" smtClean="0"/>
              <a:pPr/>
              <a:t>103</a:t>
            </a:fld>
            <a:endParaRPr lang="en-US" dirty="0"/>
          </a:p>
        </p:txBody>
      </p:sp>
    </p:spTree>
    <p:extLst>
      <p:ext uri="{BB962C8B-B14F-4D97-AF65-F5344CB8AC3E}">
        <p14:creationId xmlns:p14="http://schemas.microsoft.com/office/powerpoint/2010/main" val="1124247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6979">
                                            <p:txEl>
                                              <p:pRg st="0" end="0"/>
                                            </p:txEl>
                                          </p:spTgt>
                                        </p:tgtEl>
                                        <p:attrNameLst>
                                          <p:attrName>style.visibility</p:attrName>
                                        </p:attrNameLst>
                                      </p:cBhvr>
                                      <p:to>
                                        <p:strVal val="visible"/>
                                      </p:to>
                                    </p:set>
                                    <p:animEffect transition="in" filter="wipe(left)">
                                      <p:cBhvr>
                                        <p:cTn id="7" dur="500"/>
                                        <p:tgtEl>
                                          <p:spTgt spid="1269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6979">
                                            <p:txEl>
                                              <p:pRg st="2" end="2"/>
                                            </p:txEl>
                                          </p:spTgt>
                                        </p:tgtEl>
                                        <p:attrNameLst>
                                          <p:attrName>style.visibility</p:attrName>
                                        </p:attrNameLst>
                                      </p:cBhvr>
                                      <p:to>
                                        <p:strVal val="visible"/>
                                      </p:to>
                                    </p:set>
                                    <p:animEffect transition="in" filter="wipe(left)">
                                      <p:cBhvr>
                                        <p:cTn id="12" dur="500"/>
                                        <p:tgtEl>
                                          <p:spTgt spid="12697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6979">
                                            <p:txEl>
                                              <p:pRg st="4" end="4"/>
                                            </p:txEl>
                                          </p:spTgt>
                                        </p:tgtEl>
                                        <p:attrNameLst>
                                          <p:attrName>style.visibility</p:attrName>
                                        </p:attrNameLst>
                                      </p:cBhvr>
                                      <p:to>
                                        <p:strVal val="visible"/>
                                      </p:to>
                                    </p:set>
                                    <p:animEffect transition="in" filter="wipe(left)">
                                      <p:cBhvr>
                                        <p:cTn id="17" dur="500"/>
                                        <p:tgtEl>
                                          <p:spTgt spid="12697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6979">
                                            <p:txEl>
                                              <p:pRg st="6" end="6"/>
                                            </p:txEl>
                                          </p:spTgt>
                                        </p:tgtEl>
                                        <p:attrNameLst>
                                          <p:attrName>style.visibility</p:attrName>
                                        </p:attrNameLst>
                                      </p:cBhvr>
                                      <p:to>
                                        <p:strVal val="visible"/>
                                      </p:to>
                                    </p:set>
                                    <p:animEffect transition="in" filter="wipe(left)">
                                      <p:cBhvr>
                                        <p:cTn id="22" dur="500"/>
                                        <p:tgtEl>
                                          <p:spTgt spid="126979">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6979">
                                            <p:txEl>
                                              <p:pRg st="8" end="8"/>
                                            </p:txEl>
                                          </p:spTgt>
                                        </p:tgtEl>
                                        <p:attrNameLst>
                                          <p:attrName>style.visibility</p:attrName>
                                        </p:attrNameLst>
                                      </p:cBhvr>
                                      <p:to>
                                        <p:strVal val="visible"/>
                                      </p:to>
                                    </p:set>
                                    <p:animEffect transition="in" filter="wipe(left)">
                                      <p:cBhvr>
                                        <p:cTn id="27" dur="500"/>
                                        <p:tgtEl>
                                          <p:spTgt spid="12697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79"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Strategies to Prevent Smoking among Youth</a:t>
            </a:r>
          </a:p>
        </p:txBody>
      </p:sp>
      <p:sp>
        <p:nvSpPr>
          <p:cNvPr id="3" name="Content Placeholder 2"/>
          <p:cNvSpPr>
            <a:spLocks noGrp="1"/>
          </p:cNvSpPr>
          <p:nvPr>
            <p:ph idx="1"/>
          </p:nvPr>
        </p:nvSpPr>
        <p:spPr>
          <a:xfrm>
            <a:off x="457200" y="1679377"/>
            <a:ext cx="8305800" cy="4569023"/>
          </a:xfrm>
        </p:spPr>
        <p:txBody>
          <a:bodyPr>
            <a:noAutofit/>
          </a:bodyPr>
          <a:lstStyle/>
          <a:p>
            <a:r>
              <a:rPr lang="en-US" sz="2600" dirty="0">
                <a:solidFill>
                  <a:schemeClr val="tx2">
                    <a:lumMod val="60000"/>
                    <a:lumOff val="40000"/>
                  </a:schemeClr>
                </a:solidFill>
              </a:rPr>
              <a:t>Higher costs </a:t>
            </a:r>
            <a:r>
              <a:rPr lang="en-US" sz="2600" dirty="0"/>
              <a:t>for tobacco products</a:t>
            </a:r>
          </a:p>
          <a:p>
            <a:r>
              <a:rPr lang="en-US" sz="2600" dirty="0"/>
              <a:t>Prohibiting </a:t>
            </a:r>
            <a:r>
              <a:rPr lang="en-US" sz="2600" dirty="0">
                <a:solidFill>
                  <a:schemeClr val="tx2">
                    <a:lumMod val="60000"/>
                    <a:lumOff val="40000"/>
                  </a:schemeClr>
                </a:solidFill>
              </a:rPr>
              <a:t>smoking in indoor areas </a:t>
            </a:r>
            <a:r>
              <a:rPr lang="en-US" sz="2600" dirty="0"/>
              <a:t>of worksites and public places</a:t>
            </a:r>
          </a:p>
          <a:p>
            <a:r>
              <a:rPr lang="en-US" sz="2600" dirty="0">
                <a:solidFill>
                  <a:schemeClr val="tx2">
                    <a:lumMod val="60000"/>
                    <a:lumOff val="40000"/>
                  </a:schemeClr>
                </a:solidFill>
              </a:rPr>
              <a:t>Raising the minimum age </a:t>
            </a:r>
            <a:r>
              <a:rPr lang="en-US" sz="2600" dirty="0"/>
              <a:t>of sale to 21 years</a:t>
            </a:r>
          </a:p>
          <a:p>
            <a:r>
              <a:rPr lang="en-US" sz="2600" dirty="0"/>
              <a:t>TV and radio commercials, posters, and other media messages </a:t>
            </a:r>
            <a:r>
              <a:rPr lang="en-US" sz="2600" dirty="0">
                <a:solidFill>
                  <a:schemeClr val="tx2">
                    <a:lumMod val="60000"/>
                    <a:lumOff val="40000"/>
                  </a:schemeClr>
                </a:solidFill>
              </a:rPr>
              <a:t>to counter tobacco product ads</a:t>
            </a:r>
          </a:p>
          <a:p>
            <a:r>
              <a:rPr lang="en-US" sz="2600" dirty="0"/>
              <a:t>Community programs and school and college policies to </a:t>
            </a:r>
            <a:r>
              <a:rPr lang="en-US" sz="2600" dirty="0">
                <a:solidFill>
                  <a:schemeClr val="tx2">
                    <a:lumMod val="60000"/>
                    <a:lumOff val="40000"/>
                  </a:schemeClr>
                </a:solidFill>
              </a:rPr>
              <a:t>encourage tobacco-free environments</a:t>
            </a:r>
          </a:p>
          <a:p>
            <a:r>
              <a:rPr lang="en-US" sz="2600" dirty="0"/>
              <a:t>Community programs that </a:t>
            </a:r>
            <a:r>
              <a:rPr lang="en-US" sz="2600" dirty="0">
                <a:solidFill>
                  <a:schemeClr val="tx2">
                    <a:lumMod val="60000"/>
                    <a:lumOff val="40000"/>
                  </a:schemeClr>
                </a:solidFill>
              </a:rPr>
              <a:t>reduce tobacco advertising, promotions, and availability </a:t>
            </a:r>
            <a:r>
              <a:rPr lang="en-US" sz="2600" dirty="0"/>
              <a:t>of tobacco products</a:t>
            </a:r>
          </a:p>
        </p:txBody>
      </p:sp>
      <p:sp>
        <p:nvSpPr>
          <p:cNvPr id="4" name="TextBox 3"/>
          <p:cNvSpPr txBox="1"/>
          <p:nvPr/>
        </p:nvSpPr>
        <p:spPr>
          <a:xfrm>
            <a:off x="0" y="6550223"/>
            <a:ext cx="5181600" cy="307777"/>
          </a:xfrm>
          <a:prstGeom prst="rect">
            <a:avLst/>
          </a:prstGeom>
          <a:noFill/>
        </p:spPr>
        <p:txBody>
          <a:bodyPr wrap="square" rtlCol="0">
            <a:spAutoFit/>
          </a:bodyPr>
          <a:lstStyle/>
          <a:p>
            <a:r>
              <a:rPr lang="en-US" sz="1400" b="1" dirty="0">
                <a:solidFill>
                  <a:schemeClr val="tx2">
                    <a:lumMod val="60000"/>
                    <a:lumOff val="40000"/>
                  </a:schemeClr>
                </a:solidFill>
              </a:rPr>
              <a:t>SOURCE:</a:t>
            </a:r>
            <a:r>
              <a:rPr lang="en-US" sz="1400" dirty="0">
                <a:solidFill>
                  <a:schemeClr val="tx2">
                    <a:lumMod val="60000"/>
                    <a:lumOff val="40000"/>
                  </a:schemeClr>
                </a:solidFill>
              </a:rPr>
              <a:t> CDC, 2016.</a:t>
            </a:r>
          </a:p>
        </p:txBody>
      </p:sp>
      <p:sp>
        <p:nvSpPr>
          <p:cNvPr id="5" name="Slide Number Placeholder 4"/>
          <p:cNvSpPr>
            <a:spLocks noGrp="1"/>
          </p:cNvSpPr>
          <p:nvPr>
            <p:ph type="sldNum" sz="quarter" idx="11"/>
          </p:nvPr>
        </p:nvSpPr>
        <p:spPr/>
        <p:txBody>
          <a:bodyPr/>
          <a:lstStyle/>
          <a:p>
            <a:fld id="{42FDEBBB-D812-4CD2-B983-5CFCE59D02BF}" type="slidenum">
              <a:rPr lang="en-US" smtClean="0"/>
              <a:pPr/>
              <a:t>104</a:t>
            </a:fld>
            <a:endParaRPr lang="en-US" dirty="0"/>
          </a:p>
        </p:txBody>
      </p:sp>
    </p:spTree>
    <p:extLst>
      <p:ext uri="{BB962C8B-B14F-4D97-AF65-F5344CB8AC3E}">
        <p14:creationId xmlns:p14="http://schemas.microsoft.com/office/powerpoint/2010/main" val="4123007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Resources for Clinicians</a:t>
            </a:r>
          </a:p>
        </p:txBody>
      </p:sp>
      <p:sp>
        <p:nvSpPr>
          <p:cNvPr id="3" name="Content Placeholder 2"/>
          <p:cNvSpPr>
            <a:spLocks noGrp="1"/>
          </p:cNvSpPr>
          <p:nvPr>
            <p:ph idx="1"/>
          </p:nvPr>
        </p:nvSpPr>
        <p:spPr>
          <a:xfrm>
            <a:off x="914400" y="1828800"/>
            <a:ext cx="7315200" cy="4343400"/>
          </a:xfrm>
        </p:spPr>
        <p:txBody>
          <a:bodyPr>
            <a:noAutofit/>
          </a:bodyPr>
          <a:lstStyle/>
          <a:p>
            <a:r>
              <a:rPr lang="en-US" sz="2600" dirty="0"/>
              <a:t>California Youth Advocacy Network (</a:t>
            </a:r>
            <a:r>
              <a:rPr lang="en-US" sz="2600" dirty="0">
                <a:hlinkClick r:id="rId3"/>
              </a:rPr>
              <a:t>www.cyanonline.org</a:t>
            </a:r>
            <a:r>
              <a:rPr lang="en-US" sz="2600" dirty="0"/>
              <a:t>) </a:t>
            </a:r>
          </a:p>
          <a:p>
            <a:r>
              <a:rPr lang="en-US" sz="2600" dirty="0"/>
              <a:t>California Smokers’ Helpline (</a:t>
            </a:r>
            <a:r>
              <a:rPr lang="en-US" sz="2600" dirty="0">
                <a:hlinkClick r:id="rId4"/>
              </a:rPr>
              <a:t>www.nobutts.org</a:t>
            </a:r>
            <a:r>
              <a:rPr lang="en-US" sz="2600" dirty="0"/>
              <a:t>) </a:t>
            </a:r>
          </a:p>
          <a:p>
            <a:r>
              <a:rPr lang="en-US" sz="2600" dirty="0"/>
              <a:t>California Tobacco Control Program (</a:t>
            </a:r>
            <a:r>
              <a:rPr lang="en-US" sz="2600" dirty="0">
                <a:hlinkClick r:id="rId5"/>
              </a:rPr>
              <a:t>http://www.cdph.ca.gov/programs/Tobacco</a:t>
            </a:r>
            <a:r>
              <a:rPr lang="en-US" sz="2600" dirty="0"/>
              <a:t>)</a:t>
            </a:r>
          </a:p>
          <a:p>
            <a:r>
              <a:rPr lang="en-US" sz="2600" dirty="0"/>
              <a:t>Smoking Cessation Leadership Center (</a:t>
            </a:r>
            <a:r>
              <a:rPr lang="en-US" sz="2600" dirty="0">
                <a:hlinkClick r:id="rId6"/>
              </a:rPr>
              <a:t>http://smokingcessationleadership.ucsf.edu</a:t>
            </a:r>
            <a:r>
              <a:rPr lang="en-US" sz="2600" dirty="0"/>
              <a:t>) </a:t>
            </a:r>
          </a:p>
          <a:p>
            <a:r>
              <a:rPr lang="en-US" sz="2600" dirty="0"/>
              <a:t>Los Angeles County Tobacco Control and Prevention Program (</a:t>
            </a:r>
            <a:r>
              <a:rPr lang="en-US" sz="2600" dirty="0">
                <a:hlinkClick r:id="rId7"/>
              </a:rPr>
              <a:t>http://www.lapublichealth.org/tob</a:t>
            </a:r>
            <a:r>
              <a:rPr lang="en-US" sz="2600" dirty="0"/>
              <a:t>)  </a:t>
            </a:r>
          </a:p>
        </p:txBody>
      </p:sp>
      <p:sp>
        <p:nvSpPr>
          <p:cNvPr id="4" name="Slide Number Placeholder 3"/>
          <p:cNvSpPr>
            <a:spLocks noGrp="1"/>
          </p:cNvSpPr>
          <p:nvPr>
            <p:ph type="sldNum" sz="quarter" idx="11"/>
          </p:nvPr>
        </p:nvSpPr>
        <p:spPr/>
        <p:txBody>
          <a:bodyPr/>
          <a:lstStyle/>
          <a:p>
            <a:fld id="{42FDEBBB-D812-4CD2-B983-5CFCE59D02BF}" type="slidenum">
              <a:rPr lang="en-US" smtClean="0"/>
              <a:pPr/>
              <a:t>105</a:t>
            </a:fld>
            <a:endParaRPr lang="en-US" dirty="0"/>
          </a:p>
        </p:txBody>
      </p:sp>
    </p:spTree>
    <p:extLst>
      <p:ext uri="{BB962C8B-B14F-4D97-AF65-F5344CB8AC3E}">
        <p14:creationId xmlns:p14="http://schemas.microsoft.com/office/powerpoint/2010/main" val="351411378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229600" cy="1154097"/>
          </a:xfrm>
        </p:spPr>
        <p:txBody>
          <a:bodyPr>
            <a:noAutofit/>
          </a:bodyPr>
          <a:lstStyle/>
          <a:p>
            <a:r>
              <a:rPr lang="en-US" sz="3600" dirty="0"/>
              <a:t>Smoking Cessation Therapies Benefit Substance Use Disorder Clients</a:t>
            </a:r>
          </a:p>
        </p:txBody>
      </p:sp>
      <p:sp>
        <p:nvSpPr>
          <p:cNvPr id="3" name="Content Placeholder 2"/>
          <p:cNvSpPr>
            <a:spLocks noGrp="1"/>
          </p:cNvSpPr>
          <p:nvPr>
            <p:ph idx="1"/>
          </p:nvPr>
        </p:nvSpPr>
        <p:spPr/>
        <p:txBody>
          <a:bodyPr/>
          <a:lstStyle/>
          <a:p>
            <a:r>
              <a:rPr lang="en-US" dirty="0"/>
              <a:t>The ATTC Network created an Infographic highlighting the benefit of </a:t>
            </a:r>
            <a:br>
              <a:rPr lang="en-US" dirty="0"/>
            </a:br>
            <a:r>
              <a:rPr lang="en-US" dirty="0"/>
              <a:t>incorporating smoking cessation </a:t>
            </a:r>
            <a:br>
              <a:rPr lang="en-US" dirty="0"/>
            </a:br>
            <a:r>
              <a:rPr lang="en-US" dirty="0"/>
              <a:t>therapies into substance use </a:t>
            </a:r>
            <a:br>
              <a:rPr lang="en-US" dirty="0"/>
            </a:br>
            <a:r>
              <a:rPr lang="en-US" dirty="0"/>
              <a:t>disorder treatment programs</a:t>
            </a:r>
          </a:p>
          <a:p>
            <a:r>
              <a:rPr lang="en-US" dirty="0"/>
              <a:t>The Infographic can be </a:t>
            </a:r>
            <a:br>
              <a:rPr lang="en-US" dirty="0"/>
            </a:br>
            <a:r>
              <a:rPr lang="en-US" dirty="0"/>
              <a:t>downloaded from: </a:t>
            </a:r>
            <a:br>
              <a:rPr lang="en-US" dirty="0"/>
            </a:br>
            <a:r>
              <a:rPr lang="en-US" dirty="0">
                <a:hlinkClick r:id="rId3"/>
              </a:rPr>
              <a:t>http://tinyurl.com/zkkjwpt</a:t>
            </a:r>
            <a:r>
              <a:rPr lang="en-US" dirty="0"/>
              <a:t> </a:t>
            </a:r>
          </a:p>
        </p:txBody>
      </p:sp>
      <p:sp>
        <p:nvSpPr>
          <p:cNvPr id="4" name="Slide Number Placeholder 3"/>
          <p:cNvSpPr>
            <a:spLocks noGrp="1"/>
          </p:cNvSpPr>
          <p:nvPr>
            <p:ph type="sldNum" sz="quarter" idx="11"/>
          </p:nvPr>
        </p:nvSpPr>
        <p:spPr/>
        <p:txBody>
          <a:bodyPr/>
          <a:lstStyle/>
          <a:p>
            <a:fld id="{42FDEBBB-D812-4CD2-B983-5CFCE59D02BF}" type="slidenum">
              <a:rPr lang="en-US" smtClean="0"/>
              <a:pPr/>
              <a:t>106</a:t>
            </a:fld>
            <a:endParaRPr lang="en-US" dirty="0"/>
          </a:p>
        </p:txBody>
      </p:sp>
      <p:sp>
        <p:nvSpPr>
          <p:cNvPr id="5" name="TextBox 4"/>
          <p:cNvSpPr txBox="1"/>
          <p:nvPr/>
        </p:nvSpPr>
        <p:spPr>
          <a:xfrm>
            <a:off x="0" y="6550223"/>
            <a:ext cx="6400800" cy="307777"/>
          </a:xfrm>
          <a:prstGeom prst="rect">
            <a:avLst/>
          </a:prstGeom>
          <a:noFill/>
        </p:spPr>
        <p:txBody>
          <a:bodyPr wrap="square" rtlCol="0">
            <a:spAutoFit/>
          </a:bodyPr>
          <a:lstStyle/>
          <a:p>
            <a:r>
              <a:rPr lang="en-US" sz="1400" b="1" dirty="0">
                <a:solidFill>
                  <a:schemeClr val="tx2">
                    <a:lumMod val="60000"/>
                    <a:lumOff val="40000"/>
                  </a:schemeClr>
                </a:solidFill>
              </a:rPr>
              <a:t>SOURCE:</a:t>
            </a:r>
            <a:r>
              <a:rPr lang="en-US" sz="1400" dirty="0">
                <a:solidFill>
                  <a:schemeClr val="tx2">
                    <a:lumMod val="60000"/>
                    <a:lumOff val="40000"/>
                  </a:schemeClr>
                </a:solidFill>
              </a:rPr>
              <a:t> ATTC Network, NIDA/SAMHSA Blending Initiative, 2015.</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2743200"/>
            <a:ext cx="2882910" cy="3730823"/>
          </a:xfrm>
          <a:prstGeom prst="rect">
            <a:avLst/>
          </a:prstGeom>
          <a:effectLst>
            <a:softEdge rad="63500"/>
          </a:effectLst>
        </p:spPr>
      </p:pic>
    </p:spTree>
    <p:extLst>
      <p:ext uri="{BB962C8B-B14F-4D97-AF65-F5344CB8AC3E}">
        <p14:creationId xmlns:p14="http://schemas.microsoft.com/office/powerpoint/2010/main" val="344457937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Documents and Settings\bfinnerty\Local Settings\Temporary Internet Files\Content.IE5\ZZ30R8A4\MP90043939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183" y="457200"/>
            <a:ext cx="9016817" cy="601980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04800" y="762000"/>
            <a:ext cx="7315200" cy="1293592"/>
          </a:xfrm>
        </p:spPr>
        <p:txBody>
          <a:bodyPr/>
          <a:lstStyle/>
          <a:p>
            <a:r>
              <a:rPr lang="en-US" b="1" dirty="0"/>
              <a:t>What Did You Learn?</a:t>
            </a:r>
          </a:p>
        </p:txBody>
      </p:sp>
      <p:sp>
        <p:nvSpPr>
          <p:cNvPr id="3" name="Slide Number Placeholder 2"/>
          <p:cNvSpPr>
            <a:spLocks noGrp="1"/>
          </p:cNvSpPr>
          <p:nvPr>
            <p:ph type="sldNum" sz="quarter" idx="11"/>
          </p:nvPr>
        </p:nvSpPr>
        <p:spPr/>
        <p:txBody>
          <a:bodyPr/>
          <a:lstStyle/>
          <a:p>
            <a:fld id="{42FDEBBB-D812-4CD2-B983-5CFCE59D02BF}" type="slidenum">
              <a:rPr lang="en-US" smtClean="0"/>
              <a:pPr/>
              <a:t>107</a:t>
            </a:fld>
            <a:endParaRPr lang="en-US" dirty="0"/>
          </a:p>
        </p:txBody>
      </p:sp>
    </p:spTree>
    <p:extLst>
      <p:ext uri="{BB962C8B-B14F-4D97-AF65-F5344CB8AC3E}">
        <p14:creationId xmlns:p14="http://schemas.microsoft.com/office/powerpoint/2010/main" val="318271370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Post-Test Question</a:t>
            </a:r>
          </a:p>
        </p:txBody>
      </p:sp>
      <p:sp>
        <p:nvSpPr>
          <p:cNvPr id="3" name="Content Placeholder 2"/>
          <p:cNvSpPr>
            <a:spLocks noGrp="1"/>
          </p:cNvSpPr>
          <p:nvPr>
            <p:ph idx="1"/>
          </p:nvPr>
        </p:nvSpPr>
        <p:spPr/>
        <p:txBody>
          <a:bodyPr>
            <a:noAutofit/>
          </a:bodyPr>
          <a:lstStyle/>
          <a:p>
            <a:pPr marL="45720" indent="0">
              <a:buNone/>
            </a:pPr>
            <a:r>
              <a:rPr lang="en-US" sz="2800" dirty="0"/>
              <a:t>1. How fast does nicotine reach the smoker’s brain?</a:t>
            </a:r>
          </a:p>
          <a:p>
            <a:pPr marL="502920" indent="-457200">
              <a:buFont typeface="+mj-lt"/>
              <a:buAutoNum type="alphaUcPeriod"/>
            </a:pPr>
            <a:endParaRPr lang="en-US" sz="2800" dirty="0"/>
          </a:p>
          <a:p>
            <a:pPr marL="502920" indent="-457200">
              <a:buFont typeface="+mj-lt"/>
              <a:buAutoNum type="alphaUcPeriod"/>
            </a:pPr>
            <a:r>
              <a:rPr lang="en-US" sz="2800" dirty="0">
                <a:solidFill>
                  <a:schemeClr val="tx2">
                    <a:lumMod val="60000"/>
                    <a:lumOff val="40000"/>
                  </a:schemeClr>
                </a:solidFill>
              </a:rPr>
              <a:t>3 seconds</a:t>
            </a:r>
          </a:p>
          <a:p>
            <a:pPr marL="502920" indent="-457200">
              <a:buFont typeface="+mj-lt"/>
              <a:buAutoNum type="alphaUcPeriod"/>
            </a:pPr>
            <a:r>
              <a:rPr lang="en-US" sz="2800" dirty="0">
                <a:solidFill>
                  <a:schemeClr val="tx2">
                    <a:lumMod val="60000"/>
                    <a:lumOff val="40000"/>
                  </a:schemeClr>
                </a:solidFill>
              </a:rPr>
              <a:t>5 seconds</a:t>
            </a:r>
          </a:p>
          <a:p>
            <a:pPr marL="502920" indent="-457200">
              <a:buFont typeface="+mj-lt"/>
              <a:buAutoNum type="alphaUcPeriod"/>
            </a:pPr>
            <a:r>
              <a:rPr lang="en-US" sz="2800" dirty="0">
                <a:solidFill>
                  <a:schemeClr val="tx2">
                    <a:lumMod val="60000"/>
                    <a:lumOff val="40000"/>
                  </a:schemeClr>
                </a:solidFill>
              </a:rPr>
              <a:t>10 seconds</a:t>
            </a:r>
          </a:p>
          <a:p>
            <a:pPr marL="502920" indent="-457200">
              <a:buFont typeface="+mj-lt"/>
              <a:buAutoNum type="alphaUcPeriod"/>
            </a:pPr>
            <a:r>
              <a:rPr lang="en-US" sz="2800" dirty="0">
                <a:solidFill>
                  <a:schemeClr val="tx2">
                    <a:lumMod val="60000"/>
                    <a:lumOff val="40000"/>
                  </a:schemeClr>
                </a:solidFill>
              </a:rPr>
              <a:t>30 seconds</a:t>
            </a:r>
          </a:p>
          <a:p>
            <a:pPr marL="502920" indent="-457200">
              <a:buFont typeface="+mj-lt"/>
              <a:buAutoNum type="alphaUcPeriod"/>
            </a:pPr>
            <a:r>
              <a:rPr lang="en-US" sz="2800" dirty="0">
                <a:solidFill>
                  <a:schemeClr val="tx2">
                    <a:lumMod val="60000"/>
                    <a:lumOff val="40000"/>
                  </a:schemeClr>
                </a:solidFill>
              </a:rPr>
              <a:t>More than 1 minute</a:t>
            </a:r>
          </a:p>
        </p:txBody>
      </p:sp>
      <p:sp>
        <p:nvSpPr>
          <p:cNvPr id="4" name="Slide Number Placeholder 3"/>
          <p:cNvSpPr>
            <a:spLocks noGrp="1"/>
          </p:cNvSpPr>
          <p:nvPr>
            <p:ph type="sldNum" sz="quarter" idx="11"/>
          </p:nvPr>
        </p:nvSpPr>
        <p:spPr/>
        <p:txBody>
          <a:bodyPr/>
          <a:lstStyle/>
          <a:p>
            <a:fld id="{42FDEBBB-D812-4CD2-B983-5CFCE59D02BF}" type="slidenum">
              <a:rPr lang="en-US" smtClean="0"/>
              <a:pPr/>
              <a:t>108</a:t>
            </a:fld>
            <a:endParaRPr lang="en-US" dirty="0"/>
          </a:p>
        </p:txBody>
      </p:sp>
    </p:spTree>
    <p:extLst>
      <p:ext uri="{BB962C8B-B14F-4D97-AF65-F5344CB8AC3E}">
        <p14:creationId xmlns:p14="http://schemas.microsoft.com/office/powerpoint/2010/main" val="171427296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Post-Test Question</a:t>
            </a:r>
          </a:p>
        </p:txBody>
      </p:sp>
      <p:sp>
        <p:nvSpPr>
          <p:cNvPr id="3" name="Content Placeholder 2"/>
          <p:cNvSpPr>
            <a:spLocks noGrp="1"/>
          </p:cNvSpPr>
          <p:nvPr>
            <p:ph idx="1"/>
          </p:nvPr>
        </p:nvSpPr>
        <p:spPr/>
        <p:txBody>
          <a:bodyPr>
            <a:noAutofit/>
          </a:bodyPr>
          <a:lstStyle/>
          <a:p>
            <a:pPr marL="45720" indent="0">
              <a:buNone/>
            </a:pPr>
            <a:r>
              <a:rPr lang="en-US" sz="2800" dirty="0"/>
              <a:t>2. On average, every cigarette takes _____ minutes off of your life.</a:t>
            </a:r>
          </a:p>
          <a:p>
            <a:pPr marL="502920" indent="-457200">
              <a:buFont typeface="+mj-lt"/>
              <a:buAutoNum type="alphaUcPeriod"/>
            </a:pPr>
            <a:endParaRPr lang="en-US" sz="2800" dirty="0"/>
          </a:p>
          <a:p>
            <a:pPr marL="502920" indent="-457200">
              <a:buFont typeface="+mj-lt"/>
              <a:buAutoNum type="alphaUcPeriod"/>
            </a:pPr>
            <a:r>
              <a:rPr lang="en-US" sz="2800" dirty="0">
                <a:solidFill>
                  <a:schemeClr val="tx2">
                    <a:lumMod val="60000"/>
                    <a:lumOff val="40000"/>
                  </a:schemeClr>
                </a:solidFill>
              </a:rPr>
              <a:t>1 minute</a:t>
            </a:r>
          </a:p>
          <a:p>
            <a:pPr marL="502920" indent="-457200">
              <a:buFont typeface="+mj-lt"/>
              <a:buAutoNum type="alphaUcPeriod"/>
            </a:pPr>
            <a:r>
              <a:rPr lang="en-US" sz="2800" dirty="0">
                <a:solidFill>
                  <a:schemeClr val="tx2">
                    <a:lumMod val="60000"/>
                    <a:lumOff val="40000"/>
                  </a:schemeClr>
                </a:solidFill>
              </a:rPr>
              <a:t>5 minutes</a:t>
            </a:r>
          </a:p>
          <a:p>
            <a:pPr marL="502920" indent="-457200">
              <a:buFont typeface="+mj-lt"/>
              <a:buAutoNum type="alphaUcPeriod"/>
            </a:pPr>
            <a:r>
              <a:rPr lang="en-US" sz="2800" dirty="0">
                <a:solidFill>
                  <a:schemeClr val="tx2">
                    <a:lumMod val="60000"/>
                    <a:lumOff val="40000"/>
                  </a:schemeClr>
                </a:solidFill>
              </a:rPr>
              <a:t>7 minutes</a:t>
            </a:r>
          </a:p>
          <a:p>
            <a:pPr marL="502920" indent="-457200">
              <a:buFont typeface="+mj-lt"/>
              <a:buAutoNum type="alphaUcPeriod"/>
            </a:pPr>
            <a:r>
              <a:rPr lang="en-US" sz="2800" dirty="0">
                <a:solidFill>
                  <a:schemeClr val="tx2">
                    <a:lumMod val="60000"/>
                    <a:lumOff val="40000"/>
                  </a:schemeClr>
                </a:solidFill>
              </a:rPr>
              <a:t>11 minutes</a:t>
            </a:r>
          </a:p>
          <a:p>
            <a:pPr marL="502920" indent="-457200">
              <a:buFont typeface="+mj-lt"/>
              <a:buAutoNum type="alphaUcPeriod"/>
            </a:pPr>
            <a:r>
              <a:rPr lang="en-US" sz="2800" dirty="0">
                <a:solidFill>
                  <a:schemeClr val="tx2">
                    <a:lumMod val="60000"/>
                    <a:lumOff val="40000"/>
                  </a:schemeClr>
                </a:solidFill>
              </a:rPr>
              <a:t>22 minutes</a:t>
            </a:r>
          </a:p>
          <a:p>
            <a:pPr marL="502920" indent="-457200">
              <a:buFont typeface="+mj-lt"/>
              <a:buAutoNum type="alphaUcPeriod"/>
            </a:pPr>
            <a:endParaRPr lang="en-US" sz="2800" dirty="0">
              <a:solidFill>
                <a:schemeClr val="tx2">
                  <a:lumMod val="60000"/>
                  <a:lumOff val="40000"/>
                </a:schemeClr>
              </a:solidFill>
            </a:endParaRPr>
          </a:p>
        </p:txBody>
      </p:sp>
      <p:sp>
        <p:nvSpPr>
          <p:cNvPr id="4" name="Slide Number Placeholder 3"/>
          <p:cNvSpPr>
            <a:spLocks noGrp="1"/>
          </p:cNvSpPr>
          <p:nvPr>
            <p:ph type="sldNum" sz="quarter" idx="11"/>
          </p:nvPr>
        </p:nvSpPr>
        <p:spPr/>
        <p:txBody>
          <a:bodyPr/>
          <a:lstStyle/>
          <a:p>
            <a:fld id="{42FDEBBB-D812-4CD2-B983-5CFCE59D02BF}" type="slidenum">
              <a:rPr lang="en-US" smtClean="0"/>
              <a:pPr/>
              <a:t>109</a:t>
            </a:fld>
            <a:endParaRPr lang="en-US" dirty="0"/>
          </a:p>
        </p:txBody>
      </p:sp>
    </p:spTree>
    <p:extLst>
      <p:ext uri="{BB962C8B-B14F-4D97-AF65-F5344CB8AC3E}">
        <p14:creationId xmlns:p14="http://schemas.microsoft.com/office/powerpoint/2010/main" val="21771363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Educational Objectives</a:t>
            </a:r>
          </a:p>
        </p:txBody>
      </p:sp>
      <p:sp>
        <p:nvSpPr>
          <p:cNvPr id="3" name="Content Placeholder 2"/>
          <p:cNvSpPr>
            <a:spLocks noGrp="1"/>
          </p:cNvSpPr>
          <p:nvPr>
            <p:ph idx="1"/>
          </p:nvPr>
        </p:nvSpPr>
        <p:spPr>
          <a:xfrm>
            <a:off x="533400" y="1752600"/>
            <a:ext cx="7848600" cy="4800600"/>
          </a:xfrm>
        </p:spPr>
        <p:txBody>
          <a:bodyPr>
            <a:normAutofit fontScale="92500" lnSpcReduction="10000"/>
          </a:bodyPr>
          <a:lstStyle/>
          <a:p>
            <a:pPr marL="45720" indent="0">
              <a:buNone/>
            </a:pPr>
            <a:r>
              <a:rPr lang="en-US" sz="2800" dirty="0"/>
              <a:t>At the end of this training session, participants will be able to:</a:t>
            </a:r>
          </a:p>
          <a:p>
            <a:pPr marL="777240" lvl="1" indent="-457200">
              <a:buFont typeface="+mj-lt"/>
              <a:buAutoNum type="arabicPeriod"/>
            </a:pPr>
            <a:r>
              <a:rPr lang="en-US" sz="2800" dirty="0">
                <a:solidFill>
                  <a:schemeClr val="tx2">
                    <a:lumMod val="60000"/>
                    <a:lumOff val="40000"/>
                  </a:schemeClr>
                </a:solidFill>
              </a:rPr>
              <a:t>List and describe at least four types of smoked and smokeless tobacco products</a:t>
            </a:r>
          </a:p>
          <a:p>
            <a:pPr marL="777240" lvl="1" indent="-457200">
              <a:buFont typeface="+mj-lt"/>
              <a:buAutoNum type="arabicPeriod"/>
            </a:pPr>
            <a:r>
              <a:rPr lang="en-US" sz="2800" dirty="0"/>
              <a:t>Review trends in the prevalence of smoking among adolescents and adults in the United States</a:t>
            </a:r>
          </a:p>
          <a:p>
            <a:pPr marL="777240" lvl="1" indent="-457200">
              <a:buFont typeface="+mj-lt"/>
              <a:buAutoNum type="arabicPeriod"/>
            </a:pPr>
            <a:r>
              <a:rPr lang="en-US" sz="2800" dirty="0">
                <a:solidFill>
                  <a:schemeClr val="tx2">
                    <a:lumMod val="60000"/>
                    <a:lumOff val="40000"/>
                  </a:schemeClr>
                </a:solidFill>
              </a:rPr>
              <a:t>Discuss the impact of smoking and tobacco use on HIV disease</a:t>
            </a:r>
          </a:p>
          <a:p>
            <a:pPr marL="777240" lvl="1" indent="-457200">
              <a:buFont typeface="+mj-lt"/>
              <a:buAutoNum type="arabicPeriod"/>
            </a:pPr>
            <a:r>
              <a:rPr lang="en-US" sz="2800" dirty="0"/>
              <a:t>Describe at least three evidence-based behavioral or medical smoking cessation interventions</a:t>
            </a:r>
          </a:p>
        </p:txBody>
      </p:sp>
      <p:sp>
        <p:nvSpPr>
          <p:cNvPr id="4" name="Slide Number Placeholder 3"/>
          <p:cNvSpPr>
            <a:spLocks noGrp="1"/>
          </p:cNvSpPr>
          <p:nvPr>
            <p:ph type="sldNum" sz="quarter" idx="11"/>
          </p:nvPr>
        </p:nvSpPr>
        <p:spPr/>
        <p:txBody>
          <a:bodyPr/>
          <a:lstStyle/>
          <a:p>
            <a:fld id="{42FDEBBB-D812-4CD2-B983-5CFCE59D02BF}" type="slidenum">
              <a:rPr lang="en-US" smtClean="0"/>
              <a:pPr/>
              <a:t>11</a:t>
            </a:fld>
            <a:endParaRPr lang="en-US" dirty="0"/>
          </a:p>
        </p:txBody>
      </p:sp>
    </p:spTree>
    <p:extLst>
      <p:ext uri="{BB962C8B-B14F-4D97-AF65-F5344CB8AC3E}">
        <p14:creationId xmlns:p14="http://schemas.microsoft.com/office/powerpoint/2010/main" val="422941298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Post-Test Question</a:t>
            </a:r>
          </a:p>
        </p:txBody>
      </p:sp>
      <p:sp>
        <p:nvSpPr>
          <p:cNvPr id="3" name="Content Placeholder 2"/>
          <p:cNvSpPr>
            <a:spLocks noGrp="1"/>
          </p:cNvSpPr>
          <p:nvPr>
            <p:ph idx="1"/>
          </p:nvPr>
        </p:nvSpPr>
        <p:spPr/>
        <p:txBody>
          <a:bodyPr>
            <a:noAutofit/>
          </a:bodyPr>
          <a:lstStyle/>
          <a:p>
            <a:pPr marL="45720" indent="0">
              <a:buNone/>
            </a:pPr>
            <a:r>
              <a:rPr lang="en-US" sz="2800" dirty="0"/>
              <a:t>3. What percentage of smokers start smoking in their teens?</a:t>
            </a:r>
          </a:p>
          <a:p>
            <a:pPr marL="502920" indent="-457200">
              <a:buFont typeface="+mj-lt"/>
              <a:buAutoNum type="alphaUcPeriod"/>
            </a:pPr>
            <a:endParaRPr lang="en-US" sz="2800" dirty="0"/>
          </a:p>
          <a:p>
            <a:pPr marL="502920" indent="-457200">
              <a:buFont typeface="+mj-lt"/>
              <a:buAutoNum type="alphaUcPeriod"/>
            </a:pPr>
            <a:r>
              <a:rPr lang="en-US" sz="2800" dirty="0">
                <a:solidFill>
                  <a:schemeClr val="tx2">
                    <a:lumMod val="60000"/>
                    <a:lumOff val="40000"/>
                  </a:schemeClr>
                </a:solidFill>
              </a:rPr>
              <a:t>15%</a:t>
            </a:r>
          </a:p>
          <a:p>
            <a:pPr marL="502920" indent="-457200">
              <a:buFont typeface="+mj-lt"/>
              <a:buAutoNum type="alphaUcPeriod"/>
            </a:pPr>
            <a:r>
              <a:rPr lang="en-US" sz="2800" dirty="0">
                <a:solidFill>
                  <a:schemeClr val="tx2">
                    <a:lumMod val="60000"/>
                    <a:lumOff val="40000"/>
                  </a:schemeClr>
                </a:solidFill>
              </a:rPr>
              <a:t>30%</a:t>
            </a:r>
          </a:p>
          <a:p>
            <a:pPr marL="502920" indent="-457200">
              <a:buFont typeface="+mj-lt"/>
              <a:buAutoNum type="alphaUcPeriod"/>
            </a:pPr>
            <a:r>
              <a:rPr lang="en-US" sz="2800" dirty="0">
                <a:solidFill>
                  <a:schemeClr val="tx2">
                    <a:lumMod val="60000"/>
                    <a:lumOff val="40000"/>
                  </a:schemeClr>
                </a:solidFill>
              </a:rPr>
              <a:t>50%</a:t>
            </a:r>
          </a:p>
          <a:p>
            <a:pPr marL="502920" indent="-457200">
              <a:buFont typeface="+mj-lt"/>
              <a:buAutoNum type="alphaUcPeriod"/>
            </a:pPr>
            <a:r>
              <a:rPr lang="en-US" sz="2800" dirty="0">
                <a:solidFill>
                  <a:schemeClr val="tx2">
                    <a:lumMod val="60000"/>
                    <a:lumOff val="40000"/>
                  </a:schemeClr>
                </a:solidFill>
              </a:rPr>
              <a:t>70%</a:t>
            </a:r>
          </a:p>
          <a:p>
            <a:pPr marL="502920" indent="-457200">
              <a:buFont typeface="+mj-lt"/>
              <a:buAutoNum type="alphaUcPeriod"/>
            </a:pPr>
            <a:r>
              <a:rPr lang="en-US" sz="2800" dirty="0">
                <a:solidFill>
                  <a:schemeClr val="tx2">
                    <a:lumMod val="60000"/>
                    <a:lumOff val="40000"/>
                  </a:schemeClr>
                </a:solidFill>
              </a:rPr>
              <a:t>80% or more</a:t>
            </a:r>
          </a:p>
        </p:txBody>
      </p:sp>
      <p:sp>
        <p:nvSpPr>
          <p:cNvPr id="4" name="Slide Number Placeholder 3"/>
          <p:cNvSpPr>
            <a:spLocks noGrp="1"/>
          </p:cNvSpPr>
          <p:nvPr>
            <p:ph type="sldNum" sz="quarter" idx="11"/>
          </p:nvPr>
        </p:nvSpPr>
        <p:spPr/>
        <p:txBody>
          <a:bodyPr/>
          <a:lstStyle/>
          <a:p>
            <a:fld id="{42FDEBBB-D812-4CD2-B983-5CFCE59D02BF}" type="slidenum">
              <a:rPr lang="en-US" smtClean="0"/>
              <a:pPr/>
              <a:t>110</a:t>
            </a:fld>
            <a:endParaRPr lang="en-US" dirty="0"/>
          </a:p>
        </p:txBody>
      </p:sp>
    </p:spTree>
    <p:extLst>
      <p:ext uri="{BB962C8B-B14F-4D97-AF65-F5344CB8AC3E}">
        <p14:creationId xmlns:p14="http://schemas.microsoft.com/office/powerpoint/2010/main" val="92700564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Post-Test Question</a:t>
            </a:r>
          </a:p>
        </p:txBody>
      </p:sp>
      <p:sp>
        <p:nvSpPr>
          <p:cNvPr id="3" name="Content Placeholder 2"/>
          <p:cNvSpPr>
            <a:spLocks noGrp="1"/>
          </p:cNvSpPr>
          <p:nvPr>
            <p:ph idx="1"/>
          </p:nvPr>
        </p:nvSpPr>
        <p:spPr>
          <a:xfrm>
            <a:off x="685800" y="1752600"/>
            <a:ext cx="8077200" cy="4800600"/>
          </a:xfrm>
        </p:spPr>
        <p:txBody>
          <a:bodyPr>
            <a:noAutofit/>
          </a:bodyPr>
          <a:lstStyle/>
          <a:p>
            <a:pPr marL="45720" indent="0">
              <a:buNone/>
            </a:pPr>
            <a:r>
              <a:rPr lang="en-US" dirty="0"/>
              <a:t>4. Using tobacco products may affect HIV in which of the following ways:</a:t>
            </a:r>
          </a:p>
          <a:p>
            <a:pPr marL="502920" indent="-457200">
              <a:buFont typeface="+mj-lt"/>
              <a:buAutoNum type="alphaUcPeriod"/>
            </a:pPr>
            <a:endParaRPr lang="en-US" dirty="0"/>
          </a:p>
          <a:p>
            <a:pPr marL="502920" indent="-457200">
              <a:buFont typeface="+mj-lt"/>
              <a:buAutoNum type="alphaUcPeriod"/>
            </a:pPr>
            <a:r>
              <a:rPr lang="en-US" dirty="0">
                <a:solidFill>
                  <a:schemeClr val="tx2">
                    <a:lumMod val="60000"/>
                    <a:lumOff val="40000"/>
                  </a:schemeClr>
                </a:solidFill>
              </a:rPr>
              <a:t>Less successful HIV drug therapy</a:t>
            </a:r>
          </a:p>
          <a:p>
            <a:pPr marL="502920" indent="-457200">
              <a:buFont typeface="+mj-lt"/>
              <a:buAutoNum type="alphaUcPeriod"/>
            </a:pPr>
            <a:r>
              <a:rPr lang="en-US" dirty="0">
                <a:solidFill>
                  <a:schemeClr val="tx2">
                    <a:lumMod val="60000"/>
                    <a:lumOff val="40000"/>
                  </a:schemeClr>
                </a:solidFill>
              </a:rPr>
              <a:t>More likely to experience side effects of HIV medications</a:t>
            </a:r>
          </a:p>
          <a:p>
            <a:pPr marL="502920" indent="-457200">
              <a:buFont typeface="+mj-lt"/>
              <a:buAutoNum type="alphaUcPeriod"/>
            </a:pPr>
            <a:r>
              <a:rPr lang="en-US" dirty="0">
                <a:solidFill>
                  <a:schemeClr val="tx2">
                    <a:lumMod val="60000"/>
                    <a:lumOff val="40000"/>
                  </a:schemeClr>
                </a:solidFill>
              </a:rPr>
              <a:t>Higher CD4 counts</a:t>
            </a:r>
          </a:p>
          <a:p>
            <a:pPr marL="502920" indent="-457200">
              <a:buFont typeface="+mj-lt"/>
              <a:buAutoNum type="alphaUcPeriod"/>
            </a:pPr>
            <a:r>
              <a:rPr lang="en-US" dirty="0">
                <a:solidFill>
                  <a:schemeClr val="tx2">
                    <a:lumMod val="60000"/>
                    <a:lumOff val="40000"/>
                  </a:schemeClr>
                </a:solidFill>
              </a:rPr>
              <a:t>Lesser chance of developing opportunistic infections</a:t>
            </a:r>
          </a:p>
          <a:p>
            <a:pPr marL="502920" indent="-457200">
              <a:buFont typeface="+mj-lt"/>
              <a:buAutoNum type="alphaUcPeriod"/>
            </a:pPr>
            <a:r>
              <a:rPr lang="en-US" dirty="0">
                <a:solidFill>
                  <a:schemeClr val="tx2">
                    <a:lumMod val="60000"/>
                    <a:lumOff val="40000"/>
                  </a:schemeClr>
                </a:solidFill>
              </a:rPr>
              <a:t>Higher rates of HIV transmission</a:t>
            </a:r>
          </a:p>
          <a:p>
            <a:pPr marL="502920" indent="-457200">
              <a:buFont typeface="+mj-lt"/>
              <a:buAutoNum type="alphaUcPeriod"/>
            </a:pPr>
            <a:r>
              <a:rPr lang="en-US" dirty="0">
                <a:solidFill>
                  <a:schemeClr val="tx2">
                    <a:lumMod val="60000"/>
                    <a:lumOff val="40000"/>
                  </a:schemeClr>
                </a:solidFill>
              </a:rPr>
              <a:t>A, B, and E only</a:t>
            </a:r>
          </a:p>
          <a:p>
            <a:pPr marL="502920" indent="-457200">
              <a:buFont typeface="+mj-lt"/>
              <a:buAutoNum type="alphaUcPeriod"/>
            </a:pPr>
            <a:r>
              <a:rPr lang="en-US" dirty="0">
                <a:solidFill>
                  <a:schemeClr val="tx2">
                    <a:lumMod val="60000"/>
                    <a:lumOff val="40000"/>
                  </a:schemeClr>
                </a:solidFill>
              </a:rPr>
              <a:t>All of the above</a:t>
            </a:r>
          </a:p>
        </p:txBody>
      </p:sp>
      <p:sp>
        <p:nvSpPr>
          <p:cNvPr id="4" name="Slide Number Placeholder 3"/>
          <p:cNvSpPr>
            <a:spLocks noGrp="1"/>
          </p:cNvSpPr>
          <p:nvPr>
            <p:ph type="sldNum" sz="quarter" idx="11"/>
          </p:nvPr>
        </p:nvSpPr>
        <p:spPr/>
        <p:txBody>
          <a:bodyPr/>
          <a:lstStyle/>
          <a:p>
            <a:fld id="{42FDEBBB-D812-4CD2-B983-5CFCE59D02BF}" type="slidenum">
              <a:rPr lang="en-US" smtClean="0"/>
              <a:pPr/>
              <a:t>111</a:t>
            </a:fld>
            <a:endParaRPr lang="en-US" dirty="0"/>
          </a:p>
        </p:txBody>
      </p:sp>
    </p:spTree>
    <p:extLst>
      <p:ext uri="{BB962C8B-B14F-4D97-AF65-F5344CB8AC3E}">
        <p14:creationId xmlns:p14="http://schemas.microsoft.com/office/powerpoint/2010/main" val="19085364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Post-Test Question</a:t>
            </a:r>
          </a:p>
        </p:txBody>
      </p:sp>
      <p:sp>
        <p:nvSpPr>
          <p:cNvPr id="3" name="Content Placeholder 2"/>
          <p:cNvSpPr>
            <a:spLocks noGrp="1"/>
          </p:cNvSpPr>
          <p:nvPr>
            <p:ph idx="1"/>
          </p:nvPr>
        </p:nvSpPr>
        <p:spPr>
          <a:xfrm>
            <a:off x="914400" y="1981200"/>
            <a:ext cx="7315200" cy="3539527"/>
          </a:xfrm>
        </p:spPr>
        <p:txBody>
          <a:bodyPr>
            <a:noAutofit/>
          </a:bodyPr>
          <a:lstStyle/>
          <a:p>
            <a:pPr marL="45720" indent="0">
              <a:buNone/>
            </a:pPr>
            <a:r>
              <a:rPr lang="en-US" sz="2800" dirty="0"/>
              <a:t>5. How many classes of FDA-approved smoking cessation medications are available?</a:t>
            </a:r>
          </a:p>
          <a:p>
            <a:pPr marL="502920" indent="-457200">
              <a:buFont typeface="+mj-lt"/>
              <a:buAutoNum type="alphaUcPeriod"/>
            </a:pPr>
            <a:endParaRPr lang="en-US" sz="2800" dirty="0"/>
          </a:p>
          <a:p>
            <a:pPr marL="502920" indent="-457200">
              <a:buFont typeface="+mj-lt"/>
              <a:buAutoNum type="alphaUcPeriod"/>
            </a:pPr>
            <a:r>
              <a:rPr lang="en-US" sz="2800" dirty="0">
                <a:solidFill>
                  <a:schemeClr val="tx2">
                    <a:lumMod val="60000"/>
                    <a:lumOff val="40000"/>
                  </a:schemeClr>
                </a:solidFill>
              </a:rPr>
              <a:t>None</a:t>
            </a:r>
          </a:p>
          <a:p>
            <a:pPr marL="502920" indent="-457200">
              <a:buFont typeface="+mj-lt"/>
              <a:buAutoNum type="alphaUcPeriod"/>
            </a:pPr>
            <a:r>
              <a:rPr lang="en-US" sz="2800" dirty="0">
                <a:solidFill>
                  <a:schemeClr val="tx2">
                    <a:lumMod val="60000"/>
                    <a:lumOff val="40000"/>
                  </a:schemeClr>
                </a:solidFill>
              </a:rPr>
              <a:t>1</a:t>
            </a:r>
          </a:p>
          <a:p>
            <a:pPr marL="502920" indent="-457200">
              <a:buFont typeface="+mj-lt"/>
              <a:buAutoNum type="alphaUcPeriod"/>
            </a:pPr>
            <a:r>
              <a:rPr lang="en-US" sz="2800" dirty="0">
                <a:solidFill>
                  <a:schemeClr val="tx2">
                    <a:lumMod val="60000"/>
                    <a:lumOff val="40000"/>
                  </a:schemeClr>
                </a:solidFill>
              </a:rPr>
              <a:t>3</a:t>
            </a:r>
          </a:p>
          <a:p>
            <a:pPr marL="502920" indent="-457200">
              <a:buFont typeface="+mj-lt"/>
              <a:buAutoNum type="alphaUcPeriod"/>
            </a:pPr>
            <a:r>
              <a:rPr lang="en-US" sz="2800" dirty="0">
                <a:solidFill>
                  <a:schemeClr val="tx2">
                    <a:lumMod val="60000"/>
                    <a:lumOff val="40000"/>
                  </a:schemeClr>
                </a:solidFill>
              </a:rPr>
              <a:t>5</a:t>
            </a:r>
          </a:p>
          <a:p>
            <a:pPr marL="502920" indent="-457200">
              <a:buFont typeface="+mj-lt"/>
              <a:buAutoNum type="alphaUcPeriod"/>
            </a:pPr>
            <a:r>
              <a:rPr lang="en-US" sz="2800" dirty="0">
                <a:solidFill>
                  <a:schemeClr val="tx2">
                    <a:lumMod val="60000"/>
                    <a:lumOff val="40000"/>
                  </a:schemeClr>
                </a:solidFill>
              </a:rPr>
              <a:t>More than 10</a:t>
            </a:r>
          </a:p>
        </p:txBody>
      </p:sp>
      <p:sp>
        <p:nvSpPr>
          <p:cNvPr id="4" name="Slide Number Placeholder 3"/>
          <p:cNvSpPr>
            <a:spLocks noGrp="1"/>
          </p:cNvSpPr>
          <p:nvPr>
            <p:ph type="sldNum" sz="quarter" idx="11"/>
          </p:nvPr>
        </p:nvSpPr>
        <p:spPr/>
        <p:txBody>
          <a:bodyPr/>
          <a:lstStyle/>
          <a:p>
            <a:fld id="{42FDEBBB-D812-4CD2-B983-5CFCE59D02BF}" type="slidenum">
              <a:rPr lang="en-US" smtClean="0"/>
              <a:pPr/>
              <a:t>112</a:t>
            </a:fld>
            <a:endParaRPr lang="en-US" dirty="0"/>
          </a:p>
        </p:txBody>
      </p:sp>
    </p:spTree>
    <p:extLst>
      <p:ext uri="{BB962C8B-B14F-4D97-AF65-F5344CB8AC3E}">
        <p14:creationId xmlns:p14="http://schemas.microsoft.com/office/powerpoint/2010/main" val="28665173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Closing…</a:t>
            </a:r>
          </a:p>
        </p:txBody>
      </p:sp>
      <p:sp>
        <p:nvSpPr>
          <p:cNvPr id="3" name="Content Placeholder 2"/>
          <p:cNvSpPr>
            <a:spLocks noGrp="1"/>
          </p:cNvSpPr>
          <p:nvPr>
            <p:ph idx="1"/>
          </p:nvPr>
        </p:nvSpPr>
        <p:spPr>
          <a:xfrm>
            <a:off x="914400" y="2209800"/>
            <a:ext cx="7620000" cy="4343400"/>
          </a:xfrm>
        </p:spPr>
        <p:txBody>
          <a:bodyPr>
            <a:normAutofit/>
          </a:bodyPr>
          <a:lstStyle/>
          <a:p>
            <a:pPr marL="45720" indent="0" algn="ctr">
              <a:buNone/>
            </a:pPr>
            <a:r>
              <a:rPr lang="en-US" sz="3000" i="1" dirty="0">
                <a:solidFill>
                  <a:schemeClr val="tx2">
                    <a:lumMod val="60000"/>
                    <a:lumOff val="40000"/>
                  </a:schemeClr>
                </a:solidFill>
              </a:rPr>
              <a:t>“Starting today, every doctor, nurse, health plan, purchaser, and medical school in America should make treating tobacco dependence a top priority.”</a:t>
            </a:r>
          </a:p>
          <a:p>
            <a:pPr marL="45720" indent="0" algn="r">
              <a:buNone/>
            </a:pPr>
            <a:endParaRPr lang="en-US" dirty="0"/>
          </a:p>
          <a:p>
            <a:pPr marL="45720" indent="0" algn="r">
              <a:buNone/>
            </a:pPr>
            <a:endParaRPr lang="en-US" dirty="0"/>
          </a:p>
          <a:p>
            <a:pPr marL="45720" indent="0" algn="r">
              <a:buNone/>
            </a:pPr>
            <a:r>
              <a:rPr lang="en-US" dirty="0"/>
              <a:t>--David </a:t>
            </a:r>
            <a:r>
              <a:rPr lang="en-US" dirty="0" err="1"/>
              <a:t>Satcher</a:t>
            </a:r>
            <a:r>
              <a:rPr lang="en-US" dirty="0"/>
              <a:t>, MD, PhD, Former US Surgeon General; Director, National Center for Primary Care, Morehouse School of Medicine</a:t>
            </a:r>
          </a:p>
        </p:txBody>
      </p:sp>
      <p:sp>
        <p:nvSpPr>
          <p:cNvPr id="4" name="Slide Number Placeholder 3"/>
          <p:cNvSpPr>
            <a:spLocks noGrp="1"/>
          </p:cNvSpPr>
          <p:nvPr>
            <p:ph type="sldNum" sz="quarter" idx="11"/>
          </p:nvPr>
        </p:nvSpPr>
        <p:spPr/>
        <p:txBody>
          <a:bodyPr/>
          <a:lstStyle/>
          <a:p>
            <a:fld id="{42FDEBBB-D812-4CD2-B983-5CFCE59D02BF}" type="slidenum">
              <a:rPr lang="en-US" smtClean="0"/>
              <a:pPr/>
              <a:t>113</a:t>
            </a:fld>
            <a:endParaRPr lang="en-US" dirty="0"/>
          </a:p>
        </p:txBody>
      </p:sp>
    </p:spTree>
    <p:extLst>
      <p:ext uri="{BB962C8B-B14F-4D97-AF65-F5344CB8AC3E}">
        <p14:creationId xmlns:p14="http://schemas.microsoft.com/office/powerpoint/2010/main" val="48612952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14400"/>
            <a:ext cx="9144000" cy="1371600"/>
          </a:xfrm>
        </p:spPr>
        <p:txBody>
          <a:bodyPr/>
          <a:lstStyle/>
          <a:p>
            <a:pPr algn="ctr"/>
            <a:r>
              <a:rPr lang="en-US" dirty="0"/>
              <a:t>Thank you for your time!</a:t>
            </a:r>
          </a:p>
        </p:txBody>
      </p:sp>
      <p:sp>
        <p:nvSpPr>
          <p:cNvPr id="3" name="Content Placeholder 2"/>
          <p:cNvSpPr>
            <a:spLocks noGrp="1"/>
          </p:cNvSpPr>
          <p:nvPr>
            <p:ph idx="1"/>
          </p:nvPr>
        </p:nvSpPr>
        <p:spPr>
          <a:xfrm>
            <a:off x="0" y="2743200"/>
            <a:ext cx="9144000" cy="3733800"/>
          </a:xfrm>
        </p:spPr>
        <p:txBody>
          <a:bodyPr>
            <a:noAutofit/>
          </a:bodyPr>
          <a:lstStyle/>
          <a:p>
            <a:pPr algn="ctr">
              <a:lnSpc>
                <a:spcPct val="80000"/>
              </a:lnSpc>
              <a:buFont typeface="Arial" pitchFamily="34" charset="0"/>
              <a:buNone/>
            </a:pPr>
            <a:r>
              <a:rPr lang="en-US" altLang="en-US" sz="2800" b="1" dirty="0"/>
              <a:t>For more information:</a:t>
            </a:r>
          </a:p>
          <a:p>
            <a:pPr algn="ctr">
              <a:lnSpc>
                <a:spcPct val="80000"/>
              </a:lnSpc>
              <a:buFontTx/>
              <a:buNone/>
            </a:pPr>
            <a:r>
              <a:rPr lang="en-US" altLang="en-US" sz="2800" dirty="0">
                <a:solidFill>
                  <a:schemeClr val="tx2">
                    <a:lumMod val="60000"/>
                    <a:lumOff val="40000"/>
                  </a:schemeClr>
                </a:solidFill>
              </a:rPr>
              <a:t>Beth Rutkowski: brutkowski@mednet.ucla.edu</a:t>
            </a:r>
          </a:p>
          <a:p>
            <a:pPr algn="ctr">
              <a:lnSpc>
                <a:spcPct val="80000"/>
              </a:lnSpc>
              <a:buFont typeface="Arial" pitchFamily="34" charset="0"/>
              <a:buNone/>
            </a:pPr>
            <a:r>
              <a:rPr lang="en-US" altLang="en-US" sz="2800" dirty="0"/>
              <a:t>Thomas E. Freese: tfreese@mednet.ucla.edu</a:t>
            </a:r>
          </a:p>
          <a:p>
            <a:pPr algn="ctr">
              <a:lnSpc>
                <a:spcPct val="80000"/>
              </a:lnSpc>
              <a:buFontTx/>
              <a:buNone/>
            </a:pPr>
            <a:r>
              <a:rPr lang="en-US" altLang="en-US" sz="2800" dirty="0">
                <a:solidFill>
                  <a:schemeClr val="tx2">
                    <a:lumMod val="60000"/>
                    <a:lumOff val="40000"/>
                  </a:schemeClr>
                </a:solidFill>
              </a:rPr>
              <a:t>Kevin-Paul Johnson: kevinpaul@HIVtrainingCDU.org </a:t>
            </a:r>
          </a:p>
          <a:p>
            <a:pPr algn="ctr">
              <a:lnSpc>
                <a:spcPct val="80000"/>
              </a:lnSpc>
              <a:buFont typeface="Arial" pitchFamily="34" charset="0"/>
              <a:buNone/>
            </a:pPr>
            <a:r>
              <a:rPr lang="en-US" altLang="en-US" sz="2800" dirty="0"/>
              <a:t>Pacific Southwest ATTC: www.psattc.org</a:t>
            </a:r>
          </a:p>
          <a:p>
            <a:pPr algn="ctr">
              <a:lnSpc>
                <a:spcPct val="80000"/>
              </a:lnSpc>
              <a:buFont typeface="Arial" pitchFamily="34" charset="0"/>
              <a:buNone/>
            </a:pPr>
            <a:r>
              <a:rPr lang="en-US" altLang="en-US" sz="2800" dirty="0">
                <a:solidFill>
                  <a:schemeClr val="tx2">
                    <a:lumMod val="60000"/>
                    <a:lumOff val="40000"/>
                  </a:schemeClr>
                </a:solidFill>
              </a:rPr>
              <a:t>PAETC Training calendar: www.HIVtrainingCDU.org</a:t>
            </a:r>
          </a:p>
          <a:p>
            <a:pPr marL="45720" indent="0">
              <a:buNone/>
            </a:pPr>
            <a:endParaRPr lang="en-US" sz="2800" dirty="0"/>
          </a:p>
        </p:txBody>
      </p:sp>
      <p:pic>
        <p:nvPicPr>
          <p:cNvPr id="7" name="Picture 13" descr="CDU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57912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1138" y="5932488"/>
            <a:ext cx="1398587"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2800" y="5877939"/>
            <a:ext cx="1752600" cy="664723"/>
          </a:xfrm>
          <a:prstGeom prst="rect">
            <a:avLst/>
          </a:prstGeom>
          <a:solidFill>
            <a:schemeClr val="tx1"/>
          </a:solidFill>
        </p:spPr>
      </p:pic>
      <p:grpSp>
        <p:nvGrpSpPr>
          <p:cNvPr id="10" name="Group 9"/>
          <p:cNvGrpSpPr/>
          <p:nvPr/>
        </p:nvGrpSpPr>
        <p:grpSpPr>
          <a:xfrm>
            <a:off x="0" y="0"/>
            <a:ext cx="9144001" cy="1295400"/>
            <a:chOff x="0" y="0"/>
            <a:chExt cx="9144001" cy="1295400"/>
          </a:xfrm>
        </p:grpSpPr>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1939221" cy="1295400"/>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39221" y="5165"/>
              <a:ext cx="3364963" cy="1279634"/>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95792" y="1548"/>
              <a:ext cx="1742097" cy="1283251"/>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34000" y="5165"/>
              <a:ext cx="1917179" cy="1279634"/>
            </a:xfrm>
            <a:prstGeom prst="rect">
              <a:avLst/>
            </a:prstGeom>
          </p:spPr>
        </p:pic>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39001" y="5165"/>
              <a:ext cx="1905000" cy="1279634"/>
            </a:xfrm>
            <a:prstGeom prst="rect">
              <a:avLst/>
            </a:prstGeom>
          </p:spPr>
        </p:pic>
      </p:grpSp>
      <p:sp>
        <p:nvSpPr>
          <p:cNvPr id="4" name="Slide Number Placeholder 3"/>
          <p:cNvSpPr>
            <a:spLocks noGrp="1"/>
          </p:cNvSpPr>
          <p:nvPr>
            <p:ph type="sldNum" sz="quarter" idx="11"/>
          </p:nvPr>
        </p:nvSpPr>
        <p:spPr/>
        <p:txBody>
          <a:bodyPr/>
          <a:lstStyle/>
          <a:p>
            <a:fld id="{42FDEBBB-D812-4CD2-B983-5CFCE59D02BF}" type="slidenum">
              <a:rPr lang="en-US" smtClean="0"/>
              <a:pPr/>
              <a:t>114</a:t>
            </a:fld>
            <a:endParaRPr lang="en-US" dirty="0"/>
          </a:p>
        </p:txBody>
      </p:sp>
    </p:spTree>
    <p:extLst>
      <p:ext uri="{BB962C8B-B14F-4D97-AF65-F5344CB8AC3E}">
        <p14:creationId xmlns:p14="http://schemas.microsoft.com/office/powerpoint/2010/main" val="39941144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0" y="1447800"/>
            <a:ext cx="9144000" cy="5455165"/>
          </a:xfrm>
          <a:prstGeom prst="rect">
            <a:avLst/>
          </a:prstGeom>
        </p:spPr>
      </p:pic>
      <p:sp>
        <p:nvSpPr>
          <p:cNvPr id="2" name="Title 1"/>
          <p:cNvSpPr>
            <a:spLocks noGrp="1"/>
          </p:cNvSpPr>
          <p:nvPr>
            <p:ph type="title"/>
          </p:nvPr>
        </p:nvSpPr>
        <p:spPr>
          <a:xfrm>
            <a:off x="381000" y="141303"/>
            <a:ext cx="7315200" cy="1154097"/>
          </a:xfrm>
        </p:spPr>
        <p:txBody>
          <a:bodyPr>
            <a:normAutofit fontScale="90000"/>
          </a:bodyPr>
          <a:lstStyle/>
          <a:p>
            <a:r>
              <a:rPr lang="en-US" dirty="0"/>
              <a:t>Why are we Talking about Smoking?</a:t>
            </a:r>
          </a:p>
        </p:txBody>
      </p:sp>
      <p:sp>
        <p:nvSpPr>
          <p:cNvPr id="3" name="Content Placeholder 2"/>
          <p:cNvSpPr>
            <a:spLocks noGrp="1"/>
          </p:cNvSpPr>
          <p:nvPr>
            <p:ph idx="1"/>
          </p:nvPr>
        </p:nvSpPr>
        <p:spPr>
          <a:xfrm>
            <a:off x="685800" y="1447800"/>
            <a:ext cx="7315200" cy="3539527"/>
          </a:xfrm>
        </p:spPr>
        <p:txBody>
          <a:bodyPr>
            <a:normAutofit/>
          </a:bodyPr>
          <a:lstStyle/>
          <a:p>
            <a:pPr marL="45720" indent="0" algn="ctr">
              <a:buNone/>
            </a:pPr>
            <a:r>
              <a:rPr lang="en-US" sz="3600" i="1" dirty="0">
                <a:solidFill>
                  <a:schemeClr val="bg1"/>
                </a:solidFill>
              </a:rPr>
              <a:t>Smoking remains the </a:t>
            </a:r>
            <a:r>
              <a:rPr lang="en-US" sz="3600" i="1" dirty="0">
                <a:solidFill>
                  <a:schemeClr val="accent2">
                    <a:lumMod val="75000"/>
                  </a:schemeClr>
                </a:solidFill>
              </a:rPr>
              <a:t>leading</a:t>
            </a:r>
            <a:r>
              <a:rPr lang="en-US" sz="3600" i="1" dirty="0">
                <a:solidFill>
                  <a:schemeClr val="tx2">
                    <a:lumMod val="60000"/>
                    <a:lumOff val="40000"/>
                  </a:schemeClr>
                </a:solidFill>
              </a:rPr>
              <a:t> </a:t>
            </a:r>
            <a:r>
              <a:rPr lang="en-US" sz="3600" i="1" dirty="0">
                <a:solidFill>
                  <a:schemeClr val="accent2">
                    <a:lumMod val="75000"/>
                  </a:schemeClr>
                </a:solidFill>
              </a:rPr>
              <a:t>cause </a:t>
            </a:r>
            <a:r>
              <a:rPr lang="en-US" sz="3600" i="1" dirty="0">
                <a:solidFill>
                  <a:schemeClr val="bg1"/>
                </a:solidFill>
              </a:rPr>
              <a:t>of preventable death and disease in the United States, </a:t>
            </a:r>
            <a:r>
              <a:rPr lang="en-US" sz="3600" i="1" dirty="0">
                <a:solidFill>
                  <a:schemeClr val="accent2">
                    <a:lumMod val="75000"/>
                  </a:schemeClr>
                </a:solidFill>
              </a:rPr>
              <a:t>killing more than 480,000 Americans </a:t>
            </a:r>
            <a:r>
              <a:rPr lang="en-US" sz="3600" i="1" dirty="0">
                <a:solidFill>
                  <a:schemeClr val="bg1"/>
                </a:solidFill>
              </a:rPr>
              <a:t>each year</a:t>
            </a:r>
          </a:p>
        </p:txBody>
      </p:sp>
      <p:sp>
        <p:nvSpPr>
          <p:cNvPr id="4" name="TextBox 3"/>
          <p:cNvSpPr txBox="1"/>
          <p:nvPr/>
        </p:nvSpPr>
        <p:spPr>
          <a:xfrm>
            <a:off x="13855" y="6550223"/>
            <a:ext cx="5181600" cy="307777"/>
          </a:xfrm>
          <a:prstGeom prst="rect">
            <a:avLst/>
          </a:prstGeom>
          <a:noFill/>
        </p:spPr>
        <p:txBody>
          <a:bodyPr wrap="square" rtlCol="0">
            <a:spAutoFit/>
          </a:bodyPr>
          <a:lstStyle/>
          <a:p>
            <a:r>
              <a:rPr lang="en-US" sz="1400" b="1" dirty="0">
                <a:solidFill>
                  <a:schemeClr val="tx2">
                    <a:lumMod val="60000"/>
                    <a:lumOff val="40000"/>
                  </a:schemeClr>
                </a:solidFill>
              </a:rPr>
              <a:t>SOURCE:</a:t>
            </a:r>
            <a:r>
              <a:rPr lang="en-US" sz="1400" dirty="0">
                <a:solidFill>
                  <a:schemeClr val="tx2">
                    <a:lumMod val="60000"/>
                    <a:lumOff val="40000"/>
                  </a:schemeClr>
                </a:solidFill>
              </a:rPr>
              <a:t> CDC, 2016.</a:t>
            </a:r>
          </a:p>
        </p:txBody>
      </p:sp>
      <p:sp>
        <p:nvSpPr>
          <p:cNvPr id="6" name="Slide Number Placeholder 5"/>
          <p:cNvSpPr>
            <a:spLocks noGrp="1"/>
          </p:cNvSpPr>
          <p:nvPr>
            <p:ph type="sldNum" sz="quarter" idx="11"/>
          </p:nvPr>
        </p:nvSpPr>
        <p:spPr/>
        <p:txBody>
          <a:bodyPr/>
          <a:lstStyle/>
          <a:p>
            <a:fld id="{42FDEBBB-D812-4CD2-B983-5CFCE59D02BF}" type="slidenum">
              <a:rPr lang="en-US" smtClean="0"/>
              <a:pPr/>
              <a:t>12</a:t>
            </a:fld>
            <a:endParaRPr lang="en-US" dirty="0"/>
          </a:p>
        </p:txBody>
      </p:sp>
    </p:spTree>
    <p:extLst>
      <p:ext uri="{BB962C8B-B14F-4D97-AF65-F5344CB8AC3E}">
        <p14:creationId xmlns:p14="http://schemas.microsoft.com/office/powerpoint/2010/main" val="26733445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15200" cy="1154097"/>
          </a:xfrm>
        </p:spPr>
        <p:txBody>
          <a:bodyPr/>
          <a:lstStyle/>
          <a:p>
            <a:r>
              <a:rPr lang="en-US" dirty="0"/>
              <a:t>Did You Know?</a:t>
            </a:r>
          </a:p>
        </p:txBody>
      </p:sp>
      <p:sp>
        <p:nvSpPr>
          <p:cNvPr id="16" name="Rectangle 15"/>
          <p:cNvSpPr/>
          <p:nvPr/>
        </p:nvSpPr>
        <p:spPr>
          <a:xfrm>
            <a:off x="2333624" y="1521744"/>
            <a:ext cx="4572000" cy="1077218"/>
          </a:xfrm>
          <a:prstGeom prst="rect">
            <a:avLst/>
          </a:prstGeom>
        </p:spPr>
        <p:txBody>
          <a:bodyPr>
            <a:spAutoFit/>
          </a:bodyPr>
          <a:lstStyle/>
          <a:p>
            <a:pPr algn="ctr"/>
            <a:r>
              <a:rPr lang="en-US" sz="3200" dirty="0"/>
              <a:t>Nicotine reaches your brain within 10 seconds</a:t>
            </a:r>
          </a:p>
        </p:txBody>
      </p:sp>
      <p:sp>
        <p:nvSpPr>
          <p:cNvPr id="17" name="Rectangle 16"/>
          <p:cNvSpPr/>
          <p:nvPr/>
        </p:nvSpPr>
        <p:spPr>
          <a:xfrm>
            <a:off x="647700" y="2637955"/>
            <a:ext cx="7848600" cy="1077218"/>
          </a:xfrm>
          <a:prstGeom prst="rect">
            <a:avLst/>
          </a:prstGeom>
        </p:spPr>
        <p:txBody>
          <a:bodyPr wrap="square">
            <a:spAutoFit/>
          </a:bodyPr>
          <a:lstStyle/>
          <a:p>
            <a:pPr algn="ctr"/>
            <a:r>
              <a:rPr lang="en-US" sz="3200" dirty="0"/>
              <a:t>Research shows menthols may be even more addictive than other cigarettes</a:t>
            </a:r>
          </a:p>
        </p:txBody>
      </p:sp>
      <p:sp>
        <p:nvSpPr>
          <p:cNvPr id="19" name="Rectangle 18"/>
          <p:cNvSpPr/>
          <p:nvPr/>
        </p:nvSpPr>
        <p:spPr>
          <a:xfrm>
            <a:off x="1028700" y="3754166"/>
            <a:ext cx="7086600" cy="1077218"/>
          </a:xfrm>
          <a:prstGeom prst="rect">
            <a:avLst/>
          </a:prstGeom>
        </p:spPr>
        <p:txBody>
          <a:bodyPr wrap="square">
            <a:spAutoFit/>
          </a:bodyPr>
          <a:lstStyle/>
          <a:p>
            <a:pPr algn="ctr"/>
            <a:r>
              <a:rPr lang="en-US" sz="3200" dirty="0"/>
              <a:t>More than 7,000 chemicals are found in a single puff of cigarette smoke</a:t>
            </a:r>
          </a:p>
        </p:txBody>
      </p:sp>
      <p:pic>
        <p:nvPicPr>
          <p:cNvPr id="1026" name="Picture 2" descr="http://www.braininitiative.nih.gov/images/NEWGIcon.png"/>
          <p:cNvPicPr>
            <a:picLocks noChangeAspect="1" noChangeArrowheads="1"/>
          </p:cNvPicPr>
          <p:nvPr/>
        </p:nvPicPr>
        <p:blipFill rotWithShape="1">
          <a:blip r:embed="rId3">
            <a:extLst>
              <a:ext uri="{28A0092B-C50C-407E-A947-70E740481C1C}">
                <a14:useLocalDpi xmlns:a14="http://schemas.microsoft.com/office/drawing/2010/main" val="0"/>
              </a:ext>
            </a:extLst>
          </a:blip>
          <a:srcRect l="50345"/>
          <a:stretch/>
        </p:blipFill>
        <p:spPr bwMode="auto">
          <a:xfrm rot="16200000">
            <a:off x="3638551" y="3533776"/>
            <a:ext cx="2057397" cy="46101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1"/>
          </p:nvPr>
        </p:nvSpPr>
        <p:spPr/>
        <p:txBody>
          <a:bodyPr/>
          <a:lstStyle/>
          <a:p>
            <a:fld id="{42FDEBBB-D812-4CD2-B983-5CFCE59D02BF}" type="slidenum">
              <a:rPr lang="en-US" smtClean="0"/>
              <a:pPr/>
              <a:t>13</a:t>
            </a:fld>
            <a:endParaRPr lang="en-US" dirty="0"/>
          </a:p>
        </p:txBody>
      </p:sp>
    </p:spTree>
    <p:extLst>
      <p:ext uri="{BB962C8B-B14F-4D97-AF65-F5344CB8AC3E}">
        <p14:creationId xmlns:p14="http://schemas.microsoft.com/office/powerpoint/2010/main" val="3709290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3000" fill="hold"/>
                                        <p:tgtEl>
                                          <p:spTgt spid="16"/>
                                        </p:tgtEl>
                                        <p:attrNameLst>
                                          <p:attrName>ppt_x</p:attrName>
                                        </p:attrNameLst>
                                      </p:cBhvr>
                                      <p:tavLst>
                                        <p:tav tm="0">
                                          <p:val>
                                            <p:strVal val="#ppt_x"/>
                                          </p:val>
                                        </p:tav>
                                        <p:tav tm="100000">
                                          <p:val>
                                            <p:strVal val="#ppt_x"/>
                                          </p:val>
                                        </p:tav>
                                      </p:tavLst>
                                    </p:anim>
                                    <p:anim calcmode="lin" valueType="num">
                                      <p:cBhvr additive="base">
                                        <p:cTn id="8" dur="3000" fill="hold"/>
                                        <p:tgtEl>
                                          <p:spTgt spid="16"/>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16"/>
                                        </p:tgtEl>
                                        <p:attrNameLst>
                                          <p:attrName>ppt_c</p:attrName>
                                        </p:attrNameLst>
                                      </p:cBhvr>
                                      <p:to>
                                        <a:srgbClr val="969696"/>
                                      </p:to>
                                    </p:animClr>
                                  </p:subTnLst>
                                </p:cTn>
                              </p:par>
                              <p:par>
                                <p:cTn id="9" presetID="10" presetClass="entr" presetSubtype="0" fill="hold" grpId="1"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3000"/>
                                        <p:tgtEl>
                                          <p:spTgt spid="16"/>
                                        </p:tgtEl>
                                      </p:cBhvr>
                                    </p:animEffect>
                                  </p:childTnLst>
                                  <p:subTnLst>
                                    <p:animClr clrSpc="rgb" dir="cw">
                                      <p:cBhvr override="childStyle">
                                        <p:cTn dur="1" fill="hold" display="0" masterRel="nextClick" afterEffect="1"/>
                                        <p:tgtEl>
                                          <p:spTgt spid="16"/>
                                        </p:tgtEl>
                                        <p:attrNameLst>
                                          <p:attrName>ppt_c</p:attrName>
                                        </p:attrNameLst>
                                      </p:cBhvr>
                                      <p:to>
                                        <a:srgbClr val="969696"/>
                                      </p:to>
                                    </p:animClr>
                                  </p:subTnLst>
                                </p:cTn>
                              </p:par>
                              <p:par>
                                <p:cTn id="12" presetID="53" presetClass="entr" presetSubtype="16" fill="hold" grpId="2" nodeType="with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3000" fill="hold"/>
                                        <p:tgtEl>
                                          <p:spTgt spid="16"/>
                                        </p:tgtEl>
                                        <p:attrNameLst>
                                          <p:attrName>ppt_w</p:attrName>
                                        </p:attrNameLst>
                                      </p:cBhvr>
                                      <p:tavLst>
                                        <p:tav tm="0">
                                          <p:val>
                                            <p:fltVal val="0"/>
                                          </p:val>
                                        </p:tav>
                                        <p:tav tm="100000">
                                          <p:val>
                                            <p:strVal val="#ppt_w"/>
                                          </p:val>
                                        </p:tav>
                                      </p:tavLst>
                                    </p:anim>
                                    <p:anim calcmode="lin" valueType="num">
                                      <p:cBhvr>
                                        <p:cTn id="15" dur="3000" fill="hold"/>
                                        <p:tgtEl>
                                          <p:spTgt spid="16"/>
                                        </p:tgtEl>
                                        <p:attrNameLst>
                                          <p:attrName>ppt_h</p:attrName>
                                        </p:attrNameLst>
                                      </p:cBhvr>
                                      <p:tavLst>
                                        <p:tav tm="0">
                                          <p:val>
                                            <p:fltVal val="0"/>
                                          </p:val>
                                        </p:tav>
                                        <p:tav tm="100000">
                                          <p:val>
                                            <p:strVal val="#ppt_h"/>
                                          </p:val>
                                        </p:tav>
                                      </p:tavLst>
                                    </p:anim>
                                    <p:animEffect transition="in" filter="fade">
                                      <p:cBhvr>
                                        <p:cTn id="16" dur="3000"/>
                                        <p:tgtEl>
                                          <p:spTgt spid="16"/>
                                        </p:tgtEl>
                                      </p:cBhvr>
                                    </p:animEffect>
                                  </p:childTnLst>
                                  <p:subTnLst>
                                    <p:animClr clrSpc="rgb" dir="cw">
                                      <p:cBhvr override="childStyle">
                                        <p:cTn dur="1" fill="hold" display="0" masterRel="nextClick" afterEffect="1"/>
                                        <p:tgtEl>
                                          <p:spTgt spid="16"/>
                                        </p:tgtEl>
                                        <p:attrNameLst>
                                          <p:attrName>ppt_c</p:attrName>
                                        </p:attrNameLst>
                                      </p:cBhvr>
                                      <p:to>
                                        <a:srgbClr val="969696"/>
                                      </p:to>
                                    </p:animClr>
                                  </p:sub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3000" fill="hold"/>
                                        <p:tgtEl>
                                          <p:spTgt spid="19"/>
                                        </p:tgtEl>
                                        <p:attrNameLst>
                                          <p:attrName>ppt_x</p:attrName>
                                        </p:attrNameLst>
                                      </p:cBhvr>
                                      <p:tavLst>
                                        <p:tav tm="0">
                                          <p:val>
                                            <p:strVal val="#ppt_x"/>
                                          </p:val>
                                        </p:tav>
                                        <p:tav tm="100000">
                                          <p:val>
                                            <p:strVal val="#ppt_x"/>
                                          </p:val>
                                        </p:tav>
                                      </p:tavLst>
                                    </p:anim>
                                    <p:anim calcmode="lin" valueType="num">
                                      <p:cBhvr additive="base">
                                        <p:cTn id="22" dur="3000" fill="hold"/>
                                        <p:tgtEl>
                                          <p:spTgt spid="19"/>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19"/>
                                        </p:tgtEl>
                                        <p:attrNameLst>
                                          <p:attrName>ppt_c</p:attrName>
                                        </p:attrNameLst>
                                      </p:cBhvr>
                                      <p:to>
                                        <a:srgbClr val="969696"/>
                                      </p:to>
                                    </p:animClr>
                                  </p:subTnLst>
                                </p:cTn>
                              </p:par>
                              <p:par>
                                <p:cTn id="23" presetID="10" presetClass="entr" presetSubtype="0" fill="hold" grpId="1"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3000"/>
                                        <p:tgtEl>
                                          <p:spTgt spid="19"/>
                                        </p:tgtEl>
                                      </p:cBhvr>
                                    </p:animEffect>
                                  </p:childTnLst>
                                  <p:subTnLst>
                                    <p:animClr clrSpc="rgb" dir="cw">
                                      <p:cBhvr override="childStyle">
                                        <p:cTn dur="1" fill="hold" display="0" masterRel="nextClick" afterEffect="1"/>
                                        <p:tgtEl>
                                          <p:spTgt spid="19"/>
                                        </p:tgtEl>
                                        <p:attrNameLst>
                                          <p:attrName>ppt_c</p:attrName>
                                        </p:attrNameLst>
                                      </p:cBhvr>
                                      <p:to>
                                        <a:srgbClr val="969696"/>
                                      </p:to>
                                    </p:animClr>
                                  </p:subTnLst>
                                </p:cTn>
                              </p:par>
                              <p:par>
                                <p:cTn id="26" presetID="53" presetClass="entr" presetSubtype="16" fill="hold" grpId="2"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3000" fill="hold"/>
                                        <p:tgtEl>
                                          <p:spTgt spid="19"/>
                                        </p:tgtEl>
                                        <p:attrNameLst>
                                          <p:attrName>ppt_w</p:attrName>
                                        </p:attrNameLst>
                                      </p:cBhvr>
                                      <p:tavLst>
                                        <p:tav tm="0">
                                          <p:val>
                                            <p:fltVal val="0"/>
                                          </p:val>
                                        </p:tav>
                                        <p:tav tm="100000">
                                          <p:val>
                                            <p:strVal val="#ppt_w"/>
                                          </p:val>
                                        </p:tav>
                                      </p:tavLst>
                                    </p:anim>
                                    <p:anim calcmode="lin" valueType="num">
                                      <p:cBhvr>
                                        <p:cTn id="29" dur="3000" fill="hold"/>
                                        <p:tgtEl>
                                          <p:spTgt spid="19"/>
                                        </p:tgtEl>
                                        <p:attrNameLst>
                                          <p:attrName>ppt_h</p:attrName>
                                        </p:attrNameLst>
                                      </p:cBhvr>
                                      <p:tavLst>
                                        <p:tav tm="0">
                                          <p:val>
                                            <p:fltVal val="0"/>
                                          </p:val>
                                        </p:tav>
                                        <p:tav tm="100000">
                                          <p:val>
                                            <p:strVal val="#ppt_h"/>
                                          </p:val>
                                        </p:tav>
                                      </p:tavLst>
                                    </p:anim>
                                    <p:animEffect transition="in" filter="fade">
                                      <p:cBhvr>
                                        <p:cTn id="30" dur="3000"/>
                                        <p:tgtEl>
                                          <p:spTgt spid="19"/>
                                        </p:tgtEl>
                                      </p:cBhvr>
                                    </p:animEffect>
                                  </p:childTnLst>
                                  <p:subTnLst>
                                    <p:animClr clrSpc="rgb" dir="cw">
                                      <p:cBhvr override="childStyle">
                                        <p:cTn dur="1" fill="hold" display="0" masterRel="nextClick" afterEffect="1"/>
                                        <p:tgtEl>
                                          <p:spTgt spid="19"/>
                                        </p:tgtEl>
                                        <p:attrNameLst>
                                          <p:attrName>ppt_c</p:attrName>
                                        </p:attrNameLst>
                                      </p:cBhvr>
                                      <p:to>
                                        <a:srgbClr val="969696"/>
                                      </p:to>
                                    </p:animClr>
                                  </p:sub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3000" fill="hold"/>
                                        <p:tgtEl>
                                          <p:spTgt spid="17"/>
                                        </p:tgtEl>
                                        <p:attrNameLst>
                                          <p:attrName>ppt_x</p:attrName>
                                        </p:attrNameLst>
                                      </p:cBhvr>
                                      <p:tavLst>
                                        <p:tav tm="0">
                                          <p:val>
                                            <p:strVal val="#ppt_x"/>
                                          </p:val>
                                        </p:tav>
                                        <p:tav tm="100000">
                                          <p:val>
                                            <p:strVal val="#ppt_x"/>
                                          </p:val>
                                        </p:tav>
                                      </p:tavLst>
                                    </p:anim>
                                    <p:anim calcmode="lin" valueType="num">
                                      <p:cBhvr additive="base">
                                        <p:cTn id="36" dur="3000" fill="hold"/>
                                        <p:tgtEl>
                                          <p:spTgt spid="17"/>
                                        </p:tgtEl>
                                        <p:attrNameLst>
                                          <p:attrName>ppt_y</p:attrName>
                                        </p:attrNameLst>
                                      </p:cBhvr>
                                      <p:tavLst>
                                        <p:tav tm="0">
                                          <p:val>
                                            <p:strVal val="1+#ppt_h/2"/>
                                          </p:val>
                                        </p:tav>
                                        <p:tav tm="100000">
                                          <p:val>
                                            <p:strVal val="#ppt_y"/>
                                          </p:val>
                                        </p:tav>
                                      </p:tavLst>
                                    </p:anim>
                                  </p:childTnLst>
                                </p:cTn>
                              </p:par>
                              <p:par>
                                <p:cTn id="37" presetID="10" presetClass="entr" presetSubtype="0" fill="hold" grpId="1"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3000"/>
                                        <p:tgtEl>
                                          <p:spTgt spid="17"/>
                                        </p:tgtEl>
                                      </p:cBhvr>
                                    </p:animEffect>
                                  </p:childTnLst>
                                </p:cTn>
                              </p:par>
                              <p:par>
                                <p:cTn id="40" presetID="53" presetClass="entr" presetSubtype="16" fill="hold" grpId="2" nodeType="with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3000" fill="hold"/>
                                        <p:tgtEl>
                                          <p:spTgt spid="17"/>
                                        </p:tgtEl>
                                        <p:attrNameLst>
                                          <p:attrName>ppt_w</p:attrName>
                                        </p:attrNameLst>
                                      </p:cBhvr>
                                      <p:tavLst>
                                        <p:tav tm="0">
                                          <p:val>
                                            <p:fltVal val="0"/>
                                          </p:val>
                                        </p:tav>
                                        <p:tav tm="100000">
                                          <p:val>
                                            <p:strVal val="#ppt_w"/>
                                          </p:val>
                                        </p:tav>
                                      </p:tavLst>
                                    </p:anim>
                                    <p:anim calcmode="lin" valueType="num">
                                      <p:cBhvr>
                                        <p:cTn id="43" dur="3000" fill="hold"/>
                                        <p:tgtEl>
                                          <p:spTgt spid="17"/>
                                        </p:tgtEl>
                                        <p:attrNameLst>
                                          <p:attrName>ppt_h</p:attrName>
                                        </p:attrNameLst>
                                      </p:cBhvr>
                                      <p:tavLst>
                                        <p:tav tm="0">
                                          <p:val>
                                            <p:fltVal val="0"/>
                                          </p:val>
                                        </p:tav>
                                        <p:tav tm="100000">
                                          <p:val>
                                            <p:strVal val="#ppt_h"/>
                                          </p:val>
                                        </p:tav>
                                      </p:tavLst>
                                    </p:anim>
                                    <p:animEffect transition="in" filter="fade">
                                      <p:cBhvr>
                                        <p:cTn id="44" dur="3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6" grpId="2"/>
      <p:bldP spid="17" grpId="0"/>
      <p:bldP spid="17" grpId="1"/>
      <p:bldP spid="17" grpId="2"/>
      <p:bldP spid="19" grpId="0"/>
      <p:bldP spid="19" grpId="1"/>
      <p:bldP spid="19" grpId="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Did You Know?</a:t>
            </a:r>
          </a:p>
        </p:txBody>
      </p:sp>
      <p:pic>
        <p:nvPicPr>
          <p:cNvPr id="5" name="Content Placeholder 4"/>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0" b="100000" l="27784" r="100000">
                        <a14:backgroundMark x1="91588" y1="4267" x2="91588" y2="38667"/>
                        <a14:backgroundMark x1="87500" y1="1689" x2="89100" y2="41244"/>
                        <a14:backgroundMark x1="98164" y1="33156" x2="95320" y2="47644"/>
                        <a14:backgroundMark x1="95320" y1="47644" x2="95320" y2="47644"/>
                        <a14:backgroundMark x1="48460" y1="66667" x2="47867" y2="76089"/>
                      </a14:backgroundRemoval>
                    </a14:imgEffect>
                  </a14:imgLayer>
                </a14:imgProps>
              </a:ext>
              <a:ext uri="{28A0092B-C50C-407E-A947-70E740481C1C}">
                <a14:useLocalDpi xmlns:a14="http://schemas.microsoft.com/office/drawing/2010/main" val="0"/>
              </a:ext>
            </a:extLst>
          </a:blip>
          <a:srcRect l="27967"/>
          <a:stretch/>
        </p:blipFill>
        <p:spPr>
          <a:xfrm flipH="1">
            <a:off x="49821" y="3519979"/>
            <a:ext cx="3607779" cy="3338021"/>
          </a:xfrm>
          <a:effectLst>
            <a:softEdge rad="63500"/>
          </a:effectLst>
        </p:spPr>
      </p:pic>
      <p:grpSp>
        <p:nvGrpSpPr>
          <p:cNvPr id="8" name="Group 7"/>
          <p:cNvGrpSpPr/>
          <p:nvPr/>
        </p:nvGrpSpPr>
        <p:grpSpPr>
          <a:xfrm>
            <a:off x="4317636" y="1340422"/>
            <a:ext cx="4872709" cy="4286450"/>
            <a:chOff x="4317636" y="1340422"/>
            <a:chExt cx="4872709" cy="4286450"/>
          </a:xfrm>
        </p:grpSpPr>
        <p:sp>
          <p:nvSpPr>
            <p:cNvPr id="6" name="Cloud Callout 5"/>
            <p:cNvSpPr/>
            <p:nvPr/>
          </p:nvSpPr>
          <p:spPr>
            <a:xfrm rot="19096566">
              <a:off x="4317636" y="1340422"/>
              <a:ext cx="4872709" cy="4286450"/>
            </a:xfrm>
            <a:prstGeom prst="cloudCallout">
              <a:avLst>
                <a:gd name="adj1" fmla="val -60139"/>
                <a:gd name="adj2" fmla="val -4458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648200" y="2057400"/>
              <a:ext cx="4191000" cy="2554545"/>
            </a:xfrm>
            <a:prstGeom prst="rect">
              <a:avLst/>
            </a:prstGeom>
            <a:noFill/>
          </p:spPr>
          <p:txBody>
            <a:bodyPr wrap="square" rtlCol="0">
              <a:spAutoFit/>
            </a:bodyPr>
            <a:lstStyle/>
            <a:p>
              <a:pPr algn="ctr"/>
              <a:r>
                <a:rPr lang="en-US" sz="3200" dirty="0"/>
                <a:t>3 out of 4 teen smokers who think they will stop smoking in a few years won’t</a:t>
              </a:r>
            </a:p>
            <a:p>
              <a:pPr algn="ctr"/>
              <a:endParaRPr lang="en-US" sz="3200" dirty="0"/>
            </a:p>
          </p:txBody>
        </p:sp>
      </p:grpSp>
      <p:grpSp>
        <p:nvGrpSpPr>
          <p:cNvPr id="12" name="Group 11"/>
          <p:cNvGrpSpPr/>
          <p:nvPr/>
        </p:nvGrpSpPr>
        <p:grpSpPr>
          <a:xfrm>
            <a:off x="4314825" y="1352350"/>
            <a:ext cx="4872709" cy="4286450"/>
            <a:chOff x="4317636" y="1340422"/>
            <a:chExt cx="4872709" cy="4286450"/>
          </a:xfrm>
        </p:grpSpPr>
        <p:sp>
          <p:nvSpPr>
            <p:cNvPr id="13" name="Cloud Callout 12"/>
            <p:cNvSpPr/>
            <p:nvPr/>
          </p:nvSpPr>
          <p:spPr>
            <a:xfrm rot="19096566">
              <a:off x="4317636" y="1340422"/>
              <a:ext cx="4872709" cy="4286450"/>
            </a:xfrm>
            <a:prstGeom prst="cloudCallout">
              <a:avLst>
                <a:gd name="adj1" fmla="val -59996"/>
                <a:gd name="adj2" fmla="val -451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902837" y="1948225"/>
              <a:ext cx="3809999" cy="3046988"/>
            </a:xfrm>
            <a:prstGeom prst="rect">
              <a:avLst/>
            </a:prstGeom>
            <a:noFill/>
          </p:spPr>
          <p:txBody>
            <a:bodyPr wrap="square" rtlCol="0">
              <a:spAutoFit/>
            </a:bodyPr>
            <a:lstStyle/>
            <a:p>
              <a:pPr algn="ctr"/>
              <a:r>
                <a:rPr lang="en-US" sz="3200" dirty="0"/>
                <a:t>Nearly </a:t>
              </a:r>
              <a:br>
                <a:rPr lang="en-US" sz="3200" dirty="0"/>
              </a:br>
              <a:r>
                <a:rPr lang="en-US" sz="3200" dirty="0"/>
                <a:t>9 out of 10 </a:t>
              </a:r>
              <a:br>
                <a:rPr lang="en-US" sz="3200" dirty="0"/>
              </a:br>
              <a:r>
                <a:rPr lang="en-US" sz="3200" dirty="0"/>
                <a:t>adult smokers started before </a:t>
              </a:r>
              <a:br>
                <a:rPr lang="en-US" sz="3200" dirty="0"/>
              </a:br>
              <a:r>
                <a:rPr lang="en-US" sz="3200" dirty="0"/>
                <a:t>they were 18</a:t>
              </a:r>
            </a:p>
            <a:p>
              <a:pPr algn="ctr"/>
              <a:endParaRPr lang="en-US" sz="3200" dirty="0"/>
            </a:p>
          </p:txBody>
        </p:sp>
      </p:grpSp>
      <p:grpSp>
        <p:nvGrpSpPr>
          <p:cNvPr id="9" name="Group 8"/>
          <p:cNvGrpSpPr/>
          <p:nvPr/>
        </p:nvGrpSpPr>
        <p:grpSpPr>
          <a:xfrm>
            <a:off x="4307345" y="1340422"/>
            <a:ext cx="4872709" cy="4286450"/>
            <a:chOff x="4317636" y="1340422"/>
            <a:chExt cx="4872709" cy="4286450"/>
          </a:xfrm>
        </p:grpSpPr>
        <p:sp>
          <p:nvSpPr>
            <p:cNvPr id="10" name="Cloud Callout 9"/>
            <p:cNvSpPr/>
            <p:nvPr/>
          </p:nvSpPr>
          <p:spPr>
            <a:xfrm rot="19096566">
              <a:off x="4317636" y="1340422"/>
              <a:ext cx="4872709" cy="4286450"/>
            </a:xfrm>
            <a:prstGeom prst="cloudCallout">
              <a:avLst>
                <a:gd name="adj1" fmla="val -60119"/>
                <a:gd name="adj2" fmla="val -4459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308236" y="2311972"/>
              <a:ext cx="2936779" cy="2554545"/>
            </a:xfrm>
            <a:prstGeom prst="rect">
              <a:avLst/>
            </a:prstGeom>
            <a:noFill/>
          </p:spPr>
          <p:txBody>
            <a:bodyPr wrap="square" rtlCol="0">
              <a:spAutoFit/>
            </a:bodyPr>
            <a:lstStyle/>
            <a:p>
              <a:pPr algn="ctr"/>
              <a:r>
                <a:rPr lang="en-US" sz="3200" dirty="0"/>
                <a:t>Some teens have cravings after just a few cigarettes</a:t>
              </a:r>
            </a:p>
            <a:p>
              <a:pPr algn="ctr"/>
              <a:endParaRPr lang="en-US" sz="3200" dirty="0"/>
            </a:p>
          </p:txBody>
        </p:sp>
      </p:grpSp>
      <p:sp>
        <p:nvSpPr>
          <p:cNvPr id="3" name="Slide Number Placeholder 2"/>
          <p:cNvSpPr>
            <a:spLocks noGrp="1"/>
          </p:cNvSpPr>
          <p:nvPr>
            <p:ph type="sldNum" sz="quarter" idx="11"/>
          </p:nvPr>
        </p:nvSpPr>
        <p:spPr/>
        <p:txBody>
          <a:bodyPr/>
          <a:lstStyle/>
          <a:p>
            <a:fld id="{42FDEBBB-D812-4CD2-B983-5CFCE59D02BF}" type="slidenum">
              <a:rPr lang="en-US" smtClean="0"/>
              <a:pPr/>
              <a:t>14</a:t>
            </a:fld>
            <a:endParaRPr lang="en-US" dirty="0"/>
          </a:p>
        </p:txBody>
      </p:sp>
    </p:spTree>
    <p:extLst>
      <p:ext uri="{BB962C8B-B14F-4D97-AF65-F5344CB8AC3E}">
        <p14:creationId xmlns:p14="http://schemas.microsoft.com/office/powerpoint/2010/main" val="1397019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3000"/>
                                        <p:tgtEl>
                                          <p:spTgt spid="12"/>
                                        </p:tgtEl>
                                      </p:cBhvr>
                                    </p:animEffect>
                                  </p:childTnLst>
                                </p:cTn>
                              </p:par>
                              <p:par>
                                <p:cTn id="13" presetID="10" presetClass="exit" presetSubtype="0" fill="hold" nodeType="withEffect">
                                  <p:stCondLst>
                                    <p:cond delay="0"/>
                                  </p:stCondLst>
                                  <p:childTnLst>
                                    <p:animEffect transition="out" filter="fade">
                                      <p:cBhvr>
                                        <p:cTn id="14" dur="1000"/>
                                        <p:tgtEl>
                                          <p:spTgt spid="8"/>
                                        </p:tgtEl>
                                      </p:cBhvr>
                                    </p:animEffect>
                                    <p:set>
                                      <p:cBhvr>
                                        <p:cTn id="15" dur="1" fill="hold">
                                          <p:stCondLst>
                                            <p:cond delay="999"/>
                                          </p:stCondLst>
                                        </p:cTn>
                                        <p:tgtEl>
                                          <p:spTgt spid="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3000"/>
                                        <p:tgtEl>
                                          <p:spTgt spid="9"/>
                                        </p:tgtEl>
                                      </p:cBhvr>
                                    </p:animEffect>
                                  </p:childTnLst>
                                </p:cTn>
                              </p:par>
                              <p:par>
                                <p:cTn id="21" presetID="10" presetClass="exit" presetSubtype="0" fill="hold" nodeType="withEffect">
                                  <p:stCondLst>
                                    <p:cond delay="0"/>
                                  </p:stCondLst>
                                  <p:childTnLst>
                                    <p:animEffect transition="out" filter="fade">
                                      <p:cBhvr>
                                        <p:cTn id="22" dur="1000"/>
                                        <p:tgtEl>
                                          <p:spTgt spid="12"/>
                                        </p:tgtEl>
                                      </p:cBhvr>
                                    </p:animEffect>
                                    <p:set>
                                      <p:cBhvr>
                                        <p:cTn id="23" dur="1" fill="hold">
                                          <p:stCondLst>
                                            <p:cond delay="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3">
            <a:extLst>
              <a:ext uri="{28A0092B-C50C-407E-A947-70E740481C1C}">
                <a14:useLocalDpi xmlns:a14="http://schemas.microsoft.com/office/drawing/2010/main" val="0"/>
              </a:ext>
            </a:extLst>
          </a:blip>
          <a:srcRect l="6667" t="2500" r="10000"/>
          <a:stretch/>
        </p:blipFill>
        <p:spPr>
          <a:xfrm>
            <a:off x="2667000" y="4191000"/>
            <a:ext cx="3810000" cy="2971800"/>
          </a:xfrm>
          <a:prstGeom prst="rect">
            <a:avLst/>
          </a:prstGeom>
          <a:effectLst>
            <a:softEdge rad="635000"/>
          </a:effectLst>
        </p:spPr>
      </p:pic>
      <p:pic>
        <p:nvPicPr>
          <p:cNvPr id="48" name="Picture 47"/>
          <p:cNvPicPr>
            <a:picLocks noChangeAspect="1"/>
          </p:cNvPicPr>
          <p:nvPr/>
        </p:nvPicPr>
        <p:blipFill rotWithShape="1">
          <a:blip r:embed="rId3">
            <a:extLst>
              <a:ext uri="{28A0092B-C50C-407E-A947-70E740481C1C}">
                <a14:useLocalDpi xmlns:a14="http://schemas.microsoft.com/office/drawing/2010/main" val="0"/>
              </a:ext>
            </a:extLst>
          </a:blip>
          <a:srcRect l="6667" t="2500" r="10000"/>
          <a:stretch/>
        </p:blipFill>
        <p:spPr>
          <a:xfrm>
            <a:off x="-264143" y="4191000"/>
            <a:ext cx="3810000" cy="2971800"/>
          </a:xfrm>
          <a:prstGeom prst="rect">
            <a:avLst/>
          </a:prstGeom>
          <a:effectLst>
            <a:softEdge rad="635000"/>
          </a:effectLst>
        </p:spPr>
      </p:pic>
      <p:pic>
        <p:nvPicPr>
          <p:cNvPr id="49" name="Picture 48"/>
          <p:cNvPicPr>
            <a:picLocks noChangeAspect="1"/>
          </p:cNvPicPr>
          <p:nvPr/>
        </p:nvPicPr>
        <p:blipFill rotWithShape="1">
          <a:blip r:embed="rId3">
            <a:extLst>
              <a:ext uri="{28A0092B-C50C-407E-A947-70E740481C1C}">
                <a14:useLocalDpi xmlns:a14="http://schemas.microsoft.com/office/drawing/2010/main" val="0"/>
              </a:ext>
            </a:extLst>
          </a:blip>
          <a:srcRect l="6667" t="2500" r="10000"/>
          <a:stretch/>
        </p:blipFill>
        <p:spPr>
          <a:xfrm>
            <a:off x="5609121" y="4191000"/>
            <a:ext cx="3810000" cy="2971800"/>
          </a:xfrm>
          <a:prstGeom prst="rect">
            <a:avLst/>
          </a:prstGeom>
          <a:effectLst>
            <a:softEdge rad="635000"/>
          </a:effectLst>
        </p:spPr>
      </p:pic>
      <p:pic>
        <p:nvPicPr>
          <p:cNvPr id="24" name="Picture 23"/>
          <p:cNvPicPr>
            <a:picLocks noChangeAspect="1"/>
          </p:cNvPicPr>
          <p:nvPr/>
        </p:nvPicPr>
        <p:blipFill rotWithShape="1">
          <a:blip r:embed="rId4">
            <a:extLst>
              <a:ext uri="{BEBA8EAE-BF5A-486C-A8C5-ECC9F3942E4B}">
                <a14:imgProps xmlns:a14="http://schemas.microsoft.com/office/drawing/2010/main">
                  <a14:imgLayer r:embed="rId5">
                    <a14:imgEffect>
                      <a14:backgroundRemoval t="17500" b="38333" l="9722" r="33333">
                        <a14:foregroundMark x1="15833" y1="23333" x2="31111" y2="30000"/>
                        <a14:foregroundMark x1="12778" y1="23333" x2="17222" y2="25000"/>
                      </a14:backgroundRemoval>
                    </a14:imgEffect>
                  </a14:imgLayer>
                </a14:imgProps>
              </a:ext>
              <a:ext uri="{28A0092B-C50C-407E-A947-70E740481C1C}">
                <a14:useLocalDpi xmlns:a14="http://schemas.microsoft.com/office/drawing/2010/main" val="0"/>
              </a:ext>
            </a:extLst>
          </a:blip>
          <a:srcRect l="10000" t="17500" r="66667" b="62500"/>
          <a:stretch/>
        </p:blipFill>
        <p:spPr>
          <a:xfrm rot="3767342">
            <a:off x="4132596" y="1867731"/>
            <a:ext cx="1066800" cy="609600"/>
          </a:xfrm>
          <a:prstGeom prst="rect">
            <a:avLst/>
          </a:prstGeom>
        </p:spPr>
      </p:pic>
      <p:pic>
        <p:nvPicPr>
          <p:cNvPr id="25" name="Picture 24"/>
          <p:cNvPicPr>
            <a:picLocks noChangeAspect="1"/>
          </p:cNvPicPr>
          <p:nvPr/>
        </p:nvPicPr>
        <p:blipFill rotWithShape="1">
          <a:blip r:embed="rId6">
            <a:extLst>
              <a:ext uri="{BEBA8EAE-BF5A-486C-A8C5-ECC9F3942E4B}">
                <a14:imgProps xmlns:a14="http://schemas.microsoft.com/office/drawing/2010/main">
                  <a14:imgLayer r:embed="rId5">
                    <a14:imgEffect>
                      <a14:backgroundRemoval t="70000" b="100000" l="45278" r="53333">
                        <a14:foregroundMark x1="47778" y1="73750" x2="48056" y2="81250"/>
                        <a14:foregroundMark x1="48889" y1="73750" x2="50000" y2="78333"/>
                      </a14:backgroundRemoval>
                    </a14:imgEffect>
                  </a14:imgLayer>
                </a14:imgProps>
              </a:ext>
              <a:ext uri="{28A0092B-C50C-407E-A947-70E740481C1C}">
                <a14:useLocalDpi xmlns:a14="http://schemas.microsoft.com/office/drawing/2010/main" val="0"/>
              </a:ext>
            </a:extLst>
          </a:blip>
          <a:srcRect l="45000" t="70000" r="46667"/>
          <a:stretch/>
        </p:blipFill>
        <p:spPr>
          <a:xfrm rot="3767342">
            <a:off x="4475496" y="1715331"/>
            <a:ext cx="381000" cy="914400"/>
          </a:xfrm>
          <a:prstGeom prst="rect">
            <a:avLst/>
          </a:prstGeom>
        </p:spPr>
      </p:pic>
      <p:pic>
        <p:nvPicPr>
          <p:cNvPr id="26" name="Picture 25"/>
          <p:cNvPicPr>
            <a:picLocks noChangeAspect="1"/>
          </p:cNvPicPr>
          <p:nvPr/>
        </p:nvPicPr>
        <p:blipFill rotWithShape="1">
          <a:blip r:embed="rId4">
            <a:extLst>
              <a:ext uri="{BEBA8EAE-BF5A-486C-A8C5-ECC9F3942E4B}">
                <a14:imgProps xmlns:a14="http://schemas.microsoft.com/office/drawing/2010/main">
                  <a14:imgLayer r:embed="rId5">
                    <a14:imgEffect>
                      <a14:backgroundRemoval t="17500" b="38333" l="9722" r="33333">
                        <a14:foregroundMark x1="15833" y1="23333" x2="31111" y2="30000"/>
                        <a14:foregroundMark x1="12778" y1="23333" x2="17222" y2="25000"/>
                      </a14:backgroundRemoval>
                    </a14:imgEffect>
                  </a14:imgLayer>
                </a14:imgProps>
              </a:ext>
              <a:ext uri="{28A0092B-C50C-407E-A947-70E740481C1C}">
                <a14:useLocalDpi xmlns:a14="http://schemas.microsoft.com/office/drawing/2010/main" val="0"/>
              </a:ext>
            </a:extLst>
          </a:blip>
          <a:srcRect l="10000" t="17500" r="66667" b="62500"/>
          <a:stretch/>
        </p:blipFill>
        <p:spPr>
          <a:xfrm rot="15457998">
            <a:off x="4132596" y="1867731"/>
            <a:ext cx="1066800" cy="609600"/>
          </a:xfrm>
          <a:prstGeom prst="rect">
            <a:avLst/>
          </a:prstGeom>
        </p:spPr>
      </p:pic>
      <p:pic>
        <p:nvPicPr>
          <p:cNvPr id="27" name="Picture 26"/>
          <p:cNvPicPr>
            <a:picLocks noChangeAspect="1"/>
          </p:cNvPicPr>
          <p:nvPr/>
        </p:nvPicPr>
        <p:blipFill rotWithShape="1">
          <a:blip r:embed="rId6">
            <a:extLst>
              <a:ext uri="{BEBA8EAE-BF5A-486C-A8C5-ECC9F3942E4B}">
                <a14:imgProps xmlns:a14="http://schemas.microsoft.com/office/drawing/2010/main">
                  <a14:imgLayer r:embed="rId5">
                    <a14:imgEffect>
                      <a14:backgroundRemoval t="70000" b="100000" l="45278" r="53333">
                        <a14:foregroundMark x1="47778" y1="73750" x2="48056" y2="81250"/>
                        <a14:foregroundMark x1="48889" y1="73750" x2="50000" y2="78333"/>
                      </a14:backgroundRemoval>
                    </a14:imgEffect>
                  </a14:imgLayer>
                </a14:imgProps>
              </a:ext>
              <a:ext uri="{28A0092B-C50C-407E-A947-70E740481C1C}">
                <a14:useLocalDpi xmlns:a14="http://schemas.microsoft.com/office/drawing/2010/main" val="0"/>
              </a:ext>
            </a:extLst>
          </a:blip>
          <a:srcRect l="45000" t="70000" r="46667"/>
          <a:stretch/>
        </p:blipFill>
        <p:spPr>
          <a:xfrm rot="15457998">
            <a:off x="4475496" y="1715331"/>
            <a:ext cx="381000" cy="914400"/>
          </a:xfrm>
          <a:prstGeom prst="rect">
            <a:avLst/>
          </a:prstGeom>
        </p:spPr>
      </p:pic>
      <p:pic>
        <p:nvPicPr>
          <p:cNvPr id="28" name="Picture 27"/>
          <p:cNvPicPr>
            <a:picLocks noChangeAspect="1"/>
          </p:cNvPicPr>
          <p:nvPr/>
        </p:nvPicPr>
        <p:blipFill rotWithShape="1">
          <a:blip r:embed="rId4">
            <a:extLst>
              <a:ext uri="{BEBA8EAE-BF5A-486C-A8C5-ECC9F3942E4B}">
                <a14:imgProps xmlns:a14="http://schemas.microsoft.com/office/drawing/2010/main">
                  <a14:imgLayer r:embed="rId5">
                    <a14:imgEffect>
                      <a14:backgroundRemoval t="17500" b="38333" l="9722" r="33333">
                        <a14:foregroundMark x1="15833" y1="23333" x2="31111" y2="30000"/>
                        <a14:foregroundMark x1="12778" y1="23333" x2="17222" y2="25000"/>
                      </a14:backgroundRemoval>
                    </a14:imgEffect>
                  </a14:imgLayer>
                </a14:imgProps>
              </a:ext>
              <a:ext uri="{28A0092B-C50C-407E-A947-70E740481C1C}">
                <a14:useLocalDpi xmlns:a14="http://schemas.microsoft.com/office/drawing/2010/main" val="0"/>
              </a:ext>
            </a:extLst>
          </a:blip>
          <a:srcRect l="10000" t="17500" r="66667" b="62500"/>
          <a:stretch/>
        </p:blipFill>
        <p:spPr>
          <a:xfrm rot="12979284">
            <a:off x="4132596" y="1867731"/>
            <a:ext cx="1066800" cy="609600"/>
          </a:xfrm>
          <a:prstGeom prst="rect">
            <a:avLst/>
          </a:prstGeom>
        </p:spPr>
      </p:pic>
      <p:pic>
        <p:nvPicPr>
          <p:cNvPr id="29" name="Picture 28"/>
          <p:cNvPicPr>
            <a:picLocks noChangeAspect="1"/>
          </p:cNvPicPr>
          <p:nvPr/>
        </p:nvPicPr>
        <p:blipFill rotWithShape="1">
          <a:blip r:embed="rId6">
            <a:extLst>
              <a:ext uri="{BEBA8EAE-BF5A-486C-A8C5-ECC9F3942E4B}">
                <a14:imgProps xmlns:a14="http://schemas.microsoft.com/office/drawing/2010/main">
                  <a14:imgLayer r:embed="rId5">
                    <a14:imgEffect>
                      <a14:backgroundRemoval t="70000" b="100000" l="45278" r="53333">
                        <a14:foregroundMark x1="47778" y1="73750" x2="48056" y2="81250"/>
                        <a14:foregroundMark x1="48889" y1="73750" x2="50000" y2="78333"/>
                      </a14:backgroundRemoval>
                    </a14:imgEffect>
                  </a14:imgLayer>
                </a14:imgProps>
              </a:ext>
              <a:ext uri="{28A0092B-C50C-407E-A947-70E740481C1C}">
                <a14:useLocalDpi xmlns:a14="http://schemas.microsoft.com/office/drawing/2010/main" val="0"/>
              </a:ext>
            </a:extLst>
          </a:blip>
          <a:srcRect l="45000" t="70000" r="46667"/>
          <a:stretch/>
        </p:blipFill>
        <p:spPr>
          <a:xfrm rot="12979284">
            <a:off x="4475496" y="1715331"/>
            <a:ext cx="381000" cy="914400"/>
          </a:xfrm>
          <a:prstGeom prst="rect">
            <a:avLst/>
          </a:prstGeom>
        </p:spPr>
      </p:pic>
      <p:pic>
        <p:nvPicPr>
          <p:cNvPr id="30" name="Picture 29"/>
          <p:cNvPicPr>
            <a:picLocks noChangeAspect="1"/>
          </p:cNvPicPr>
          <p:nvPr/>
        </p:nvPicPr>
        <p:blipFill rotWithShape="1">
          <a:blip r:embed="rId4">
            <a:extLst>
              <a:ext uri="{BEBA8EAE-BF5A-486C-A8C5-ECC9F3942E4B}">
                <a14:imgProps xmlns:a14="http://schemas.microsoft.com/office/drawing/2010/main">
                  <a14:imgLayer r:embed="rId5">
                    <a14:imgEffect>
                      <a14:backgroundRemoval t="17500" b="38333" l="9722" r="33333">
                        <a14:foregroundMark x1="15833" y1="23333" x2="31111" y2="30000"/>
                        <a14:foregroundMark x1="12778" y1="23333" x2="17222" y2="25000"/>
                      </a14:backgroundRemoval>
                    </a14:imgEffect>
                  </a14:imgLayer>
                </a14:imgProps>
              </a:ext>
              <a:ext uri="{28A0092B-C50C-407E-A947-70E740481C1C}">
                <a14:useLocalDpi xmlns:a14="http://schemas.microsoft.com/office/drawing/2010/main" val="0"/>
              </a:ext>
            </a:extLst>
          </a:blip>
          <a:srcRect l="10000" t="17500" r="66667" b="62500"/>
          <a:stretch/>
        </p:blipFill>
        <p:spPr>
          <a:xfrm rot="19852613">
            <a:off x="4132596" y="1867731"/>
            <a:ext cx="1066800" cy="609600"/>
          </a:xfrm>
          <a:prstGeom prst="rect">
            <a:avLst/>
          </a:prstGeom>
        </p:spPr>
      </p:pic>
      <p:pic>
        <p:nvPicPr>
          <p:cNvPr id="31" name="Picture 30"/>
          <p:cNvPicPr>
            <a:picLocks noChangeAspect="1"/>
          </p:cNvPicPr>
          <p:nvPr/>
        </p:nvPicPr>
        <p:blipFill rotWithShape="1">
          <a:blip r:embed="rId6">
            <a:extLst>
              <a:ext uri="{BEBA8EAE-BF5A-486C-A8C5-ECC9F3942E4B}">
                <a14:imgProps xmlns:a14="http://schemas.microsoft.com/office/drawing/2010/main">
                  <a14:imgLayer r:embed="rId5">
                    <a14:imgEffect>
                      <a14:backgroundRemoval t="70000" b="100000" l="45278" r="53333">
                        <a14:foregroundMark x1="47778" y1="73750" x2="48056" y2="81250"/>
                        <a14:foregroundMark x1="48889" y1="73750" x2="50000" y2="78333"/>
                      </a14:backgroundRemoval>
                    </a14:imgEffect>
                  </a14:imgLayer>
                </a14:imgProps>
              </a:ext>
              <a:ext uri="{28A0092B-C50C-407E-A947-70E740481C1C}">
                <a14:useLocalDpi xmlns:a14="http://schemas.microsoft.com/office/drawing/2010/main" val="0"/>
              </a:ext>
            </a:extLst>
          </a:blip>
          <a:srcRect l="45000" t="70000" r="46667"/>
          <a:stretch/>
        </p:blipFill>
        <p:spPr>
          <a:xfrm rot="19852613">
            <a:off x="4475496" y="1715331"/>
            <a:ext cx="381000" cy="914400"/>
          </a:xfrm>
          <a:prstGeom prst="rect">
            <a:avLst/>
          </a:prstGeom>
        </p:spPr>
      </p:pic>
      <p:pic>
        <p:nvPicPr>
          <p:cNvPr id="32" name="Picture 31"/>
          <p:cNvPicPr>
            <a:picLocks noChangeAspect="1"/>
          </p:cNvPicPr>
          <p:nvPr/>
        </p:nvPicPr>
        <p:blipFill rotWithShape="1">
          <a:blip r:embed="rId4">
            <a:extLst>
              <a:ext uri="{BEBA8EAE-BF5A-486C-A8C5-ECC9F3942E4B}">
                <a14:imgProps xmlns:a14="http://schemas.microsoft.com/office/drawing/2010/main">
                  <a14:imgLayer r:embed="rId5">
                    <a14:imgEffect>
                      <a14:backgroundRemoval t="17500" b="38333" l="9722" r="33333">
                        <a14:foregroundMark x1="15833" y1="23333" x2="31111" y2="30000"/>
                        <a14:foregroundMark x1="12778" y1="23333" x2="17222" y2="25000"/>
                      </a14:backgroundRemoval>
                    </a14:imgEffect>
                  </a14:imgLayer>
                </a14:imgProps>
              </a:ext>
              <a:ext uri="{28A0092B-C50C-407E-A947-70E740481C1C}">
                <a14:useLocalDpi xmlns:a14="http://schemas.microsoft.com/office/drawing/2010/main" val="0"/>
              </a:ext>
            </a:extLst>
          </a:blip>
          <a:srcRect l="10000" t="17500" r="66667" b="62500"/>
          <a:stretch/>
        </p:blipFill>
        <p:spPr>
          <a:xfrm rot="7744962">
            <a:off x="4132596" y="1867731"/>
            <a:ext cx="1066800" cy="609600"/>
          </a:xfrm>
          <a:prstGeom prst="rect">
            <a:avLst/>
          </a:prstGeom>
        </p:spPr>
      </p:pic>
      <p:pic>
        <p:nvPicPr>
          <p:cNvPr id="33" name="Picture 32"/>
          <p:cNvPicPr>
            <a:picLocks noChangeAspect="1"/>
          </p:cNvPicPr>
          <p:nvPr/>
        </p:nvPicPr>
        <p:blipFill rotWithShape="1">
          <a:blip r:embed="rId6">
            <a:extLst>
              <a:ext uri="{BEBA8EAE-BF5A-486C-A8C5-ECC9F3942E4B}">
                <a14:imgProps xmlns:a14="http://schemas.microsoft.com/office/drawing/2010/main">
                  <a14:imgLayer r:embed="rId5">
                    <a14:imgEffect>
                      <a14:backgroundRemoval t="70000" b="100000" l="45278" r="53333">
                        <a14:foregroundMark x1="47778" y1="73750" x2="48056" y2="81250"/>
                        <a14:foregroundMark x1="48889" y1="73750" x2="50000" y2="78333"/>
                      </a14:backgroundRemoval>
                    </a14:imgEffect>
                  </a14:imgLayer>
                </a14:imgProps>
              </a:ext>
              <a:ext uri="{28A0092B-C50C-407E-A947-70E740481C1C}">
                <a14:useLocalDpi xmlns:a14="http://schemas.microsoft.com/office/drawing/2010/main" val="0"/>
              </a:ext>
            </a:extLst>
          </a:blip>
          <a:srcRect l="45000" t="70000" r="46667"/>
          <a:stretch/>
        </p:blipFill>
        <p:spPr>
          <a:xfrm rot="7744962">
            <a:off x="4475496" y="1715331"/>
            <a:ext cx="381000" cy="914400"/>
          </a:xfrm>
          <a:prstGeom prst="rect">
            <a:avLst/>
          </a:prstGeom>
        </p:spPr>
      </p:pic>
      <p:sp>
        <p:nvSpPr>
          <p:cNvPr id="17" name="Rectangle 16"/>
          <p:cNvSpPr/>
          <p:nvPr/>
        </p:nvSpPr>
        <p:spPr>
          <a:xfrm>
            <a:off x="2209800" y="2188603"/>
            <a:ext cx="5257800" cy="1077218"/>
          </a:xfrm>
          <a:prstGeom prst="rect">
            <a:avLst/>
          </a:prstGeom>
        </p:spPr>
        <p:txBody>
          <a:bodyPr wrap="square">
            <a:spAutoFit/>
          </a:bodyPr>
          <a:lstStyle/>
          <a:p>
            <a:pPr algn="ctr"/>
            <a:r>
              <a:rPr lang="en-US" sz="3200" dirty="0"/>
              <a:t>Cigarette butts are the </a:t>
            </a:r>
            <a:br>
              <a:rPr lang="en-US" sz="3200" dirty="0"/>
            </a:br>
            <a:r>
              <a:rPr lang="en-US" sz="3200" dirty="0"/>
              <a:t>#1 littered item on US roads</a:t>
            </a:r>
          </a:p>
        </p:txBody>
      </p:sp>
      <p:sp>
        <p:nvSpPr>
          <p:cNvPr id="35" name="Rectangle 34"/>
          <p:cNvSpPr/>
          <p:nvPr/>
        </p:nvSpPr>
        <p:spPr>
          <a:xfrm>
            <a:off x="1332246" y="2166713"/>
            <a:ext cx="6667500" cy="1077218"/>
          </a:xfrm>
          <a:prstGeom prst="rect">
            <a:avLst/>
          </a:prstGeom>
          <a:solidFill>
            <a:srgbClr val="333333"/>
          </a:solidFill>
        </p:spPr>
        <p:txBody>
          <a:bodyPr wrap="square">
            <a:spAutoFit/>
          </a:bodyPr>
          <a:lstStyle/>
          <a:p>
            <a:pPr algn="ctr"/>
            <a:r>
              <a:rPr lang="en-US" sz="3200" dirty="0"/>
              <a:t>A pack-a-day smoker spends about $2,000 per year on cigarettes</a:t>
            </a:r>
          </a:p>
        </p:txBody>
      </p:sp>
      <p:pic>
        <p:nvPicPr>
          <p:cNvPr id="36" name="Picture 35"/>
          <p:cNvPicPr>
            <a:picLocks noChangeAspect="1"/>
          </p:cNvPicPr>
          <p:nvPr/>
        </p:nvPicPr>
        <p:blipFill rotWithShape="1">
          <a:blip r:embed="rId7">
            <a:extLst>
              <a:ext uri="{BEBA8EAE-BF5A-486C-A8C5-ECC9F3942E4B}">
                <a14:imgProps xmlns:a14="http://schemas.microsoft.com/office/drawing/2010/main">
                  <a14:imgLayer r:embed="rId8">
                    <a14:imgEffect>
                      <a14:backgroundRemoval t="3750" b="41250" l="40417" r="62917"/>
                    </a14:imgEffect>
                  </a14:imgLayer>
                </a14:imgProps>
              </a:ext>
              <a:ext uri="{28A0092B-C50C-407E-A947-70E740481C1C}">
                <a14:useLocalDpi xmlns:a14="http://schemas.microsoft.com/office/drawing/2010/main" val="0"/>
              </a:ext>
            </a:extLst>
          </a:blip>
          <a:srcRect l="40783" t="3670" r="37039" b="58821"/>
          <a:stretch/>
        </p:blipFill>
        <p:spPr>
          <a:xfrm rot="17467146">
            <a:off x="4224177" y="752712"/>
            <a:ext cx="1019850" cy="1724802"/>
          </a:xfrm>
          <a:prstGeom prst="rect">
            <a:avLst/>
          </a:prstGeom>
        </p:spPr>
      </p:pic>
      <p:pic>
        <p:nvPicPr>
          <p:cNvPr id="37" name="Picture 36"/>
          <p:cNvPicPr>
            <a:picLocks noChangeAspect="1"/>
          </p:cNvPicPr>
          <p:nvPr/>
        </p:nvPicPr>
        <p:blipFill rotWithShape="1">
          <a:blip r:embed="rId9">
            <a:extLst>
              <a:ext uri="{BEBA8EAE-BF5A-486C-A8C5-ECC9F3942E4B}">
                <a14:imgProps xmlns:a14="http://schemas.microsoft.com/office/drawing/2010/main">
                  <a14:imgLayer r:embed="rId8">
                    <a14:imgEffect>
                      <a14:backgroundRemoval t="24167" b="57917" l="23333" r="60000"/>
                    </a14:imgEffect>
                  </a14:imgLayer>
                </a14:imgProps>
              </a:ext>
              <a:ext uri="{28A0092B-C50C-407E-A947-70E740481C1C}">
                <a14:useLocalDpi xmlns:a14="http://schemas.microsoft.com/office/drawing/2010/main" val="0"/>
              </a:ext>
            </a:extLst>
          </a:blip>
          <a:srcRect l="23747" t="24130" r="40035" b="41771"/>
          <a:stretch/>
        </p:blipFill>
        <p:spPr>
          <a:xfrm rot="17467146">
            <a:off x="3871201" y="794486"/>
            <a:ext cx="1665434" cy="1568002"/>
          </a:xfrm>
          <a:prstGeom prst="rect">
            <a:avLst/>
          </a:prstGeom>
        </p:spPr>
      </p:pic>
      <p:pic>
        <p:nvPicPr>
          <p:cNvPr id="38" name="Picture 37"/>
          <p:cNvPicPr>
            <a:picLocks noChangeAspect="1"/>
          </p:cNvPicPr>
          <p:nvPr/>
        </p:nvPicPr>
        <p:blipFill rotWithShape="1">
          <a:blip r:embed="rId7">
            <a:extLst>
              <a:ext uri="{BEBA8EAE-BF5A-486C-A8C5-ECC9F3942E4B}">
                <a14:imgProps xmlns:a14="http://schemas.microsoft.com/office/drawing/2010/main">
                  <a14:imgLayer r:embed="rId8">
                    <a14:imgEffect>
                      <a14:backgroundRemoval t="3750" b="41250" l="40417" r="62917"/>
                    </a14:imgEffect>
                  </a14:imgLayer>
                </a14:imgProps>
              </a:ext>
              <a:ext uri="{28A0092B-C50C-407E-A947-70E740481C1C}">
                <a14:useLocalDpi xmlns:a14="http://schemas.microsoft.com/office/drawing/2010/main" val="0"/>
              </a:ext>
            </a:extLst>
          </a:blip>
          <a:srcRect l="40783" t="3670" r="37039" b="58821"/>
          <a:stretch/>
        </p:blipFill>
        <p:spPr>
          <a:xfrm>
            <a:off x="4188206" y="756199"/>
            <a:ext cx="1019850" cy="1724802"/>
          </a:xfrm>
          <a:prstGeom prst="rect">
            <a:avLst/>
          </a:prstGeom>
        </p:spPr>
      </p:pic>
      <p:pic>
        <p:nvPicPr>
          <p:cNvPr id="39" name="Picture 38"/>
          <p:cNvPicPr>
            <a:picLocks noChangeAspect="1"/>
          </p:cNvPicPr>
          <p:nvPr/>
        </p:nvPicPr>
        <p:blipFill rotWithShape="1">
          <a:blip r:embed="rId9">
            <a:extLst>
              <a:ext uri="{BEBA8EAE-BF5A-486C-A8C5-ECC9F3942E4B}">
                <a14:imgProps xmlns:a14="http://schemas.microsoft.com/office/drawing/2010/main">
                  <a14:imgLayer r:embed="rId8">
                    <a14:imgEffect>
                      <a14:backgroundRemoval t="24167" b="57917" l="23333" r="60000"/>
                    </a14:imgEffect>
                  </a14:imgLayer>
                </a14:imgProps>
              </a:ext>
              <a:ext uri="{28A0092B-C50C-407E-A947-70E740481C1C}">
                <a14:useLocalDpi xmlns:a14="http://schemas.microsoft.com/office/drawing/2010/main" val="0"/>
              </a:ext>
            </a:extLst>
          </a:blip>
          <a:srcRect l="23747" t="24130" r="40035" b="41771"/>
          <a:stretch/>
        </p:blipFill>
        <p:spPr>
          <a:xfrm>
            <a:off x="3832482" y="787117"/>
            <a:ext cx="1665434" cy="1568002"/>
          </a:xfrm>
          <a:prstGeom prst="rect">
            <a:avLst/>
          </a:prstGeom>
        </p:spPr>
      </p:pic>
      <p:pic>
        <p:nvPicPr>
          <p:cNvPr id="40" name="Picture 39"/>
          <p:cNvPicPr>
            <a:picLocks noChangeAspect="1"/>
          </p:cNvPicPr>
          <p:nvPr/>
        </p:nvPicPr>
        <p:blipFill rotWithShape="1">
          <a:blip r:embed="rId7">
            <a:extLst>
              <a:ext uri="{BEBA8EAE-BF5A-486C-A8C5-ECC9F3942E4B}">
                <a14:imgProps xmlns:a14="http://schemas.microsoft.com/office/drawing/2010/main">
                  <a14:imgLayer r:embed="rId8">
                    <a14:imgEffect>
                      <a14:backgroundRemoval t="3750" b="41250" l="40417" r="62917"/>
                    </a14:imgEffect>
                  </a14:imgLayer>
                </a14:imgProps>
              </a:ext>
              <a:ext uri="{28A0092B-C50C-407E-A947-70E740481C1C}">
                <a14:useLocalDpi xmlns:a14="http://schemas.microsoft.com/office/drawing/2010/main" val="0"/>
              </a:ext>
            </a:extLst>
          </a:blip>
          <a:srcRect l="40783" t="3670" r="37039" b="58821"/>
          <a:stretch/>
        </p:blipFill>
        <p:spPr>
          <a:xfrm rot="2851797">
            <a:off x="4164492" y="720934"/>
            <a:ext cx="1019850" cy="1724802"/>
          </a:xfrm>
          <a:prstGeom prst="rect">
            <a:avLst/>
          </a:prstGeom>
        </p:spPr>
      </p:pic>
      <p:pic>
        <p:nvPicPr>
          <p:cNvPr id="41" name="Picture 40"/>
          <p:cNvPicPr>
            <a:picLocks noChangeAspect="1"/>
          </p:cNvPicPr>
          <p:nvPr/>
        </p:nvPicPr>
        <p:blipFill rotWithShape="1">
          <a:blip r:embed="rId9">
            <a:extLst>
              <a:ext uri="{BEBA8EAE-BF5A-486C-A8C5-ECC9F3942E4B}">
                <a14:imgProps xmlns:a14="http://schemas.microsoft.com/office/drawing/2010/main">
                  <a14:imgLayer r:embed="rId8">
                    <a14:imgEffect>
                      <a14:backgroundRemoval t="24167" b="57917" l="23333" r="60000"/>
                    </a14:imgEffect>
                  </a14:imgLayer>
                </a14:imgProps>
              </a:ext>
              <a:ext uri="{28A0092B-C50C-407E-A947-70E740481C1C}">
                <a14:useLocalDpi xmlns:a14="http://schemas.microsoft.com/office/drawing/2010/main" val="0"/>
              </a:ext>
            </a:extLst>
          </a:blip>
          <a:srcRect l="23747" t="24130" r="40035" b="41771"/>
          <a:stretch/>
        </p:blipFill>
        <p:spPr>
          <a:xfrm rot="2851797">
            <a:off x="3875054" y="765940"/>
            <a:ext cx="1665436" cy="1568004"/>
          </a:xfrm>
          <a:prstGeom prst="rect">
            <a:avLst/>
          </a:prstGeom>
        </p:spPr>
      </p:pic>
      <p:pic>
        <p:nvPicPr>
          <p:cNvPr id="42" name="Picture 41"/>
          <p:cNvPicPr>
            <a:picLocks noChangeAspect="1"/>
          </p:cNvPicPr>
          <p:nvPr/>
        </p:nvPicPr>
        <p:blipFill rotWithShape="1">
          <a:blip r:embed="rId7">
            <a:extLst>
              <a:ext uri="{BEBA8EAE-BF5A-486C-A8C5-ECC9F3942E4B}">
                <a14:imgProps xmlns:a14="http://schemas.microsoft.com/office/drawing/2010/main">
                  <a14:imgLayer r:embed="rId8">
                    <a14:imgEffect>
                      <a14:backgroundRemoval t="3750" b="41250" l="40417" r="62917"/>
                    </a14:imgEffect>
                  </a14:imgLayer>
                </a14:imgProps>
              </a:ext>
              <a:ext uri="{28A0092B-C50C-407E-A947-70E740481C1C}">
                <a14:useLocalDpi xmlns:a14="http://schemas.microsoft.com/office/drawing/2010/main" val="0"/>
              </a:ext>
            </a:extLst>
          </a:blip>
          <a:srcRect l="40783" t="3670" r="37039" b="58821"/>
          <a:stretch/>
        </p:blipFill>
        <p:spPr>
          <a:xfrm rot="8445976">
            <a:off x="4113112" y="698194"/>
            <a:ext cx="1019850" cy="1724802"/>
          </a:xfrm>
          <a:prstGeom prst="rect">
            <a:avLst/>
          </a:prstGeom>
        </p:spPr>
      </p:pic>
      <p:pic>
        <p:nvPicPr>
          <p:cNvPr id="43" name="Picture 42"/>
          <p:cNvPicPr>
            <a:picLocks noChangeAspect="1"/>
          </p:cNvPicPr>
          <p:nvPr/>
        </p:nvPicPr>
        <p:blipFill rotWithShape="1">
          <a:blip r:embed="rId9">
            <a:extLst>
              <a:ext uri="{BEBA8EAE-BF5A-486C-A8C5-ECC9F3942E4B}">
                <a14:imgProps xmlns:a14="http://schemas.microsoft.com/office/drawing/2010/main">
                  <a14:imgLayer r:embed="rId8">
                    <a14:imgEffect>
                      <a14:backgroundRemoval t="24167" b="57917" l="23333" r="60000"/>
                    </a14:imgEffect>
                  </a14:imgLayer>
                </a14:imgProps>
              </a:ext>
              <a:ext uri="{28A0092B-C50C-407E-A947-70E740481C1C}">
                <a14:useLocalDpi xmlns:a14="http://schemas.microsoft.com/office/drawing/2010/main" val="0"/>
              </a:ext>
            </a:extLst>
          </a:blip>
          <a:srcRect l="23747" t="24130" r="40035" b="41771"/>
          <a:stretch/>
        </p:blipFill>
        <p:spPr>
          <a:xfrm rot="8445976">
            <a:off x="3966422" y="781019"/>
            <a:ext cx="1665434" cy="1568002"/>
          </a:xfrm>
          <a:prstGeom prst="rect">
            <a:avLst/>
          </a:prstGeom>
        </p:spPr>
      </p:pic>
      <p:pic>
        <p:nvPicPr>
          <p:cNvPr id="44" name="Picture 43"/>
          <p:cNvPicPr>
            <a:picLocks noChangeAspect="1"/>
          </p:cNvPicPr>
          <p:nvPr/>
        </p:nvPicPr>
        <p:blipFill rotWithShape="1">
          <a:blip r:embed="rId7">
            <a:extLst>
              <a:ext uri="{BEBA8EAE-BF5A-486C-A8C5-ECC9F3942E4B}">
                <a14:imgProps xmlns:a14="http://schemas.microsoft.com/office/drawing/2010/main">
                  <a14:imgLayer r:embed="rId8">
                    <a14:imgEffect>
                      <a14:backgroundRemoval t="3750" b="41250" l="40417" r="62917"/>
                    </a14:imgEffect>
                  </a14:imgLayer>
                </a14:imgProps>
              </a:ext>
              <a:ext uri="{28A0092B-C50C-407E-A947-70E740481C1C}">
                <a14:useLocalDpi xmlns:a14="http://schemas.microsoft.com/office/drawing/2010/main" val="0"/>
              </a:ext>
            </a:extLst>
          </a:blip>
          <a:srcRect l="40783" t="3670" r="37039" b="58821"/>
          <a:stretch/>
        </p:blipFill>
        <p:spPr>
          <a:xfrm rot="16020819">
            <a:off x="4212875" y="811249"/>
            <a:ext cx="1019850" cy="1724802"/>
          </a:xfrm>
          <a:prstGeom prst="rect">
            <a:avLst/>
          </a:prstGeom>
        </p:spPr>
      </p:pic>
      <p:pic>
        <p:nvPicPr>
          <p:cNvPr id="45" name="Picture 44"/>
          <p:cNvPicPr>
            <a:picLocks noChangeAspect="1"/>
          </p:cNvPicPr>
          <p:nvPr/>
        </p:nvPicPr>
        <p:blipFill rotWithShape="1">
          <a:blip r:embed="rId9">
            <a:extLst>
              <a:ext uri="{BEBA8EAE-BF5A-486C-A8C5-ECC9F3942E4B}">
                <a14:imgProps xmlns:a14="http://schemas.microsoft.com/office/drawing/2010/main">
                  <a14:imgLayer r:embed="rId8">
                    <a14:imgEffect>
                      <a14:backgroundRemoval t="24167" b="57917" l="23333" r="60000"/>
                    </a14:imgEffect>
                  </a14:imgLayer>
                </a14:imgProps>
              </a:ext>
              <a:ext uri="{28A0092B-C50C-407E-A947-70E740481C1C}">
                <a14:useLocalDpi xmlns:a14="http://schemas.microsoft.com/office/drawing/2010/main" val="0"/>
              </a:ext>
            </a:extLst>
          </a:blip>
          <a:srcRect l="23747" t="24130" r="40035" b="41771"/>
          <a:stretch/>
        </p:blipFill>
        <p:spPr>
          <a:xfrm rot="16020819">
            <a:off x="3803602" y="952209"/>
            <a:ext cx="1665434" cy="1568002"/>
          </a:xfrm>
          <a:prstGeom prst="rect">
            <a:avLst/>
          </a:prstGeom>
        </p:spPr>
      </p:pic>
      <p:sp>
        <p:nvSpPr>
          <p:cNvPr id="2" name="Title 1"/>
          <p:cNvSpPr>
            <a:spLocks noGrp="1"/>
          </p:cNvSpPr>
          <p:nvPr>
            <p:ph type="title"/>
          </p:nvPr>
        </p:nvSpPr>
        <p:spPr/>
        <p:txBody>
          <a:bodyPr/>
          <a:lstStyle/>
          <a:p>
            <a:r>
              <a:rPr lang="en-US" dirty="0"/>
              <a:t>Did You Know?</a:t>
            </a:r>
          </a:p>
        </p:txBody>
      </p:sp>
      <p:sp>
        <p:nvSpPr>
          <p:cNvPr id="3" name="Slide Number Placeholder 2"/>
          <p:cNvSpPr>
            <a:spLocks noGrp="1"/>
          </p:cNvSpPr>
          <p:nvPr>
            <p:ph type="sldNum" sz="quarter" idx="11"/>
          </p:nvPr>
        </p:nvSpPr>
        <p:spPr/>
        <p:txBody>
          <a:bodyPr/>
          <a:lstStyle/>
          <a:p>
            <a:fld id="{42FDEBBB-D812-4CD2-B983-5CFCE59D02BF}" type="slidenum">
              <a:rPr lang="en-US" smtClean="0"/>
              <a:pPr/>
              <a:t>15</a:t>
            </a:fld>
            <a:endParaRPr lang="en-US" dirty="0"/>
          </a:p>
        </p:txBody>
      </p:sp>
      <p:pic>
        <p:nvPicPr>
          <p:cNvPr id="54" name="Picture 53"/>
          <p:cNvPicPr>
            <a:picLocks noChangeAspect="1"/>
          </p:cNvPicPr>
          <p:nvPr/>
        </p:nvPicPr>
        <p:blipFill rotWithShape="1">
          <a:blip r:embed="rId7">
            <a:extLst>
              <a:ext uri="{BEBA8EAE-BF5A-486C-A8C5-ECC9F3942E4B}">
                <a14:imgProps xmlns:a14="http://schemas.microsoft.com/office/drawing/2010/main">
                  <a14:imgLayer r:embed="rId8">
                    <a14:imgEffect>
                      <a14:backgroundRemoval t="3750" b="41250" l="40417" r="62917"/>
                    </a14:imgEffect>
                  </a14:imgLayer>
                </a14:imgProps>
              </a:ext>
              <a:ext uri="{28A0092B-C50C-407E-A947-70E740481C1C}">
                <a14:useLocalDpi xmlns:a14="http://schemas.microsoft.com/office/drawing/2010/main" val="0"/>
              </a:ext>
            </a:extLst>
          </a:blip>
          <a:srcRect l="40783" t="3670" r="37039" b="58821"/>
          <a:stretch/>
        </p:blipFill>
        <p:spPr>
          <a:xfrm rot="17467146">
            <a:off x="3291645" y="796068"/>
            <a:ext cx="1019850" cy="1724802"/>
          </a:xfrm>
          <a:prstGeom prst="rect">
            <a:avLst/>
          </a:prstGeom>
        </p:spPr>
      </p:pic>
      <p:pic>
        <p:nvPicPr>
          <p:cNvPr id="55" name="Picture 54"/>
          <p:cNvPicPr>
            <a:picLocks noChangeAspect="1"/>
          </p:cNvPicPr>
          <p:nvPr/>
        </p:nvPicPr>
        <p:blipFill rotWithShape="1">
          <a:blip r:embed="rId9">
            <a:extLst>
              <a:ext uri="{BEBA8EAE-BF5A-486C-A8C5-ECC9F3942E4B}">
                <a14:imgProps xmlns:a14="http://schemas.microsoft.com/office/drawing/2010/main">
                  <a14:imgLayer r:embed="rId8">
                    <a14:imgEffect>
                      <a14:backgroundRemoval t="24167" b="57917" l="23333" r="60000"/>
                    </a14:imgEffect>
                  </a14:imgLayer>
                </a14:imgProps>
              </a:ext>
              <a:ext uri="{28A0092B-C50C-407E-A947-70E740481C1C}">
                <a14:useLocalDpi xmlns:a14="http://schemas.microsoft.com/office/drawing/2010/main" val="0"/>
              </a:ext>
            </a:extLst>
          </a:blip>
          <a:srcRect l="23747" t="24130" r="40035" b="41771"/>
          <a:stretch/>
        </p:blipFill>
        <p:spPr>
          <a:xfrm rot="17467146">
            <a:off x="3423887" y="220445"/>
            <a:ext cx="1665434" cy="1568002"/>
          </a:xfrm>
          <a:prstGeom prst="rect">
            <a:avLst/>
          </a:prstGeom>
        </p:spPr>
      </p:pic>
      <p:pic>
        <p:nvPicPr>
          <p:cNvPr id="56" name="Picture 55"/>
          <p:cNvPicPr>
            <a:picLocks noChangeAspect="1"/>
          </p:cNvPicPr>
          <p:nvPr/>
        </p:nvPicPr>
        <p:blipFill rotWithShape="1">
          <a:blip r:embed="rId7">
            <a:extLst>
              <a:ext uri="{BEBA8EAE-BF5A-486C-A8C5-ECC9F3942E4B}">
                <a14:imgProps xmlns:a14="http://schemas.microsoft.com/office/drawing/2010/main">
                  <a14:imgLayer r:embed="rId8">
                    <a14:imgEffect>
                      <a14:backgroundRemoval t="3750" b="41250" l="40417" r="62917"/>
                    </a14:imgEffect>
                  </a14:imgLayer>
                </a14:imgProps>
              </a:ext>
              <a:ext uri="{28A0092B-C50C-407E-A947-70E740481C1C}">
                <a14:useLocalDpi xmlns:a14="http://schemas.microsoft.com/office/drawing/2010/main" val="0"/>
              </a:ext>
            </a:extLst>
          </a:blip>
          <a:srcRect l="40783" t="3670" r="37039" b="58821"/>
          <a:stretch/>
        </p:blipFill>
        <p:spPr>
          <a:xfrm>
            <a:off x="3348656" y="408102"/>
            <a:ext cx="1019850" cy="1724802"/>
          </a:xfrm>
          <a:prstGeom prst="rect">
            <a:avLst/>
          </a:prstGeom>
        </p:spPr>
      </p:pic>
      <p:pic>
        <p:nvPicPr>
          <p:cNvPr id="57" name="Picture 56"/>
          <p:cNvPicPr>
            <a:picLocks noChangeAspect="1"/>
          </p:cNvPicPr>
          <p:nvPr/>
        </p:nvPicPr>
        <p:blipFill rotWithShape="1">
          <a:blip r:embed="rId9">
            <a:extLst>
              <a:ext uri="{BEBA8EAE-BF5A-486C-A8C5-ECC9F3942E4B}">
                <a14:imgProps xmlns:a14="http://schemas.microsoft.com/office/drawing/2010/main">
                  <a14:imgLayer r:embed="rId8">
                    <a14:imgEffect>
                      <a14:backgroundRemoval t="24167" b="57917" l="23333" r="60000"/>
                    </a14:imgEffect>
                  </a14:imgLayer>
                </a14:imgProps>
              </a:ext>
              <a:ext uri="{28A0092B-C50C-407E-A947-70E740481C1C}">
                <a14:useLocalDpi xmlns:a14="http://schemas.microsoft.com/office/drawing/2010/main" val="0"/>
              </a:ext>
            </a:extLst>
          </a:blip>
          <a:srcRect l="23747" t="24130" r="40035" b="41771"/>
          <a:stretch/>
        </p:blipFill>
        <p:spPr>
          <a:xfrm>
            <a:off x="4460183" y="323234"/>
            <a:ext cx="1665434" cy="1568002"/>
          </a:xfrm>
          <a:prstGeom prst="rect">
            <a:avLst/>
          </a:prstGeom>
        </p:spPr>
      </p:pic>
      <p:pic>
        <p:nvPicPr>
          <p:cNvPr id="58" name="Picture 57"/>
          <p:cNvPicPr>
            <a:picLocks noChangeAspect="1"/>
          </p:cNvPicPr>
          <p:nvPr/>
        </p:nvPicPr>
        <p:blipFill rotWithShape="1">
          <a:blip r:embed="rId7">
            <a:extLst>
              <a:ext uri="{BEBA8EAE-BF5A-486C-A8C5-ECC9F3942E4B}">
                <a14:imgProps xmlns:a14="http://schemas.microsoft.com/office/drawing/2010/main">
                  <a14:imgLayer r:embed="rId8">
                    <a14:imgEffect>
                      <a14:backgroundRemoval t="3750" b="41250" l="40417" r="62917"/>
                    </a14:imgEffect>
                  </a14:imgLayer>
                </a14:imgProps>
              </a:ext>
              <a:ext uri="{28A0092B-C50C-407E-A947-70E740481C1C}">
                <a14:useLocalDpi xmlns:a14="http://schemas.microsoft.com/office/drawing/2010/main" val="0"/>
              </a:ext>
            </a:extLst>
          </a:blip>
          <a:srcRect l="40783" t="3670" r="37039" b="58821"/>
          <a:stretch/>
        </p:blipFill>
        <p:spPr>
          <a:xfrm rot="2851797">
            <a:off x="3797618" y="1285975"/>
            <a:ext cx="1019850" cy="1724802"/>
          </a:xfrm>
          <a:prstGeom prst="rect">
            <a:avLst/>
          </a:prstGeom>
        </p:spPr>
      </p:pic>
      <p:pic>
        <p:nvPicPr>
          <p:cNvPr id="59" name="Picture 58"/>
          <p:cNvPicPr>
            <a:picLocks noChangeAspect="1"/>
          </p:cNvPicPr>
          <p:nvPr/>
        </p:nvPicPr>
        <p:blipFill rotWithShape="1">
          <a:blip r:embed="rId9">
            <a:extLst>
              <a:ext uri="{BEBA8EAE-BF5A-486C-A8C5-ECC9F3942E4B}">
                <a14:imgProps xmlns:a14="http://schemas.microsoft.com/office/drawing/2010/main">
                  <a14:imgLayer r:embed="rId8">
                    <a14:imgEffect>
                      <a14:backgroundRemoval t="24167" b="57917" l="23333" r="60000"/>
                    </a14:imgEffect>
                  </a14:imgLayer>
                </a14:imgProps>
              </a:ext>
              <a:ext uri="{28A0092B-C50C-407E-A947-70E740481C1C}">
                <a14:useLocalDpi xmlns:a14="http://schemas.microsoft.com/office/drawing/2010/main" val="0"/>
              </a:ext>
            </a:extLst>
          </a:blip>
          <a:srcRect l="23747" t="24130" r="40035" b="41771"/>
          <a:stretch/>
        </p:blipFill>
        <p:spPr>
          <a:xfrm rot="2851797">
            <a:off x="4525042" y="1128045"/>
            <a:ext cx="1665436" cy="1568004"/>
          </a:xfrm>
          <a:prstGeom prst="rect">
            <a:avLst/>
          </a:prstGeom>
        </p:spPr>
      </p:pic>
      <p:pic>
        <p:nvPicPr>
          <p:cNvPr id="60" name="Picture 59"/>
          <p:cNvPicPr>
            <a:picLocks noChangeAspect="1"/>
          </p:cNvPicPr>
          <p:nvPr/>
        </p:nvPicPr>
        <p:blipFill rotWithShape="1">
          <a:blip r:embed="rId7">
            <a:extLst>
              <a:ext uri="{BEBA8EAE-BF5A-486C-A8C5-ECC9F3942E4B}">
                <a14:imgProps xmlns:a14="http://schemas.microsoft.com/office/drawing/2010/main">
                  <a14:imgLayer r:embed="rId8">
                    <a14:imgEffect>
                      <a14:backgroundRemoval t="3750" b="41250" l="40417" r="62917"/>
                    </a14:imgEffect>
                  </a14:imgLayer>
                </a14:imgProps>
              </a:ext>
              <a:ext uri="{28A0092B-C50C-407E-A947-70E740481C1C}">
                <a14:useLocalDpi xmlns:a14="http://schemas.microsoft.com/office/drawing/2010/main" val="0"/>
              </a:ext>
            </a:extLst>
          </a:blip>
          <a:srcRect l="40783" t="3670" r="37039" b="58821"/>
          <a:stretch/>
        </p:blipFill>
        <p:spPr>
          <a:xfrm rot="8445976">
            <a:off x="3877845" y="1102832"/>
            <a:ext cx="1019850" cy="1724802"/>
          </a:xfrm>
          <a:prstGeom prst="rect">
            <a:avLst/>
          </a:prstGeom>
        </p:spPr>
      </p:pic>
      <p:pic>
        <p:nvPicPr>
          <p:cNvPr id="61" name="Picture 60"/>
          <p:cNvPicPr>
            <a:picLocks noChangeAspect="1"/>
          </p:cNvPicPr>
          <p:nvPr/>
        </p:nvPicPr>
        <p:blipFill rotWithShape="1">
          <a:blip r:embed="rId9">
            <a:extLst>
              <a:ext uri="{BEBA8EAE-BF5A-486C-A8C5-ECC9F3942E4B}">
                <a14:imgProps xmlns:a14="http://schemas.microsoft.com/office/drawing/2010/main">
                  <a14:imgLayer r:embed="rId8">
                    <a14:imgEffect>
                      <a14:backgroundRemoval t="24167" b="57917" l="23333" r="60000"/>
                    </a14:imgEffect>
                  </a14:imgLayer>
                </a14:imgProps>
              </a:ext>
              <a:ext uri="{28A0092B-C50C-407E-A947-70E740481C1C}">
                <a14:useLocalDpi xmlns:a14="http://schemas.microsoft.com/office/drawing/2010/main" val="0"/>
              </a:ext>
            </a:extLst>
          </a:blip>
          <a:srcRect l="23747" t="24130" r="40035" b="41771"/>
          <a:stretch/>
        </p:blipFill>
        <p:spPr>
          <a:xfrm rot="8445976">
            <a:off x="4774851" y="1443811"/>
            <a:ext cx="1665434" cy="1568002"/>
          </a:xfrm>
          <a:prstGeom prst="rect">
            <a:avLst/>
          </a:prstGeom>
        </p:spPr>
      </p:pic>
      <p:pic>
        <p:nvPicPr>
          <p:cNvPr id="62" name="Picture 61"/>
          <p:cNvPicPr>
            <a:picLocks noChangeAspect="1"/>
          </p:cNvPicPr>
          <p:nvPr/>
        </p:nvPicPr>
        <p:blipFill rotWithShape="1">
          <a:blip r:embed="rId7">
            <a:extLst>
              <a:ext uri="{BEBA8EAE-BF5A-486C-A8C5-ECC9F3942E4B}">
                <a14:imgProps xmlns:a14="http://schemas.microsoft.com/office/drawing/2010/main">
                  <a14:imgLayer r:embed="rId8">
                    <a14:imgEffect>
                      <a14:backgroundRemoval t="3750" b="41250" l="40417" r="62917"/>
                    </a14:imgEffect>
                  </a14:imgLayer>
                </a14:imgProps>
              </a:ext>
              <a:ext uri="{28A0092B-C50C-407E-A947-70E740481C1C}">
                <a14:useLocalDpi xmlns:a14="http://schemas.microsoft.com/office/drawing/2010/main" val="0"/>
              </a:ext>
            </a:extLst>
          </a:blip>
          <a:srcRect l="40783" t="3670" r="37039" b="58821"/>
          <a:stretch/>
        </p:blipFill>
        <p:spPr>
          <a:xfrm rot="16020819">
            <a:off x="3758583" y="1282870"/>
            <a:ext cx="1019850" cy="1724802"/>
          </a:xfrm>
          <a:prstGeom prst="rect">
            <a:avLst/>
          </a:prstGeom>
        </p:spPr>
      </p:pic>
      <p:pic>
        <p:nvPicPr>
          <p:cNvPr id="63" name="Picture 62"/>
          <p:cNvPicPr>
            <a:picLocks noChangeAspect="1"/>
          </p:cNvPicPr>
          <p:nvPr/>
        </p:nvPicPr>
        <p:blipFill rotWithShape="1">
          <a:blip r:embed="rId9">
            <a:extLst>
              <a:ext uri="{BEBA8EAE-BF5A-486C-A8C5-ECC9F3942E4B}">
                <a14:imgProps xmlns:a14="http://schemas.microsoft.com/office/drawing/2010/main">
                  <a14:imgLayer r:embed="rId8">
                    <a14:imgEffect>
                      <a14:backgroundRemoval t="24167" b="57917" l="23333" r="60000"/>
                    </a14:imgEffect>
                  </a14:imgLayer>
                </a14:imgProps>
              </a:ext>
              <a:ext uri="{28A0092B-C50C-407E-A947-70E740481C1C}">
                <a14:useLocalDpi xmlns:a14="http://schemas.microsoft.com/office/drawing/2010/main" val="0"/>
              </a:ext>
            </a:extLst>
          </a:blip>
          <a:srcRect l="23747" t="24130" r="40035" b="41771"/>
          <a:stretch/>
        </p:blipFill>
        <p:spPr>
          <a:xfrm rot="16020819">
            <a:off x="4211490" y="1272581"/>
            <a:ext cx="1665434" cy="1568002"/>
          </a:xfrm>
          <a:prstGeom prst="rect">
            <a:avLst/>
          </a:prstGeom>
        </p:spPr>
      </p:pic>
    </p:spTree>
    <p:extLst>
      <p:ext uri="{BB962C8B-B14F-4D97-AF65-F5344CB8AC3E}">
        <p14:creationId xmlns:p14="http://schemas.microsoft.com/office/powerpoint/2010/main" val="4234352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Effect transition="in" filter="fade">
                                      <p:cBhvr>
                                        <p:cTn id="9" dur="1000"/>
                                        <p:tgtEl>
                                          <p:spTgt spid="17"/>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1000"/>
                                        <p:tgtEl>
                                          <p:spTgt spid="32"/>
                                        </p:tgtEl>
                                      </p:cBhvr>
                                    </p:animEffect>
                                  </p:childTnLst>
                                </p:cTn>
                              </p:par>
                              <p:par>
                                <p:cTn id="14" presetID="10" presetClass="entr" presetSubtype="0"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1000"/>
                                        <p:tgtEl>
                                          <p:spTgt spid="33"/>
                                        </p:tgtEl>
                                      </p:cBhvr>
                                    </p:animEffect>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childTnLst>
                                </p:cTn>
                              </p:par>
                              <p:par>
                                <p:cTn id="20" presetID="10"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childTnLst>
                                </p:cTn>
                              </p:par>
                              <p:par>
                                <p:cTn id="23" presetID="10"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1000"/>
                                        <p:tgtEl>
                                          <p:spTgt spid="28"/>
                                        </p:tgtEl>
                                      </p:cBhvr>
                                    </p:animEffect>
                                  </p:childTnLst>
                                </p:cTn>
                              </p:par>
                              <p:par>
                                <p:cTn id="26" presetID="10" presetClass="entr" presetSubtype="0"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1000"/>
                                        <p:tgtEl>
                                          <p:spTgt spid="29"/>
                                        </p:tgtEl>
                                      </p:cBhvr>
                                    </p:animEffect>
                                  </p:childTnLst>
                                </p:cTn>
                              </p:par>
                              <p:par>
                                <p:cTn id="29" presetID="10"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000"/>
                                        <p:tgtEl>
                                          <p:spTgt spid="26"/>
                                        </p:tgtEl>
                                      </p:cBhvr>
                                    </p:animEffect>
                                  </p:childTnLst>
                                </p:cTn>
                              </p:par>
                              <p:par>
                                <p:cTn id="32" presetID="10" presetClass="entr" presetSubtype="0"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1000"/>
                                        <p:tgtEl>
                                          <p:spTgt spid="27"/>
                                        </p:tgtEl>
                                      </p:cBhvr>
                                    </p:animEffect>
                                  </p:childTnLst>
                                </p:cTn>
                              </p:par>
                              <p:par>
                                <p:cTn id="35" presetID="10"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1000"/>
                                        <p:tgtEl>
                                          <p:spTgt spid="30"/>
                                        </p:tgtEl>
                                      </p:cBhvr>
                                    </p:animEffect>
                                  </p:childTnLst>
                                </p:cTn>
                              </p:par>
                              <p:par>
                                <p:cTn id="38" presetID="10" presetClass="entr" presetSubtype="0" fill="hold"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1000"/>
                                        <p:tgtEl>
                                          <p:spTgt spid="31"/>
                                        </p:tgtEl>
                                      </p:cBhvr>
                                    </p:animEffect>
                                  </p:childTnLst>
                                </p:cTn>
                              </p:par>
                              <p:par>
                                <p:cTn id="41" presetID="0" presetClass="path" presetSubtype="0" accel="50000" decel="50000" fill="hold" nodeType="withEffect">
                                  <p:stCondLst>
                                    <p:cond delay="0"/>
                                  </p:stCondLst>
                                  <p:childTnLst>
                                    <p:animMotion origin="layout" path="M -0.03958 -0.03287 L -0.03958 -0.03264 C -0.04913 -0.03426 -0.05139 -0.03542 -0.06146 -0.03287 C -0.06302 -0.03241 -0.06441 -0.03102 -0.06562 -0.03009 C -0.06857 -0.02778 -0.07118 -0.02546 -0.07396 -0.02315 C -0.07604 -0.01945 -0.07882 -0.01621 -0.08021 -0.01204 C -0.08229 -0.00625 -0.08281 0.00023 -0.08437 0.00602 C -0.08559 0.00995 -0.08715 0.01342 -0.08854 0.01713 C -0.09027 0.04745 -0.08923 0.03472 -0.09375 0.07546 C -0.09514 0.08704 -0.09618 0.09884 -0.09791 0.11018 C -0.09965 0.12014 -0.10208 0.12963 -0.10416 0.13935 C -0.10208 0.18495 -0.10555 0.13634 -0.09687 0.19213 C -0.09548 0.20231 -0.09514 0.2125 -0.09375 0.22268 C -0.09323 0.22754 -0.08941 0.25879 -0.08646 0.27129 C -0.08489 0.27847 -0.08316 0.28541 -0.08125 0.29213 C -0.08073 0.29421 -0.07986 0.29583 -0.07916 0.29768 C -0.07951 0.30463 -0.07951 0.3118 -0.08021 0.31852 C -0.08125 0.32847 -0.08402 0.33796 -0.08437 0.34768 C -0.08507 0.35787 -0.08368 0.36805 -0.08333 0.37824 C -0.08368 0.38426 -0.08437 0.39028 -0.08437 0.39629 C -0.08437 0.40347 -0.08368 0.41018 -0.08333 0.41713 C -0.08333 0.42315 -0.08333 0.42916 -0.08333 0.43518 L -0.08229 0.43819 " pathEditMode="relative" rAng="0" ptsTypes="AAAAAAAAAAAAAAAAAAAAAAA">
                                      <p:cBhvr>
                                        <p:cTn id="42" dur="1000" fill="hold"/>
                                        <p:tgtEl>
                                          <p:spTgt spid="32"/>
                                        </p:tgtEl>
                                        <p:attrNameLst>
                                          <p:attrName>ppt_x</p:attrName>
                                          <p:attrName>ppt_y</p:attrName>
                                        </p:attrNameLst>
                                      </p:cBhvr>
                                      <p:rCtr x="-3229" y="23472"/>
                                    </p:animMotion>
                                  </p:childTnLst>
                                </p:cTn>
                              </p:par>
                              <p:par>
                                <p:cTn id="43" presetID="0" presetClass="path" presetSubtype="0" accel="50000" decel="50000" fill="hold" nodeType="withEffect">
                                  <p:stCondLst>
                                    <p:cond delay="0"/>
                                  </p:stCondLst>
                                  <p:childTnLst>
                                    <p:animMotion origin="layout" path="M -0.03541 -0.04097 L -0.03541 -0.04074 C -0.03177 -0.04468 -0.02691 -0.04722 -0.02413 -0.05209 C -0.02309 -0.05394 -0.02239 -0.05671 -0.021 -0.05764 C -0.0151 -0.06158 0.0007 -0.06945 0.0092 -0.07014 C 0.02448 -0.07176 0.03976 -0.07199 0.05504 -0.07292 C 0.05938 -0.07338 0.06337 -0.07384 0.06754 -0.07431 L 0.129 -0.07014 C 0.13299 -0.06991 0.13716 -0.07037 0.14132 -0.06875 C 0.1665 -0.05926 0.19132 -0.05 0.21545 -0.03681 C 0.25278 -0.01667 0.31893 0.01412 0.35816 0.05764 C 0.40348 0.10741 0.39479 0.09444 0.41337 0.1243 C 0.43455 0.20879 0.41268 0.11666 0.42066 0.16041 C 0.42743 0.19745 0.43473 0.23426 0.44132 0.27153 C 0.44723 0.30139 0.45799 0.3618 0.45799 0.36204 C 0.45851 0.36782 0.45955 0.37361 0.4592 0.37986 C 0.45799 0.40949 0.4566 0.43912 0.454 0.46875 C 0.45382 0.47222 0.45243 0.47569 0.45087 0.47847 C 0.44306 0.49143 0.43455 0.5037 0.4257 0.51597 C 0.42379 0.51898 0.42084 0.52106 0.41858 0.5243 C 0.4125 0.53241 0.40712 0.54143 0.4007 0.5493 C 0.39653 0.55463 0.39063 0.55741 0.38629 0.56319 C 0.38507 0.56458 0.38403 0.56574 0.38316 0.56713 C 0.3816 0.56991 0.38091 0.57315 0.379 0.57546 C 0.3757 0.58009 0.37032 0.58541 0.36545 0.58796 C 0.36354 0.58912 0.3592 0.59097 0.3592 0.5912 L 0.36545 0.59629 L 0.36545 0.59676 " pathEditMode="relative" rAng="0" ptsTypes="AAAAAAAAAAAAAAAAAAAAAAAAAAAA">
                                      <p:cBhvr>
                                        <p:cTn id="44" dur="1000" fill="hold"/>
                                        <p:tgtEl>
                                          <p:spTgt spid="33"/>
                                        </p:tgtEl>
                                        <p:attrNameLst>
                                          <p:attrName>ppt_x</p:attrName>
                                          <p:attrName>ppt_y</p:attrName>
                                        </p:attrNameLst>
                                      </p:cBhvr>
                                      <p:rCtr x="24722" y="30208"/>
                                    </p:animMotion>
                                  </p:childTnLst>
                                </p:cTn>
                              </p:par>
                              <p:par>
                                <p:cTn id="45" presetID="0" presetClass="path" presetSubtype="0" accel="50000" decel="50000" fill="hold" nodeType="withEffect">
                                  <p:stCondLst>
                                    <p:cond delay="0"/>
                                  </p:stCondLst>
                                  <p:childTnLst>
                                    <p:animMotion origin="layout" path="M -0.02396 -0.05185 L -0.02396 -0.05162 C -0.02586 -0.05695 -0.0276 -0.06273 -0.03021 -0.06713 C -0.03194 -0.07014 -0.0335 -0.07315 -0.03541 -0.07546 C -0.03906 -0.07963 -0.04305 -0.08334 -0.04687 -0.08658 C -0.05156 -0.09074 -0.06354 -0.09607 -0.06666 -0.09769 C -0.06771 -0.09838 -0.06875 -0.09908 -0.06979 -0.09908 C -0.0776 -0.10093 -0.09357 -0.10324 -0.09357 -0.10301 C -0.09635 -0.1044 -0.10295 -0.10741 -0.10416 -0.10741 L -0.13003 -0.10602 C -0.1434 -0.10324 -0.13003 -0.10648 -0.15104 -0.09908 C -0.15416 -0.09815 -0.15729 -0.09722 -0.16041 -0.0963 C -0.16319 -0.09445 -0.16632 -0.09329 -0.16875 -0.09074 C -0.16909 -0.09074 -0.18593 -0.07315 -0.19062 -0.06574 C -0.19323 -0.06181 -0.19583 -0.05764 -0.19791 -0.05324 C -0.20069 -0.04792 -0.20295 -0.04236 -0.20521 -0.03658 C -0.20573 -0.03542 -0.20573 -0.0338 -0.20625 -0.03241 C -0.2085 -0.02685 -0.21128 -0.02153 -0.21354 -0.01574 C -0.21406 -0.01459 -0.21441 -0.0132 -0.21458 -0.01158 C -0.2158 -0.00625 -0.21684 -0.0007 -0.21771 0.00509 C -0.21892 0.01088 -0.2184 0.01782 -0.22083 0.02315 C -0.22586 0.03287 -0.22257 0.02569 -0.22812 0.04676 C -0.22882 0.05416 -0.22951 0.06157 -0.23021 0.06898 C -0.23055 0.07129 -0.23107 0.07338 -0.23125 0.07592 C -0.23211 0.08171 -0.23281 0.08773 -0.23333 0.09398 C -0.23593 0.11736 -0.23368 0.10787 -0.23646 0.11898 C -0.23715 0.12546 -0.23836 0.13171 -0.23854 0.13842 C -0.24132 0.19606 -0.23663 0.16921 -0.24062 0.1912 C -0.24132 0.19907 -0.24218 0.20671 -0.24271 0.21458 C -0.24357 0.22754 -0.24305 0.24074 -0.24479 0.2537 L -0.24791 0.27592 C -0.24861 0.29954 -0.24913 0.32315 -0.25 0.34676 C -0.25017 0.34815 -0.25086 0.3493 -0.25104 0.35092 C -0.25156 0.3544 -0.25173 0.35833 -0.25208 0.36204 C -0.25243 0.37546 -0.2533 0.38866 -0.25312 0.40231 C -0.25295 0.41805 -0.25225 0.43379 -0.25104 0.44954 C -0.25086 0.45231 -0.24896 0.45787 -0.24896 0.4581 C -0.2493 0.46528 -0.24948 0.47268 -0.25 0.48009 C -0.25139 0.49583 -0.25104 0.47569 -0.25104 0.48704 L -0.24896 0.46065 " pathEditMode="relative" rAng="0" ptsTypes="AAAAAAAAAAAAAAAAAAAAAAAAAAAAAAAAAAAAAAAA">
                                      <p:cBhvr>
                                        <p:cTn id="46" dur="1000" fill="hold"/>
                                        <p:tgtEl>
                                          <p:spTgt spid="24"/>
                                        </p:tgtEl>
                                        <p:attrNameLst>
                                          <p:attrName>ppt_x</p:attrName>
                                          <p:attrName>ppt_y</p:attrName>
                                        </p:attrNameLst>
                                      </p:cBhvr>
                                      <p:rCtr x="-11458" y="24167"/>
                                    </p:animMotion>
                                  </p:childTnLst>
                                </p:cTn>
                              </p:par>
                              <p:par>
                                <p:cTn id="47" presetID="0" presetClass="path" presetSubtype="0" accel="50000" decel="50000" fill="hold" nodeType="withEffect">
                                  <p:stCondLst>
                                    <p:cond delay="0"/>
                                  </p:stCondLst>
                                  <p:childTnLst>
                                    <p:animMotion origin="layout" path="M 0.03351 -0.02732 L 0.03351 -0.02709 C 0.03872 -0.02685 0.04393 -0.02662 0.04914 -0.02593 C 0.0599 -0.02477 0.07275 -0.01667 0.08143 -0.01204 C 0.08768 -0.0088 0.09271 -0.00625 0.09914 -0.00093 C 0.1007 0.00046 0.10191 0.00278 0.1033 0.00463 C 0.10434 0.00972 0.10504 0.01481 0.10643 0.01991 C 0.10677 0.02176 0.10782 0.02338 0.10851 0.02546 C 0.11129 0.03403 0.11528 0.04236 0.11684 0.05185 C 0.12014 0.07268 0.11823 0.06481 0.12101 0.07546 C 0.12205 0.08426 0.12414 0.09282 0.12414 0.10185 C 0.12414 0.12083 0.11615 0.15046 0.11059 0.16574 C 0.10955 0.16852 0.10816 0.17106 0.10747 0.17407 C 0.10243 0.19282 0.10035 0.20231 0.09705 0.21852 C 0.09636 0.23426 0.09566 0.25 0.09497 0.26574 C 0.09462 0.26944 0.0941 0.27315 0.09393 0.27685 C 0.08976 0.34722 0.09393 0.31666 0.08872 0.35185 C 0.08907 0.37315 0.08872 0.39444 0.08976 0.41574 C 0.0908 0.43796 0.09271 0.46018 0.09497 0.48241 C 0.10035 0.53611 0.09757 0.5169 0.10122 0.54074 C 0.10157 0.55278 0.10174 0.56481 0.10226 0.57685 C 0.10243 0.58287 0.10261 0.58889 0.1033 0.59491 C 0.1033 0.59676 0.10469 0.59861 0.10434 0.60046 C 0.10417 0.60139 0.10295 0.60046 0.10226 0.60046 L 0.10539 0.57824 " pathEditMode="relative" rAng="0" ptsTypes="AAAAAAAAAAAAAAAAAAAAAAAAA">
                                      <p:cBhvr>
                                        <p:cTn id="48" dur="1000" fill="hold"/>
                                        <p:tgtEl>
                                          <p:spTgt spid="25"/>
                                        </p:tgtEl>
                                        <p:attrNameLst>
                                          <p:attrName>ppt_x</p:attrName>
                                          <p:attrName>ppt_y</p:attrName>
                                        </p:attrNameLst>
                                      </p:cBhvr>
                                      <p:rCtr x="4531" y="31389"/>
                                    </p:animMotion>
                                  </p:childTnLst>
                                </p:cTn>
                              </p:par>
                              <p:par>
                                <p:cTn id="49" presetID="0" presetClass="path" presetSubtype="0" accel="50000" decel="50000" fill="hold" nodeType="withEffect">
                                  <p:stCondLst>
                                    <p:cond delay="0"/>
                                  </p:stCondLst>
                                  <p:childTnLst>
                                    <p:animMotion origin="layout" path="M -0.03593 -0.0132 L -0.03593 -0.01296 C -0.03836 -0.01597 -0.04062 -0.01945 -0.04323 -0.02153 C -0.04826 -0.02593 -0.05347 -0.02639 -0.05885 -0.02847 C -0.08038 -0.03681 -0.04236 -0.02963 -0.10156 -0.03403 C -0.11284 -0.03334 -0.13732 -0.03588 -0.15156 -0.02709 C -0.1592 -0.02269 -0.16614 -0.0169 -0.17343 -0.01181 C -0.18298 0.00486 -0.17795 -0.00463 -0.19218 0.03264 C -0.19375 0.03657 -0.19548 0.04074 -0.19635 0.04514 C -0.19705 0.04745 -0.20677 0.09514 -0.20885 0.11319 C -0.2118 0.13796 -0.21441 0.16319 -0.21718 0.18819 C -0.21614 0.22523 -0.21597 0.26227 -0.21406 0.2993 C -0.21319 0.32014 -0.21111 0.34097 -0.20885 0.3618 C -0.20833 0.36782 -0.20677 0.37361 -0.20573 0.37986 C -0.20364 0.39537 -0.20156 0.41134 -0.19948 0.42708 C -0.19913 0.43264 -0.19791 0.43819 -0.19843 0.44375 C -0.19861 0.44514 -0.20156 0.44514 -0.20156 0.44537 L -0.19635 0.52708 " pathEditMode="relative" rAng="0" ptsTypes="AAAAAAAAAAAAAAAAAA">
                                      <p:cBhvr>
                                        <p:cTn id="50" dur="1000" fill="hold"/>
                                        <p:tgtEl>
                                          <p:spTgt spid="28"/>
                                        </p:tgtEl>
                                        <p:attrNameLst>
                                          <p:attrName>ppt_x</p:attrName>
                                          <p:attrName>ppt_y</p:attrName>
                                        </p:attrNameLst>
                                      </p:cBhvr>
                                      <p:rCtr x="-9063" y="25972"/>
                                    </p:animMotion>
                                  </p:childTnLst>
                                </p:cTn>
                              </p:par>
                              <p:par>
                                <p:cTn id="51" presetID="0" presetClass="path" presetSubtype="0" accel="50000" decel="50000" fill="hold" nodeType="withEffect">
                                  <p:stCondLst>
                                    <p:cond delay="0"/>
                                  </p:stCondLst>
                                  <p:childTnLst>
                                    <p:animMotion origin="layout" path="M 0.00122 -0.0169 L 0.00122 -0.0169 C 0.004 -0.01921 0.0066 -0.02176 0.00955 -0.02384 C 0.01042 -0.02477 0.01146 -0.025 0.01268 -0.02523 C 0.01702 -0.02639 0.0217 -0.02709 0.02622 -0.02801 C 0.03802 -0.02755 0.04983 -0.02847 0.06164 -0.02662 C 0.06997 -0.02546 0.07795 -0.02014 0.08559 -0.01551 C 0.08802 -0.01088 0.09011 -0.00602 0.09289 -0.00162 C 0.09358 -0.00046 0.09532 -0.00046 0.09601 0.00116 C 0.11702 0.04676 0.10104 0.01389 0.10851 0.03449 C 0.11927 0.06458 0.11545 0.05 0.11893 0.06366 C 0.11927 0.06967 0.1191 0.07569 0.11997 0.08171 C 0.12014 0.08333 0.1217 0.08426 0.12205 0.08588 C 0.12691 0.11227 0.12049 0.09606 0.12726 0.11088 C 0.1283 0.11597 0.12882 0.12129 0.13039 0.12616 C 0.13091 0.12778 0.13264 0.12847 0.13351 0.13032 C 0.13542 0.13472 0.13733 0.13935 0.13872 0.14421 C 0.14323 0.16041 0.13976 0.15787 0.14601 0.17338 C 0.1467 0.175 0.14827 0.17569 0.14914 0.17754 C 0.1533 0.1875 0.15677 0.19768 0.16059 0.2081 C 0.16094 0.20926 0.16129 0.21065 0.16164 0.21227 C 0.16302 0.22106 0.16407 0.22986 0.1658 0.23866 C 0.16615 0.24051 0.16719 0.24213 0.16789 0.24421 C 0.16858 0.24722 0.16927 0.25069 0.16997 0.25393 C 0.17032 0.25579 0.17032 0.25764 0.17101 0.25949 C 0.1724 0.26412 0.17448 0.26852 0.17622 0.27338 C 0.17795 0.2787 0.17969 0.28449 0.18143 0.29004 C 0.1842 0.2993 0.18559 0.30949 0.18976 0.31782 C 0.19323 0.32477 0.19705 0.33125 0.20018 0.33866 C 0.20365 0.34699 0.20955 0.36504 0.20955 0.36504 C 0.21025 0.36921 0.21059 0.37338 0.21164 0.37754 C 0.21198 0.3794 0.2132 0.38102 0.21372 0.3831 C 0.21945 0.40764 0.22205 0.41967 0.22518 0.44282 C 0.22552 0.44653 0.22587 0.45023 0.22622 0.45393 C 0.22587 0.46227 0.2257 0.4706 0.22518 0.47893 C 0.225 0.48079 0.22431 0.48264 0.22414 0.48449 C 0.22361 0.4868 0.22344 0.48912 0.22309 0.49143 C 0.22275 0.49791 0.22257 0.5044 0.22205 0.51088 C 0.22188 0.51273 0.22118 0.51458 0.22101 0.51643 C 0.22049 0.51875 0.22032 0.52106 0.21997 0.52338 C 0.22032 0.5331 0.22032 0.54282 0.22101 0.55254 C 0.22223 0.57268 0.22205 0.5456 0.22205 0.55949 L 0.22205 0.55949 L 0.21997 0.55254 L 0.22101 0.55116 " pathEditMode="relative" ptsTypes="AAAAAAAAAAAAAAAAAAAAAAAAAAAAAAAAAAAAAAAAAAAAA">
                                      <p:cBhvr>
                                        <p:cTn id="52" dur="1000" fill="hold"/>
                                        <p:tgtEl>
                                          <p:spTgt spid="29"/>
                                        </p:tgtEl>
                                        <p:attrNameLst>
                                          <p:attrName>ppt_x</p:attrName>
                                          <p:attrName>ppt_y</p:attrName>
                                        </p:attrNameLst>
                                      </p:cBhvr>
                                    </p:animMotion>
                                  </p:childTnLst>
                                </p:cTn>
                              </p:par>
                              <p:par>
                                <p:cTn id="53" presetID="0" presetClass="path" presetSubtype="0" accel="50000" decel="50000" fill="hold" nodeType="withEffect">
                                  <p:stCondLst>
                                    <p:cond delay="0"/>
                                  </p:stCondLst>
                                  <p:childTnLst>
                                    <p:animMotion origin="layout" path="M 1.94444E-6 1.48148E-6 L 1.94444E-6 0.00023 C -0.0033 -0.01296 -0.00261 -0.01296 -0.00764 -0.02431 C -0.00868 -0.02662 -0.01007 -0.02847 -0.01111 -0.03079 C -0.01181 -0.03264 -0.01146 -0.03449 -0.01215 -0.03611 C -0.01424 -0.04121 -0.02535 -0.06597 -0.03038 -0.07153 C -0.03334 -0.075 -0.03733 -0.07662 -0.04063 -0.07894 C -0.05938 -0.09421 -0.02448 -0.07176 -0.06337 -0.09468 C -0.07865 -0.09815 -0.0934 -0.10208 -0.10903 -0.10509 C -0.11215 -0.10602 -0.11545 -0.10625 -0.1184 -0.10579 C -0.11979 -0.10579 -0.12118 -0.10463 -0.1224 -0.10394 C -0.12413 -0.10371 -0.12587 -0.10371 -0.12761 -0.10301 C -0.13177 -0.10139 -0.13577 -0.09931 -0.13976 -0.0963 L -0.15712 -0.08357 C -0.1592 -0.08009 -0.16163 -0.07708 -0.1632 -0.07292 C -0.16667 -0.06412 -0.16893 -0.05463 -0.17188 -0.04537 C -0.17274 -0.04352 -0.17361 -0.0419 -0.17448 -0.03935 C -0.18316 0.00509 -0.18316 0.01782 -0.19618 0.05509 C -0.19757 0.05903 -0.20695 0.07963 -0.21007 0.08403 C -0.21806 0.0956 -0.21649 0.08935 -0.22518 0.09792 C -0.22813 0.10046 -0.23073 0.10393 -0.23334 0.10764 C -0.24844 0.12616 -0.23594 0.11088 -0.24965 0.13217 C -0.2507 0.13333 -0.25226 0.13426 -0.25295 0.13588 C -0.2566 0.14167 -0.2592 0.1493 -0.2632 0.15463 C -0.26875 0.16088 -0.27535 0.16481 -0.28143 0.17037 C -0.29427 0.18217 -0.29584 0.18565 -0.30747 0.20092 C -0.31129 0.21042 -0.31528 0.21944 -0.31893 0.2294 C -0.32222 0.23866 -0.32743 0.25787 -0.32969 0.26597 C -0.33125 0.27153 -0.33299 0.27639 -0.33438 0.28194 C -0.33663 0.28889 -0.33872 0.29676 -0.3408 0.3044 C -0.34375 0.31898 -0.34705 0.33356 -0.34965 0.34838 C -0.35139 0.35764 -0.35243 0.36667 -0.35365 0.37639 C -0.35486 0.38333 -0.35643 0.39074 -0.35747 0.39792 C -0.35851 0.40347 -0.3592 0.40926 -0.36007 0.41481 C -0.36493 0.43287 -0.36893 0.44768 -0.37413 0.46528 C -0.37535 0.46967 -0.37691 0.47407 -0.3783 0.47824 C -0.37917 0.48032 -0.37952 0.48241 -0.38073 0.48403 C -0.38229 0.48495 -0.3842 0.48472 -0.38594 0.48518 C -0.3875 0.48727 -0.38976 0.48819 -0.39097 0.49143 C -0.39462 0.49977 -0.39931 0.52338 -0.40122 0.53171 L -0.40347 0.53079 " pathEditMode="relative" rAng="1020000" ptsTypes="AAAAAAAAAAAAAAAAAAAAAAAAAAAAAAAAAAAAAAAAA">
                                      <p:cBhvr>
                                        <p:cTn id="54" dur="1000" fill="hold"/>
                                        <p:tgtEl>
                                          <p:spTgt spid="26"/>
                                        </p:tgtEl>
                                        <p:attrNameLst>
                                          <p:attrName>ppt_x</p:attrName>
                                          <p:attrName>ppt_y</p:attrName>
                                        </p:attrNameLst>
                                      </p:cBhvr>
                                      <p:rCtr x="-19444" y="23380"/>
                                    </p:animMotion>
                                  </p:childTnLst>
                                </p:cTn>
                              </p:par>
                              <p:par>
                                <p:cTn id="55" presetID="0" presetClass="path" presetSubtype="0" accel="50000" decel="50000" fill="hold" nodeType="withEffect">
                                  <p:stCondLst>
                                    <p:cond delay="0"/>
                                  </p:stCondLst>
                                  <p:childTnLst>
                                    <p:animMotion origin="layout" path="M -0.00347 1.85185E-6 L -0.00347 0.00023 C -0.0059 -0.00324 -0.00816 -0.00695 -0.01076 -0.00972 C -0.01267 -0.01181 -0.0151 -0.0125 -0.01684 -0.01389 C -0.02812 -0.02199 -0.02691 -0.02315 -0.04305 -0.03056 C -0.08663 -0.05093 -0.07569 -0.04746 -0.11076 -0.05139 C -0.11909 -0.04537 -0.1283 -0.04121 -0.13576 -0.03334 C -0.1559 -0.01296 -0.16267 0.00463 -0.17639 0.03194 C -0.18055 0.05509 -0.18507 0.07801 -0.18889 0.10139 C -0.19097 0.11366 -0.19409 0.12616 -0.19409 0.13889 C -0.19444 0.16157 -0.19201 0.18426 -0.18993 0.20694 C -0.18507 0.26273 -0.17378 0.36852 -0.16597 0.42778 C -0.16545 0.43287 -0.16389 0.43773 -0.16284 0.44305 C -0.15937 0.46227 -0.15521 0.48171 -0.15243 0.50139 C -0.15034 0.51643 -0.14965 0.53194 -0.14826 0.54722 C -0.14861 0.55416 -0.14913 0.58194 -0.15034 0.59305 C -0.15121 0.6 -0.15399 0.61296 -0.15555 0.61944 C -0.15659 0.62268 -0.15764 0.62592 -0.15868 0.62916 C -0.15902 0.63194 -0.1592 0.63472 -0.15972 0.6375 C -0.16024 0.63889 -0.16128 0.64004 -0.1618 0.64166 C -0.16302 0.64467 -0.16284 0.64467 -0.16284 0.64722 L -0.15555 0.62639 L -0.15972 0.62222 L -0.15555 0.62778 " pathEditMode="relative" rAng="0" ptsTypes="AAAAAAAAAAAAAAAAAAAAAAAA">
                                      <p:cBhvr>
                                        <p:cTn id="56" dur="1000" fill="hold"/>
                                        <p:tgtEl>
                                          <p:spTgt spid="27"/>
                                        </p:tgtEl>
                                        <p:attrNameLst>
                                          <p:attrName>ppt_x</p:attrName>
                                          <p:attrName>ppt_y</p:attrName>
                                        </p:attrNameLst>
                                      </p:cBhvr>
                                      <p:rCtr x="-9531" y="29792"/>
                                    </p:animMotion>
                                  </p:childTnLst>
                                </p:cTn>
                              </p:par>
                              <p:par>
                                <p:cTn id="57" presetID="0" presetClass="path" presetSubtype="0" accel="50000" decel="50000" fill="hold" nodeType="withEffect">
                                  <p:stCondLst>
                                    <p:cond delay="0"/>
                                  </p:stCondLst>
                                  <p:childTnLst>
                                    <p:animMotion origin="layout" path="M 0.01563 -0.00278 L 0.01563 -0.00255 C 0.01771 -0.00695 0.01927 -0.01158 0.02188 -0.01528 C 0.02292 -0.0169 0.02448 -0.01736 0.02604 -0.01806 C 0.02848 -0.01945 0.0342 -0.02037 0.03646 -0.02084 C 0.05886 -0.01204 0.03698 -0.02269 0.05313 -0.00972 C 0.05434 -0.0088 0.05573 -0.0088 0.05729 -0.00834 C 0.06615 -0.00695 0.07535 -0.00556 0.08438 -0.00417 C 0.09306 -0.00139 0.10174 0.00069 0.11042 0.00416 C 0.1125 0.00486 0.11441 0.00694 0.11667 0.00833 C 0.11962 0.00995 0.12761 0.01204 0.12917 0.0125 C 0.13056 0.01342 0.13177 0.01435 0.13334 0.01528 C 0.13455 0.01574 0.13611 0.01574 0.1375 0.01666 C 0.14375 0.02083 0.15035 0.02477 0.15625 0.03055 C 0.1625 0.03657 0.16806 0.04398 0.175 0.04861 C 0.18733 0.05671 0.18056 0.05185 0.19479 0.06389 C 0.19914 0.07245 0.19844 0.07106 0.20417 0.08611 C 0.20486 0.08796 0.20539 0.08981 0.20625 0.09166 C 0.20782 0.09537 0.20955 0.09907 0.21146 0.10278 C 0.21337 0.10648 0.21545 0.11018 0.21771 0.11389 C 0.22136 0.11991 0.2257 0.12523 0.22917 0.13194 C 0.23334 0.14028 0.23664 0.14954 0.24063 0.15833 C 0.24462 0.16759 0.25313 0.18611 0.25313 0.18634 C 0.25348 0.18796 0.25348 0.18981 0.25417 0.19166 C 0.25729 0.1993 0.26094 0.20648 0.26459 0.21389 C 0.2665 0.21805 0.2691 0.22176 0.27084 0.22639 C 0.27257 0.23102 0.27448 0.23541 0.27604 0.24028 C 0.27795 0.24699 0.279 0.2544 0.28125 0.26111 C 0.28993 0.2875 0.28577 0.27847 0.29167 0.29028 C 0.29271 0.29768 0.29341 0.30509 0.29479 0.3125 C 0.29514 0.31435 0.29601 0.3162 0.29688 0.31805 C 0.29809 0.32129 0.29966 0.3243 0.30104 0.32778 C 0.30139 0.32893 0.30157 0.33055 0.30209 0.33194 C 0.30434 0.3375 0.30677 0.34305 0.30938 0.34861 C 0.3099 0.35 0.31094 0.35116 0.31146 0.35278 C 0.31372 0.36134 0.31545 0.37037 0.31771 0.37916 C 0.31789 0.38055 0.31823 0.38194 0.31875 0.38333 C 0.32153 0.39074 0.32535 0.39745 0.32709 0.40555 C 0.32986 0.41852 0.32813 0.41204 0.33229 0.425 C 0.33351 0.43727 0.33282 0.43449 0.33646 0.44861 C 0.33733 0.45231 0.33872 0.45579 0.33959 0.45949 C 0.3507 0.51921 0.34167 0.48194 0.34792 0.50694 C 0.34827 0.51065 0.34844 0.51435 0.34896 0.51782 C 0.34914 0.51944 0.34983 0.5206 0.35 0.52199 C 0.35104 0.54467 0.35104 0.55185 0.35104 0.56921 L 0.35313 0.57199 " pathEditMode="relative" rAng="0" ptsTypes="AAAAAAAAAAAAAAAAAAAAAAAAAAAAAAAAAAAAAAAAAAAAAA">
                                      <p:cBhvr>
                                        <p:cTn id="58" dur="1000" fill="hold"/>
                                        <p:tgtEl>
                                          <p:spTgt spid="30"/>
                                        </p:tgtEl>
                                        <p:attrNameLst>
                                          <p:attrName>ppt_x</p:attrName>
                                          <p:attrName>ppt_y</p:attrName>
                                        </p:attrNameLst>
                                      </p:cBhvr>
                                      <p:rCtr x="16875" y="27824"/>
                                    </p:animMotion>
                                  </p:childTnLst>
                                </p:cTn>
                              </p:par>
                              <p:par>
                                <p:cTn id="59" presetID="42" presetClass="path" presetSubtype="0" accel="50000" decel="50000" fill="hold" nodeType="withEffect">
                                  <p:stCondLst>
                                    <p:cond delay="0"/>
                                  </p:stCondLst>
                                  <p:childTnLst>
                                    <p:animMotion origin="layout" path="M -3.05556E-6 1.85185E-6 L -0.00086 0.48472 " pathEditMode="relative" rAng="0" ptsTypes="AA">
                                      <p:cBhvr>
                                        <p:cTn id="60" dur="1000" fill="hold"/>
                                        <p:tgtEl>
                                          <p:spTgt spid="31"/>
                                        </p:tgtEl>
                                        <p:attrNameLst>
                                          <p:attrName>ppt_x</p:attrName>
                                          <p:attrName>ppt_y</p:attrName>
                                        </p:attrNameLst>
                                      </p:cBhvr>
                                      <p:rCtr x="-52" y="24236"/>
                                    </p:animMotion>
                                  </p:childTnLst>
                                </p:cTn>
                              </p:par>
                              <p:par>
                                <p:cTn id="61" presetID="10" presetClass="entr" presetSubtype="0" fill="hold" nodeType="with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fade">
                                      <p:cBhvr>
                                        <p:cTn id="63" dur="1250"/>
                                        <p:tgtEl>
                                          <p:spTgt spid="34"/>
                                        </p:tgtEl>
                                      </p:cBhvr>
                                    </p:animEffect>
                                  </p:childTnLst>
                                </p:cTn>
                              </p:par>
                              <p:par>
                                <p:cTn id="64" presetID="10" presetClass="entr" presetSubtype="0" fill="hold" nodeType="withEffect">
                                  <p:stCondLst>
                                    <p:cond delay="0"/>
                                  </p:stCondLst>
                                  <p:childTnLst>
                                    <p:set>
                                      <p:cBhvr>
                                        <p:cTn id="65" dur="1" fill="hold">
                                          <p:stCondLst>
                                            <p:cond delay="0"/>
                                          </p:stCondLst>
                                        </p:cTn>
                                        <p:tgtEl>
                                          <p:spTgt spid="48"/>
                                        </p:tgtEl>
                                        <p:attrNameLst>
                                          <p:attrName>style.visibility</p:attrName>
                                        </p:attrNameLst>
                                      </p:cBhvr>
                                      <p:to>
                                        <p:strVal val="visible"/>
                                      </p:to>
                                    </p:set>
                                    <p:animEffect transition="in" filter="fade">
                                      <p:cBhvr>
                                        <p:cTn id="66" dur="1250"/>
                                        <p:tgtEl>
                                          <p:spTgt spid="48"/>
                                        </p:tgtEl>
                                      </p:cBhvr>
                                    </p:animEffect>
                                  </p:childTnLst>
                                </p:cTn>
                              </p:par>
                              <p:par>
                                <p:cTn id="67" presetID="10" presetClass="entr" presetSubtype="0" fill="hold" nodeType="withEffect">
                                  <p:stCondLst>
                                    <p:cond delay="0"/>
                                  </p:stCondLst>
                                  <p:childTnLst>
                                    <p:set>
                                      <p:cBhvr>
                                        <p:cTn id="68" dur="1" fill="hold">
                                          <p:stCondLst>
                                            <p:cond delay="0"/>
                                          </p:stCondLst>
                                        </p:cTn>
                                        <p:tgtEl>
                                          <p:spTgt spid="49"/>
                                        </p:tgtEl>
                                        <p:attrNameLst>
                                          <p:attrName>style.visibility</p:attrName>
                                        </p:attrNameLst>
                                      </p:cBhvr>
                                      <p:to>
                                        <p:strVal val="visible"/>
                                      </p:to>
                                    </p:set>
                                    <p:animEffect transition="in" filter="fade">
                                      <p:cBhvr>
                                        <p:cTn id="69" dur="1250"/>
                                        <p:tgtEl>
                                          <p:spTgt spid="49"/>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35"/>
                                        </p:tgtEl>
                                        <p:attrNameLst>
                                          <p:attrName>style.visibility</p:attrName>
                                        </p:attrNameLst>
                                      </p:cBhvr>
                                      <p:to>
                                        <p:strVal val="visible"/>
                                      </p:to>
                                    </p:set>
                                    <p:anim calcmode="lin" valueType="num">
                                      <p:cBhvr>
                                        <p:cTn id="74" dur="500" fill="hold"/>
                                        <p:tgtEl>
                                          <p:spTgt spid="35"/>
                                        </p:tgtEl>
                                        <p:attrNameLst>
                                          <p:attrName>ppt_w</p:attrName>
                                        </p:attrNameLst>
                                      </p:cBhvr>
                                      <p:tavLst>
                                        <p:tav tm="0">
                                          <p:val>
                                            <p:fltVal val="0"/>
                                          </p:val>
                                        </p:tav>
                                        <p:tav tm="100000">
                                          <p:val>
                                            <p:strVal val="#ppt_w"/>
                                          </p:val>
                                        </p:tav>
                                      </p:tavLst>
                                    </p:anim>
                                    <p:anim calcmode="lin" valueType="num">
                                      <p:cBhvr>
                                        <p:cTn id="75" dur="500" fill="hold"/>
                                        <p:tgtEl>
                                          <p:spTgt spid="35"/>
                                        </p:tgtEl>
                                        <p:attrNameLst>
                                          <p:attrName>ppt_h</p:attrName>
                                        </p:attrNameLst>
                                      </p:cBhvr>
                                      <p:tavLst>
                                        <p:tav tm="0">
                                          <p:val>
                                            <p:fltVal val="0"/>
                                          </p:val>
                                        </p:tav>
                                        <p:tav tm="100000">
                                          <p:val>
                                            <p:strVal val="#ppt_h"/>
                                          </p:val>
                                        </p:tav>
                                      </p:tavLst>
                                    </p:anim>
                                    <p:animEffect transition="in" filter="fade">
                                      <p:cBhvr>
                                        <p:cTn id="76" dur="500"/>
                                        <p:tgtEl>
                                          <p:spTgt spid="35"/>
                                        </p:tgtEl>
                                      </p:cBhvr>
                                    </p:animEffect>
                                  </p:childTnLst>
                                </p:cTn>
                              </p:par>
                              <p:par>
                                <p:cTn id="77" presetID="10" presetClass="exit" presetSubtype="0" fill="hold" grpId="1" nodeType="withEffect">
                                  <p:stCondLst>
                                    <p:cond delay="0"/>
                                  </p:stCondLst>
                                  <p:childTnLst>
                                    <p:animEffect transition="out" filter="fade">
                                      <p:cBhvr>
                                        <p:cTn id="78" dur="500"/>
                                        <p:tgtEl>
                                          <p:spTgt spid="17"/>
                                        </p:tgtEl>
                                      </p:cBhvr>
                                    </p:animEffect>
                                    <p:set>
                                      <p:cBhvr>
                                        <p:cTn id="79" dur="1" fill="hold">
                                          <p:stCondLst>
                                            <p:cond delay="499"/>
                                          </p:stCondLst>
                                        </p:cTn>
                                        <p:tgtEl>
                                          <p:spTgt spid="17"/>
                                        </p:tgtEl>
                                        <p:attrNameLst>
                                          <p:attrName>style.visibility</p:attrName>
                                        </p:attrNameLst>
                                      </p:cBhvr>
                                      <p:to>
                                        <p:strVal val="hidden"/>
                                      </p:to>
                                    </p:set>
                                  </p:childTnLst>
                                </p:cTn>
                              </p:par>
                            </p:childTnLst>
                          </p:cTn>
                        </p:par>
                        <p:par>
                          <p:cTn id="80" fill="hold">
                            <p:stCondLst>
                              <p:cond delay="500"/>
                            </p:stCondLst>
                            <p:childTnLst>
                              <p:par>
                                <p:cTn id="81" presetID="10" presetClass="entr" presetSubtype="0" fill="hold" nodeType="afterEffect">
                                  <p:stCondLst>
                                    <p:cond delay="0"/>
                                  </p:stCondLst>
                                  <p:childTnLst>
                                    <p:set>
                                      <p:cBhvr>
                                        <p:cTn id="82" dur="1" fill="hold">
                                          <p:stCondLst>
                                            <p:cond delay="0"/>
                                          </p:stCondLst>
                                        </p:cTn>
                                        <p:tgtEl>
                                          <p:spTgt spid="36"/>
                                        </p:tgtEl>
                                        <p:attrNameLst>
                                          <p:attrName>style.visibility</p:attrName>
                                        </p:attrNameLst>
                                      </p:cBhvr>
                                      <p:to>
                                        <p:strVal val="visible"/>
                                      </p:to>
                                    </p:set>
                                    <p:animEffect transition="in" filter="fade">
                                      <p:cBhvr>
                                        <p:cTn id="83" dur="1250"/>
                                        <p:tgtEl>
                                          <p:spTgt spid="36"/>
                                        </p:tgtEl>
                                      </p:cBhvr>
                                    </p:animEffect>
                                  </p:childTnLst>
                                </p:cTn>
                              </p:par>
                              <p:par>
                                <p:cTn id="84" presetID="10" presetClass="entr" presetSubtype="0" fill="hold" nodeType="withEffect">
                                  <p:stCondLst>
                                    <p:cond delay="0"/>
                                  </p:stCondLst>
                                  <p:childTnLst>
                                    <p:set>
                                      <p:cBhvr>
                                        <p:cTn id="85" dur="1" fill="hold">
                                          <p:stCondLst>
                                            <p:cond delay="0"/>
                                          </p:stCondLst>
                                        </p:cTn>
                                        <p:tgtEl>
                                          <p:spTgt spid="37"/>
                                        </p:tgtEl>
                                        <p:attrNameLst>
                                          <p:attrName>style.visibility</p:attrName>
                                        </p:attrNameLst>
                                      </p:cBhvr>
                                      <p:to>
                                        <p:strVal val="visible"/>
                                      </p:to>
                                    </p:set>
                                    <p:animEffect transition="in" filter="fade">
                                      <p:cBhvr>
                                        <p:cTn id="86" dur="1250"/>
                                        <p:tgtEl>
                                          <p:spTgt spid="37"/>
                                        </p:tgtEl>
                                      </p:cBhvr>
                                    </p:animEffect>
                                  </p:childTnLst>
                                </p:cTn>
                              </p:par>
                              <p:par>
                                <p:cTn id="87" presetID="10" presetClass="entr" presetSubtype="0" fill="hold" nodeType="withEffect">
                                  <p:stCondLst>
                                    <p:cond delay="0"/>
                                  </p:stCondLst>
                                  <p:childTnLst>
                                    <p:set>
                                      <p:cBhvr>
                                        <p:cTn id="88" dur="1" fill="hold">
                                          <p:stCondLst>
                                            <p:cond delay="0"/>
                                          </p:stCondLst>
                                        </p:cTn>
                                        <p:tgtEl>
                                          <p:spTgt spid="38"/>
                                        </p:tgtEl>
                                        <p:attrNameLst>
                                          <p:attrName>style.visibility</p:attrName>
                                        </p:attrNameLst>
                                      </p:cBhvr>
                                      <p:to>
                                        <p:strVal val="visible"/>
                                      </p:to>
                                    </p:set>
                                    <p:animEffect transition="in" filter="fade">
                                      <p:cBhvr>
                                        <p:cTn id="89" dur="1250"/>
                                        <p:tgtEl>
                                          <p:spTgt spid="38"/>
                                        </p:tgtEl>
                                      </p:cBhvr>
                                    </p:animEffect>
                                  </p:childTnLst>
                                </p:cTn>
                              </p:par>
                              <p:par>
                                <p:cTn id="90" presetID="10" presetClass="entr" presetSubtype="0" fill="hold" nodeType="withEffect">
                                  <p:stCondLst>
                                    <p:cond delay="0"/>
                                  </p:stCondLst>
                                  <p:childTnLst>
                                    <p:set>
                                      <p:cBhvr>
                                        <p:cTn id="91" dur="1" fill="hold">
                                          <p:stCondLst>
                                            <p:cond delay="0"/>
                                          </p:stCondLst>
                                        </p:cTn>
                                        <p:tgtEl>
                                          <p:spTgt spid="42"/>
                                        </p:tgtEl>
                                        <p:attrNameLst>
                                          <p:attrName>style.visibility</p:attrName>
                                        </p:attrNameLst>
                                      </p:cBhvr>
                                      <p:to>
                                        <p:strVal val="visible"/>
                                      </p:to>
                                    </p:set>
                                    <p:animEffect transition="in" filter="fade">
                                      <p:cBhvr>
                                        <p:cTn id="92" dur="1250"/>
                                        <p:tgtEl>
                                          <p:spTgt spid="42"/>
                                        </p:tgtEl>
                                      </p:cBhvr>
                                    </p:animEffect>
                                  </p:childTnLst>
                                </p:cTn>
                              </p:par>
                              <p:par>
                                <p:cTn id="93" presetID="10" presetClass="entr" presetSubtype="0" fill="hold" nodeType="withEffect">
                                  <p:stCondLst>
                                    <p:cond delay="0"/>
                                  </p:stCondLst>
                                  <p:childTnLst>
                                    <p:set>
                                      <p:cBhvr>
                                        <p:cTn id="94" dur="1" fill="hold">
                                          <p:stCondLst>
                                            <p:cond delay="0"/>
                                          </p:stCondLst>
                                        </p:cTn>
                                        <p:tgtEl>
                                          <p:spTgt spid="43"/>
                                        </p:tgtEl>
                                        <p:attrNameLst>
                                          <p:attrName>style.visibility</p:attrName>
                                        </p:attrNameLst>
                                      </p:cBhvr>
                                      <p:to>
                                        <p:strVal val="visible"/>
                                      </p:to>
                                    </p:set>
                                    <p:animEffect transition="in" filter="fade">
                                      <p:cBhvr>
                                        <p:cTn id="95" dur="1250"/>
                                        <p:tgtEl>
                                          <p:spTgt spid="43"/>
                                        </p:tgtEl>
                                      </p:cBhvr>
                                    </p:animEffect>
                                  </p:childTnLst>
                                </p:cTn>
                              </p:par>
                              <p:par>
                                <p:cTn id="96" presetID="10" presetClass="entr" presetSubtype="0" fill="hold" nodeType="withEffect">
                                  <p:stCondLst>
                                    <p:cond delay="0"/>
                                  </p:stCondLst>
                                  <p:childTnLst>
                                    <p:set>
                                      <p:cBhvr>
                                        <p:cTn id="97" dur="1" fill="hold">
                                          <p:stCondLst>
                                            <p:cond delay="0"/>
                                          </p:stCondLst>
                                        </p:cTn>
                                        <p:tgtEl>
                                          <p:spTgt spid="45"/>
                                        </p:tgtEl>
                                        <p:attrNameLst>
                                          <p:attrName>style.visibility</p:attrName>
                                        </p:attrNameLst>
                                      </p:cBhvr>
                                      <p:to>
                                        <p:strVal val="visible"/>
                                      </p:to>
                                    </p:set>
                                    <p:animEffect transition="in" filter="fade">
                                      <p:cBhvr>
                                        <p:cTn id="98" dur="1250"/>
                                        <p:tgtEl>
                                          <p:spTgt spid="45"/>
                                        </p:tgtEl>
                                      </p:cBhvr>
                                    </p:animEffect>
                                  </p:childTnLst>
                                </p:cTn>
                              </p:par>
                              <p:par>
                                <p:cTn id="99" presetID="10" presetClass="entr" presetSubtype="0" fill="hold" nodeType="withEffect">
                                  <p:stCondLst>
                                    <p:cond delay="0"/>
                                  </p:stCondLst>
                                  <p:childTnLst>
                                    <p:set>
                                      <p:cBhvr>
                                        <p:cTn id="100" dur="1" fill="hold">
                                          <p:stCondLst>
                                            <p:cond delay="0"/>
                                          </p:stCondLst>
                                        </p:cTn>
                                        <p:tgtEl>
                                          <p:spTgt spid="39"/>
                                        </p:tgtEl>
                                        <p:attrNameLst>
                                          <p:attrName>style.visibility</p:attrName>
                                        </p:attrNameLst>
                                      </p:cBhvr>
                                      <p:to>
                                        <p:strVal val="visible"/>
                                      </p:to>
                                    </p:set>
                                    <p:animEffect transition="in" filter="fade">
                                      <p:cBhvr>
                                        <p:cTn id="101" dur="1250"/>
                                        <p:tgtEl>
                                          <p:spTgt spid="39"/>
                                        </p:tgtEl>
                                      </p:cBhvr>
                                    </p:animEffect>
                                  </p:childTnLst>
                                </p:cTn>
                              </p:par>
                              <p:par>
                                <p:cTn id="102" presetID="10" presetClass="entr" presetSubtype="0" fill="hold" nodeType="withEffect">
                                  <p:stCondLst>
                                    <p:cond delay="0"/>
                                  </p:stCondLst>
                                  <p:childTnLst>
                                    <p:set>
                                      <p:cBhvr>
                                        <p:cTn id="103" dur="1" fill="hold">
                                          <p:stCondLst>
                                            <p:cond delay="0"/>
                                          </p:stCondLst>
                                        </p:cTn>
                                        <p:tgtEl>
                                          <p:spTgt spid="40"/>
                                        </p:tgtEl>
                                        <p:attrNameLst>
                                          <p:attrName>style.visibility</p:attrName>
                                        </p:attrNameLst>
                                      </p:cBhvr>
                                      <p:to>
                                        <p:strVal val="visible"/>
                                      </p:to>
                                    </p:set>
                                    <p:animEffect transition="in" filter="fade">
                                      <p:cBhvr>
                                        <p:cTn id="104" dur="1250"/>
                                        <p:tgtEl>
                                          <p:spTgt spid="40"/>
                                        </p:tgtEl>
                                      </p:cBhvr>
                                    </p:animEffect>
                                  </p:childTnLst>
                                </p:cTn>
                              </p:par>
                              <p:par>
                                <p:cTn id="105" presetID="10" presetClass="entr" presetSubtype="0" fill="hold" nodeType="withEffect">
                                  <p:stCondLst>
                                    <p:cond delay="0"/>
                                  </p:stCondLst>
                                  <p:childTnLst>
                                    <p:set>
                                      <p:cBhvr>
                                        <p:cTn id="106" dur="1" fill="hold">
                                          <p:stCondLst>
                                            <p:cond delay="0"/>
                                          </p:stCondLst>
                                        </p:cTn>
                                        <p:tgtEl>
                                          <p:spTgt spid="44"/>
                                        </p:tgtEl>
                                        <p:attrNameLst>
                                          <p:attrName>style.visibility</p:attrName>
                                        </p:attrNameLst>
                                      </p:cBhvr>
                                      <p:to>
                                        <p:strVal val="visible"/>
                                      </p:to>
                                    </p:set>
                                    <p:animEffect transition="in" filter="fade">
                                      <p:cBhvr>
                                        <p:cTn id="107" dur="1250"/>
                                        <p:tgtEl>
                                          <p:spTgt spid="44"/>
                                        </p:tgtEl>
                                      </p:cBhvr>
                                    </p:animEffect>
                                  </p:childTnLst>
                                </p:cTn>
                              </p:par>
                              <p:par>
                                <p:cTn id="108" presetID="10" presetClass="entr" presetSubtype="0" fill="hold" nodeType="withEffect">
                                  <p:stCondLst>
                                    <p:cond delay="0"/>
                                  </p:stCondLst>
                                  <p:childTnLst>
                                    <p:set>
                                      <p:cBhvr>
                                        <p:cTn id="109" dur="1" fill="hold">
                                          <p:stCondLst>
                                            <p:cond delay="0"/>
                                          </p:stCondLst>
                                        </p:cTn>
                                        <p:tgtEl>
                                          <p:spTgt spid="41"/>
                                        </p:tgtEl>
                                        <p:attrNameLst>
                                          <p:attrName>style.visibility</p:attrName>
                                        </p:attrNameLst>
                                      </p:cBhvr>
                                      <p:to>
                                        <p:strVal val="visible"/>
                                      </p:to>
                                    </p:set>
                                    <p:animEffect transition="in" filter="fade">
                                      <p:cBhvr>
                                        <p:cTn id="110" dur="1250"/>
                                        <p:tgtEl>
                                          <p:spTgt spid="41"/>
                                        </p:tgtEl>
                                      </p:cBhvr>
                                    </p:animEffect>
                                  </p:childTnLst>
                                </p:cTn>
                              </p:par>
                              <p:par>
                                <p:cTn id="111" presetID="0" presetClass="path" presetSubtype="0" accel="50000" decel="50000" fill="hold" nodeType="withEffect">
                                  <p:stCondLst>
                                    <p:cond delay="0"/>
                                  </p:stCondLst>
                                  <p:childTnLst>
                                    <p:animMotion origin="layout" path="M -0.04774 -0.01667 L -0.04774 -0.01644 C -0.05261 -0.02223 -0.06406 -0.03588 -0.06858 -0.0375 C -0.07622 -0.04051 -0.08889 -0.04561 -0.0967 -0.04723 C -0.10538 -0.04908 -0.11406 -0.05 -0.12274 -0.05139 C -0.13715 -0.05787 -0.12761 -0.05417 -0.16233 -0.05139 C -0.1684 -0.05093 -0.18004 -0.04861 -0.18733 -0.04723 C -0.20504 -0.03912 -0.20781 -0.04005 -0.2217 -0.02639 C -0.22518 -0.02315 -0.22813 -0.01922 -0.23108 -0.01528 C -0.23715 -0.00718 -0.24427 3.33333E-6 -0.24879 0.00972 C -0.25365 0.0199 -0.25886 0.02963 -0.26337 0.04027 C -0.26458 0.04282 -0.26458 0.04583 -0.26545 0.04861 C -0.28472 0.10856 -0.27396 0.0706 -0.28212 0.1 C -0.28906 0.15578 -0.28073 0.09791 -0.28629 0.12222 C -0.28768 0.12754 -0.28802 0.13356 -0.28941 0.13889 C -0.29115 0.14467 -0.29375 0.14977 -0.29566 0.15555 C -0.29618 0.15671 -0.29636 0.15833 -0.2967 0.15972 C -0.29844 0.16527 -0.3007 0.1706 -0.30191 0.17639 C -0.30417 0.1868 -0.30521 0.19768 -0.30712 0.20833 C -0.30764 0.21111 -0.30868 0.21365 -0.3092 0.21666 C -0.31215 0.23078 -0.31441 0.24537 -0.31754 0.25972 C -0.31823 0.2625 -0.31979 0.26504 -0.32066 0.26805 C -0.32361 0.27801 -0.32604 0.28842 -0.32899 0.29861 C -0.32986 0.30139 -0.33143 0.30393 -0.33212 0.30694 C -0.34115 0.34537 -0.34011 0.33912 -0.34254 0.3625 C -0.34445 0.42384 -0.34479 0.41643 -0.34149 0.50833 C -0.3408 0.52731 -0.33906 0.53472 -0.33733 0.55 C -0.33698 0.55301 -0.33663 0.55648 -0.33629 0.55972 C -0.33872 0.56435 -0.3375 0.5625 -0.33941 0.56527 L -0.33941 0.56551 " pathEditMode="relative" rAng="0" ptsTypes="AAAAAAAAAAAAAAAAAAAAAAAAAAAAAA">
                                      <p:cBhvr>
                                        <p:cTn id="112" dur="1250" fill="hold"/>
                                        <p:tgtEl>
                                          <p:spTgt spid="36"/>
                                        </p:tgtEl>
                                        <p:attrNameLst>
                                          <p:attrName>ppt_x</p:attrName>
                                          <p:attrName>ppt_y</p:attrName>
                                        </p:attrNameLst>
                                      </p:cBhvr>
                                      <p:rCtr x="-14826" y="27176"/>
                                    </p:animMotion>
                                  </p:childTnLst>
                                </p:cTn>
                              </p:par>
                              <p:par>
                                <p:cTn id="113" presetID="0" presetClass="path" presetSubtype="0" accel="50000" decel="50000" fill="hold" nodeType="withEffect">
                                  <p:stCondLst>
                                    <p:cond delay="0"/>
                                  </p:stCondLst>
                                  <p:childTnLst>
                                    <p:animMotion origin="layout" path="M 0.00312 0.00672 L 0.00312 0.00695 C 0.00035 0.00347 -0.00243 -2.59259E-6 -0.00521 -0.00301 C -0.00729 -0.00532 -0.0151 -0.01111 -0.01563 -0.01134 C -0.01771 -0.01273 -0.01979 -0.01319 -0.02188 -0.01412 C -0.02951 -0.01227 -0.03733 -0.01111 -0.04479 -0.00856 C -0.04618 -0.00833 -0.04688 -0.00625 -0.04792 -0.00578 C -0.05347 -0.00393 -0.0592 -0.00324 -0.06458 -0.00162 C -0.0658 -0.00139 -0.06667 -0.00069 -0.06771 -0.00023 C -0.075 0.00209 -0.08247 0.00394 -0.08958 0.00672 C -0.09149 0.00718 -0.09323 0.00834 -0.09479 0.00949 C -0.10052 0.01297 -0.1059 0.01736 -0.11146 0.0206 C -0.11667 0.02338 -0.12188 0.02523 -0.12708 0.02755 C -0.15972 0.07084 -0.11302 0.00602 -0.15833 0.08449 C -0.16424 0.09468 -0.17049 0.1044 -0.17604 0.11505 C -0.17743 0.11736 -0.17847 0.12037 -0.17917 0.12338 C -0.18646 0.15 -0.19063 0.17847 -0.2 0.20394 C -0.20764 0.22408 -0.20799 0.22338 -0.2125 0.25949 C -0.21458 0.2757 -0.21701 0.29167 -0.21875 0.3081 C -0.21944 0.31297 -0.21927 0.31829 -0.21979 0.32338 C -0.2217 0.33773 -0.22413 0.35185 -0.22604 0.36644 C -0.22656 0.36945 -0.22674 0.37292 -0.22708 0.37616 C -0.22847 0.38773 -0.22951 0.39931 -0.23125 0.41088 C -0.2316 0.41273 -0.23264 0.41459 -0.23333 0.41644 C -0.23438 0.42246 -0.23524 0.42847 -0.23646 0.43449 C -0.23698 0.43635 -0.23819 0.43797 -0.23854 0.44005 C -0.24028 0.44908 -0.24097 0.45857 -0.24271 0.46783 C -0.24444 0.47662 -0.24896 0.49422 -0.24896 0.49445 C -0.24931 0.49838 -0.24983 0.50232 -0.25 0.50672 C -0.25052 0.51389 -0.25052 0.52153 -0.25104 0.52894 C -0.25156 0.53357 -0.25243 0.5382 -0.25313 0.54283 C -0.25469 0.5676 -0.25347 0.55093 -0.25521 0.56898 C -0.2566 0.58218 -0.25538 0.57639 -0.25729 0.58449 C -0.25625 0.57431 -0.25677 0.54398 -0.25417 0.55394 L -0.25313 0.55787 L -0.25208 0.56898 " pathEditMode="relative" rAng="0" ptsTypes="AAAAAAAAAAAAAAAAAAAAAAAAAAAAAAAAAAAA">
                                      <p:cBhvr>
                                        <p:cTn id="114" dur="1250" fill="hold"/>
                                        <p:tgtEl>
                                          <p:spTgt spid="37"/>
                                        </p:tgtEl>
                                        <p:attrNameLst>
                                          <p:attrName>ppt_x</p:attrName>
                                          <p:attrName>ppt_y</p:attrName>
                                        </p:attrNameLst>
                                      </p:cBhvr>
                                      <p:rCtr x="-13021" y="27847"/>
                                    </p:animMotion>
                                  </p:childTnLst>
                                </p:cTn>
                              </p:par>
                              <p:par>
                                <p:cTn id="115" presetID="0" presetClass="path" presetSubtype="0" accel="50000" decel="50000" fill="hold" nodeType="withEffect">
                                  <p:stCondLst>
                                    <p:cond delay="0"/>
                                  </p:stCondLst>
                                  <p:childTnLst>
                                    <p:animMotion origin="layout" path="M 3.88889E-6 -4.44444E-6 L 3.88889E-6 0.00024 C 0.00277 -0.00231 0.00573 -0.00463 0.0085 -0.00694 C 0.00954 -0.00787 0.01041 -0.00902 0.01145 -0.00972 C 0.01354 -0.01134 0.01597 -0.0125 0.01823 -0.01388 C 0.01944 -0.01481 0.02066 -0.01643 0.02204 -0.01666 C 0.02673 -0.01828 0.03177 -0.01851 0.03663 -0.01944 C 0.04236 -0.02083 0.04809 -0.02222 0.05382 -0.02361 C 0.07257 -0.02222 0.09114 -0.02175 0.10989 -0.01944 C 0.1118 -0.01944 0.11354 -0.01713 0.11562 -0.01666 C 0.12951 -0.01342 0.13576 -0.01527 0.1493 -0.00972 C 0.15764 -0.00625 0.16597 -0.00185 0.17448 0.00278 C 0.17534 0.00325 0.17621 0.00487 0.17725 0.00556 C 0.18264 0.00903 0.18819 0.01158 0.19375 0.01528 C 0.19722 0.0176 0.20052 0.02084 0.20434 0.02362 C 0.21145 0.02871 0.21927 0.03311 0.22639 0.03889 C 0.24062 0.05024 0.23923 0.05371 0.25243 0.06945 C 0.25312 0.07037 0.25434 0.07014 0.25538 0.07084 C 0.25885 0.07338 0.26267 0.07547 0.26597 0.07917 C 0.26927 0.08264 0.27152 0.0875 0.27465 0.09167 C 0.27604 0.09352 0.27795 0.09514 0.27951 0.09723 C 0.28402 0.10301 0.28854 0.1088 0.29305 0.11528 C 0.29375 0.11644 0.29409 0.11806 0.29496 0.11945 C 0.29704 0.12315 0.29948 0.12662 0.30173 0.13056 C 0.30503 0.13658 0.30711 0.14746 0.30937 0.15278 C 0.30989 0.15417 0.31128 0.15463 0.31232 0.15556 C 0.31475 0.16389 0.31718 0.17223 0.31996 0.18056 C 0.32048 0.18195 0.32118 0.18311 0.32187 0.18473 C 0.32378 0.18912 0.32586 0.19375 0.3276 0.19862 C 0.32916 0.20301 0.3302 0.20764 0.33159 0.2125 C 0.33177 0.21366 0.33194 0.21528 0.33246 0.21667 C 0.33402 0.2213 0.33593 0.2257 0.33732 0.23056 C 0.33836 0.2345 0.33871 0.23889 0.34027 0.24306 C 0.34392 0.25463 0.34982 0.26528 0.35277 0.27778 C 0.35451 0.28588 0.35416 0.28496 0.3585 0.29723 C 0.35902 0.29862 0.35989 0.29977 0.36041 0.30139 C 0.36284 0.3095 0.36475 0.31806 0.36718 0.32639 C 0.36927 0.3338 0.37204 0.34075 0.37395 0.34862 C 0.37656 0.3595 0.38003 0.37014 0.38159 0.38195 C 0.38576 0.41112 0.3809 0.37848 0.38836 0.41945 C 0.38975 0.42709 0.39045 0.43519 0.39218 0.44306 C 0.39323 0.44769 0.39409 0.45232 0.39514 0.45695 C 0.39722 0.46667 0.40034 0.47593 0.40191 0.48612 C 0.40434 0.50186 0.40295 0.49445 0.40573 0.50834 C 0.40642 0.5169 0.40764 0.5345 0.40868 0.54167 C 0.40902 0.54445 0.40989 0.547 0.41059 0.55 C 0.41128 0.55394 0.4118 0.55811 0.4125 0.5625 C 0.41545 0.58658 0.41059 0.55834 0.41545 0.59306 C 0.41562 0.59514 0.41805 0.60371 0.41823 0.60695 C 0.4184 0.6132 0.41823 0.61991 0.41823 0.62639 L 0.42031 0.62778 " pathEditMode="relative" rAng="0" ptsTypes="AAAAAAAAAAAAAAAAAAAAAAAAAAAAAAAAAAAAAAAAAAAAAAAAAAA">
                                      <p:cBhvr>
                                        <p:cTn id="116" dur="1250" fill="hold"/>
                                        <p:tgtEl>
                                          <p:spTgt spid="38"/>
                                        </p:tgtEl>
                                        <p:attrNameLst>
                                          <p:attrName>ppt_x</p:attrName>
                                          <p:attrName>ppt_y</p:attrName>
                                        </p:attrNameLst>
                                      </p:cBhvr>
                                      <p:rCtr x="21007" y="30208"/>
                                    </p:animMotion>
                                  </p:childTnLst>
                                </p:cTn>
                              </p:par>
                              <p:par>
                                <p:cTn id="117" presetID="0" presetClass="path" presetSubtype="0" accel="50000" decel="50000" fill="hold" nodeType="withEffect">
                                  <p:stCondLst>
                                    <p:cond delay="0"/>
                                  </p:stCondLst>
                                  <p:childTnLst>
                                    <p:animMotion origin="layout" path="M 0.00833 0.00393 L 0.00833 0.00416 C 0.01215 0.00301 0.01579 0.00185 0.01979 0.00115 C 0.02413 0.00023 0.03645 -0.00116 0.04062 -0.00162 C 0.05243 0.00046 0.07934 0.00486 0.0875 0.0081 C 0.1151 0.01851 0.14253 0.03125 0.16979 0.04421 C 0.18159 0.04976 0.19392 0.05324 0.2052 0.06088 C 0.21562 0.06782 0.22586 0.07639 0.23437 0.08726 C 0.26961 0.1324 0.28923 0.15601 0.30625 0.2081 C 0.31024 0.2206 0.31319 0.23402 0.31666 0.24699 C 0.32048 0.28495 0.3217 0.29328 0.32395 0.32615 C 0.32534 0.34861 0.32257 0.37245 0.32812 0.39421 C 0.3302 0.40254 0.33229 0.41064 0.33437 0.41921 C 0.33541 0.42361 0.33628 0.42847 0.3375 0.4331 C 0.34062 0.44652 0.34548 0.4662 0.35 0.48032 C 0.35121 0.48402 0.35277 0.48773 0.35416 0.4912 C 0.35607 0.50949 0.35312 0.49282 0.36041 0.51088 C 0.3618 0.51458 0.36371 0.52685 0.36458 0.53032 C 0.36805 0.54676 0.36475 0.53217 0.36875 0.54282 C 0.36909 0.54375 0.36927 0.5456 0.36979 0.54676 C 0.37066 0.55023 0.37187 0.55347 0.37291 0.55671 C 0.37361 0.56273 0.37395 0.56597 0.375 0.57199 C 0.37517 0.57384 0.37569 0.57569 0.37604 0.57754 C 0.37638 0.58402 0.37673 0.59166 0.37812 0.59838 C 0.37864 0.60092 0.3809 0.60856 0.38125 0.61226 C 0.38142 0.61412 0.38125 0.61666 0.38125 0.61898 L 0.38333 0.61481 " pathEditMode="relative" rAng="0" ptsTypes="AAAAAAAAAAAAAAAAAAAAAAAAAAA">
                                      <p:cBhvr>
                                        <p:cTn id="118" dur="1250" fill="hold"/>
                                        <p:tgtEl>
                                          <p:spTgt spid="42"/>
                                        </p:tgtEl>
                                        <p:attrNameLst>
                                          <p:attrName>ppt_x</p:attrName>
                                          <p:attrName>ppt_y</p:attrName>
                                        </p:attrNameLst>
                                      </p:cBhvr>
                                      <p:rCtr x="18750" y="30463"/>
                                    </p:animMotion>
                                  </p:childTnLst>
                                </p:cTn>
                              </p:par>
                              <p:par>
                                <p:cTn id="119" presetID="42" presetClass="path" presetSubtype="0" accel="50000" decel="50000" fill="hold" nodeType="withEffect">
                                  <p:stCondLst>
                                    <p:cond delay="0"/>
                                  </p:stCondLst>
                                  <p:childTnLst>
                                    <p:animMotion origin="layout" path="M 3.61111E-6 -7.40741E-7 L -0.01164 0.57546 " pathEditMode="relative" rAng="0" ptsTypes="AA">
                                      <p:cBhvr>
                                        <p:cTn id="120" dur="1250" fill="hold"/>
                                        <p:tgtEl>
                                          <p:spTgt spid="43"/>
                                        </p:tgtEl>
                                        <p:attrNameLst>
                                          <p:attrName>ppt_x</p:attrName>
                                          <p:attrName>ppt_y</p:attrName>
                                        </p:attrNameLst>
                                      </p:cBhvr>
                                      <p:rCtr x="-590" y="28773"/>
                                    </p:animMotion>
                                  </p:childTnLst>
                                </p:cTn>
                              </p:par>
                              <p:par>
                                <p:cTn id="121" presetID="0" presetClass="path" presetSubtype="0" accel="50000" decel="50000" fill="hold" nodeType="withEffect">
                                  <p:stCondLst>
                                    <p:cond delay="0"/>
                                  </p:stCondLst>
                                  <p:childTnLst>
                                    <p:animMotion origin="layout" path="M -0.00295 -0.00324 L -0.00295 -0.00301 L 0.02205 -0.0088 C 0.05139 -0.01597 0.03455 -0.01343 0.05539 -0.01574 C 0.07483 -0.00972 0.0948 -0.00648 0.11372 0.00232 C 0.15174 0.02014 0.15834 0.02847 0.18455 0.0537 C 0.18768 0.06111 0.19219 0.06759 0.19393 0.07593 C 0.19931 0.10324 0.19931 0.10926 0.21059 0.13704 C 0.21823 0.15602 0.22813 0.17315 0.23559 0.19259 C 0.24184 0.20903 0.24601 0.22662 0.25122 0.24398 C 0.25191 0.24653 0.25261 0.24931 0.2533 0.25232 C 0.25469 0.26042 0.25608 0.26898 0.25747 0.27732 C 0.25973 0.33449 0.25608 0.26829 0.2658 0.3537 C 0.26737 0.36898 0.26945 0.42963 0.26997 0.43843 C 0.2724 0.57083 0.27066 0.41736 0.26893 0.54259 C 0.26823 0.58565 0.27049 0.54954 0.27414 0.59259 C 0.27483 0.60116 0.27414 0.61019 0.27414 0.61898 L 0.28039 0.63426 L 0.28039 0.62986 L 0.27622 0.63426 " pathEditMode="relative" rAng="0" ptsTypes="AAAAAAAAAAAAAAAAAAAA">
                                      <p:cBhvr>
                                        <p:cTn id="122" dur="1250" fill="hold"/>
                                        <p:tgtEl>
                                          <p:spTgt spid="45"/>
                                        </p:tgtEl>
                                        <p:attrNameLst>
                                          <p:attrName>ppt_x</p:attrName>
                                          <p:attrName>ppt_y</p:attrName>
                                        </p:attrNameLst>
                                      </p:cBhvr>
                                      <p:rCtr x="14167" y="31250"/>
                                    </p:animMotion>
                                  </p:childTnLst>
                                </p:cTn>
                              </p:par>
                              <p:par>
                                <p:cTn id="123" presetID="0" presetClass="path" presetSubtype="0" accel="50000" decel="50000" fill="hold" nodeType="withEffect">
                                  <p:stCondLst>
                                    <p:cond delay="0"/>
                                  </p:stCondLst>
                                  <p:childTnLst>
                                    <p:animMotion origin="layout" path="M 0.01875 -0.00764 L 0.01875 -0.00741 C 0.01545 -0.00949 0.01267 -0.0132 0.0092 -0.0132 C 0.00469 -0.01366 0.00017 -0.01111 -0.00434 -0.00903 C -0.00868 -0.00695 -0.01285 -0.00394 -0.01684 -0.0007 C -0.03004 0.00972 -0.03455 0.01597 -0.04497 0.03264 C -0.05504 0.04884 -0.06701 0.06365 -0.07413 0.08264 C -0.0783 0.09375 -0.08299 0.10439 -0.08663 0.11597 C -0.09063 0.12893 -0.09705 0.15625 -0.09705 0.15648 C -0.09844 0.17338 -0.10017 0.19027 -0.10122 0.20764 C -0.10365 0.24398 -0.10191 0.30301 -0.09913 0.32963 C -0.09184 0.39838 -0.08629 0.38611 -0.0783 0.43402 C -0.07639 0.4449 -0.07552 0.45625 -0.07413 0.46736 C -0.0724 0.51435 -0.07188 0.5125 -0.07413 0.57986 C -0.07465 0.59814 -0.07569 0.58657 -0.07726 0.59652 C -0.07986 0.61435 -0.07622 0.60902 -0.08038 0.61458 L -0.07934 0.60902 " pathEditMode="relative" rAng="0" ptsTypes="AAAAAAAAAAAAAAAAA">
                                      <p:cBhvr>
                                        <p:cTn id="124" dur="1250" fill="hold"/>
                                        <p:tgtEl>
                                          <p:spTgt spid="39"/>
                                        </p:tgtEl>
                                        <p:attrNameLst>
                                          <p:attrName>ppt_x</p:attrName>
                                          <p:attrName>ppt_y</p:attrName>
                                        </p:attrNameLst>
                                      </p:cBhvr>
                                      <p:rCtr x="-6059" y="30810"/>
                                    </p:animMotion>
                                  </p:childTnLst>
                                </p:cTn>
                              </p:par>
                              <p:par>
                                <p:cTn id="125" presetID="0" presetClass="path" presetSubtype="0" accel="50000" decel="50000" fill="hold" nodeType="withEffect">
                                  <p:stCondLst>
                                    <p:cond delay="0"/>
                                  </p:stCondLst>
                                  <p:childTnLst>
                                    <p:animMotion origin="layout" path="M -3.61111E-6 3.7037E-6 L -3.61111E-6 3.7037E-6 L 0.00921 0.00254 C 0.01077 0.00277 0.01233 0.00277 0.01337 0.00393 C 0.01441 0.00486 0.01441 0.00717 0.01546 0.0081 C 0.0198 0.01088 0.02448 0.0125 0.029 0.01481 C 0.03004 0.0162 0.03108 0.01759 0.03212 0.01875 C 0.05052 0.03819 0.04618 0.03449 0.05608 0.04328 C 0.05921 0.04907 0.06285 0.05463 0.06546 0.06088 C 0.07969 0.09421 0.06736 0.07662 0.079 0.09213 C 0.08143 0.10277 0.08334 0.11389 0.08629 0.12453 C 0.0875 0.12893 0.09011 0.1324 0.0915 0.1368 C 0.09532 0.14699 0.09879 0.1574 0.10191 0.16805 C 0.10921 0.19166 0.11546 0.21574 0.12275 0.23981 C 0.12379 0.24305 0.12587 0.24583 0.12691 0.2493 C 0.13316 0.26944 0.13889 0.28981 0.14462 0.31018 C 0.14723 0.31875 0.14879 0.32754 0.15191 0.33611 C 0.15712 0.34907 0.15348 0.33935 0.16129 0.36574 C 0.1632 0.38009 0.16476 0.38865 0.16441 0.4037 C 0.16424 0.41828 0.16337 0.43264 0.16233 0.44722 C 0.16233 0.44838 0.16164 0.44976 0.16129 0.45115 C 0.16059 0.45671 0.1599 0.46203 0.15921 0.46736 C 0.15886 0.47199 0.15886 0.47662 0.15816 0.48101 C 0.15677 0.49328 0.15539 0.50532 0.15296 0.51759 C 0.15261 0.51944 0.15226 0.52129 0.15191 0.52314 C 0.14931 0.54259 0.14861 0.55023 0.14671 0.56921 C 0.14584 0.59652 0.14636 0.60162 0.14254 0.6287 C 0.14219 0.63148 0.14115 0.63426 0.14046 0.6368 C 0.13959 0.64745 0.13872 0.65856 0.13733 0.66944 C 0.13681 0.67476 0.13525 0.68564 0.13525 0.68588 C 0.13559 0.68935 0.13559 0.69282 0.13629 0.69652 C 0.13664 0.69814 0.13837 0.70208 0.13837 0.70069 C 0.13837 0.68541 0.13646 0.65393 0.13525 0.63426 C 0.13559 0.63009 0.13455 0.62546 0.13629 0.62199 C 0.1375 0.61967 0.13716 0.62731 0.13733 0.63009 C 0.13785 0.63333 0.1382 0.63634 0.13837 0.63958 C 0.13889 0.64421 0.13889 0.64861 0.13941 0.65324 C 0.13959 0.65439 0.14028 0.65578 0.14046 0.65717 C 0.14098 0.65902 0.1415 0.66273 0.1415 0.66296 L 0.14462 0.68032 L 0.14254 0.67615 " pathEditMode="relative" rAng="0" ptsTypes="AAAAAAAAAAAAAAAAAAAAAAAAAAAAAAAAAAAAAAAAA">
                                      <p:cBhvr>
                                        <p:cTn id="126" dur="1250" fill="hold"/>
                                        <p:tgtEl>
                                          <p:spTgt spid="40"/>
                                        </p:tgtEl>
                                        <p:attrNameLst>
                                          <p:attrName>ppt_x</p:attrName>
                                          <p:attrName>ppt_y</p:attrName>
                                        </p:attrNameLst>
                                      </p:cBhvr>
                                      <p:rCtr x="8212" y="35046"/>
                                    </p:animMotion>
                                  </p:childTnLst>
                                </p:cTn>
                              </p:par>
                              <p:par>
                                <p:cTn id="127" presetID="0" presetClass="path" presetSubtype="0" accel="50000" decel="50000" fill="hold" nodeType="withEffect">
                                  <p:stCondLst>
                                    <p:cond delay="0"/>
                                  </p:stCondLst>
                                  <p:childTnLst>
                                    <p:animMotion origin="layout" path="M 0.00018 0.0081 L 0.00018 0.00833 L -0.01128 0.00533 C -0.01458 0.0044 -0.01753 0.00232 -0.02066 0.00255 C -0.02951 0.00324 -0.03802 0.00625 -0.0467 0.0081 C -0.05746 0.01273 -0.04409 0.00648 -0.06753 0.02616 C -0.07361 0.03102 -0.08021 0.03496 -0.08628 0.04005 C -0.08767 0.04097 -0.08854 0.04259 -0.08941 0.04421 C -0.09201 0.04815 -0.09392 0.05301 -0.0967 0.05671 C -0.10468 0.0669 -0.11423 0.075 -0.1217 0.08588 C -0.12586 0.0919 -0.13038 0.09746 -0.1342 0.10394 C -0.13559 0.10602 -0.13611 0.1088 -0.13732 0.11088 C -0.14652 0.125 -0.15382 0.14213 -0.16545 0.15255 C -0.16649 0.15347 -0.16788 0.15394 -0.16857 0.15533 C -0.17517 0.16505 -0.17691 0.16898 -0.18107 0.17755 C -0.18246 0.18357 -0.18368 0.18958 -0.18524 0.1956 C -0.18576 0.19699 -0.18715 0.19815 -0.18732 0.19977 C -0.19809 0.26065 -0.18715 0.21435 -0.19774 0.26505 C -0.19826 0.26736 -0.19913 0.26968 -0.19982 0.27199 C -0.20017 0.2794 -0.20034 0.28681 -0.20086 0.29421 C -0.20104 0.29607 -0.20191 0.29769 -0.20191 0.29977 C -0.20277 0.31065 -0.20382 0.34583 -0.20399 0.35394 C -0.20364 0.36736 -0.20347 0.38079 -0.20295 0.39421 C -0.20225 0.41759 -0.20364 0.40996 -0.19982 0.42477 C -0.19878 0.43866 -0.19791 0.45255 -0.1967 0.46644 C -0.19652 0.46875 -0.19583 0.47083 -0.19566 0.47338 C -0.19479 0.49121 -0.19427 0.50949 -0.19357 0.52755 C -0.19323 0.53773 -0.19253 0.5581 -0.19253 0.55833 C -0.18889 0.55046 -0.1868 0.54375 -0.17482 0.55671 C -0.17187 0.55972 -0.175 0.5669 -0.17378 0.57199 C -0.17135 0.5831 -0.17066 0.57755 -0.16649 0.5831 C -0.16597 0.5838 -0.1658 0.58496 -0.16545 0.58588 L -0.16441 0.59815 " pathEditMode="relative" rAng="0" ptsTypes="AAAAAAAAAAAAAAAAAAAAAAAAAAAAAAAAA">
                                      <p:cBhvr>
                                        <p:cTn id="128" dur="1250" fill="hold"/>
                                        <p:tgtEl>
                                          <p:spTgt spid="44"/>
                                        </p:tgtEl>
                                        <p:attrNameLst>
                                          <p:attrName>ppt_x</p:attrName>
                                          <p:attrName>ppt_y</p:attrName>
                                        </p:attrNameLst>
                                      </p:cBhvr>
                                      <p:rCtr x="-10208" y="29213"/>
                                    </p:animMotion>
                                  </p:childTnLst>
                                </p:cTn>
                              </p:par>
                              <p:par>
                                <p:cTn id="129" presetID="0" presetClass="path" presetSubtype="0" accel="50000" decel="50000" fill="hold" nodeType="withEffect">
                                  <p:stCondLst>
                                    <p:cond delay="0"/>
                                  </p:stCondLst>
                                  <p:childTnLst>
                                    <p:animMotion origin="layout" path="M 0.00694 -0.01574 L 0.00694 -0.01551 C 0.01111 -0.01621 0.01527 -0.0176 0.01944 -0.01713 C 0.02882 -0.01574 0.03837 -0.01389 0.04757 -0.01019 C 0.06284 -0.00394 0.08333 0.00694 0.10069 0.0162 C 0.10295 0.02013 0.10642 0.02546 0.10798 0.03009 C 0.1092 0.03449 0.10955 0.03958 0.11111 0.04398 C 0.11232 0.04838 0.11458 0.05231 0.11632 0.05648 C 0.11944 0.06481 0.12239 0.07338 0.12569 0.08148 C 0.12864 0.08912 0.13229 0.09606 0.13507 0.1037 C 0.14531 0.13402 0.1559 0.17569 0.16944 0.20648 C 0.17587 0.22129 0.18333 0.23518 0.19027 0.24953 C 0.1934 0.26574 0.19774 0.28171 0.19965 0.29791 C 0.20191 0.31828 0.20121 0.33958 0.20277 0.36064 C 0.2033 0.36921 0.20486 0.37731 0.2059 0.38564 C 0.20625 0.39676 0.20642 0.40787 0.20694 0.41898 C 0.20712 0.42685 0.20798 0.43472 0.20798 0.44259 C 0.20798 0.4537 0.20538 0.48981 0.20486 0.49814 C 0.20677 0.51898 0.20607 0.51388 0.21007 0.54537 C 0.21024 0.54791 0.21076 0.55 0.21111 0.55231 C 0.21146 0.5574 0.21215 0.5625 0.21215 0.56759 C 0.21215 0.58379 0.21128 0.6 0.21111 0.6162 C 0.21093 0.62176 0.21111 0.62731 0.21111 0.6331 L 0.21111 0.63333 L 0.20902 0.61736 L 0.20902 0.62314 " pathEditMode="relative" rAng="0" ptsTypes="AAAAAAAAAAAAAAAAAAAAAAAAAA">
                                      <p:cBhvr>
                                        <p:cTn id="130" dur="1250" fill="hold"/>
                                        <p:tgtEl>
                                          <p:spTgt spid="41"/>
                                        </p:tgtEl>
                                        <p:attrNameLst>
                                          <p:attrName>ppt_x</p:attrName>
                                          <p:attrName>ppt_y</p:attrName>
                                        </p:attrNameLst>
                                      </p:cBhvr>
                                      <p:rCtr x="10260" y="32361"/>
                                    </p:animMotion>
                                  </p:childTnLst>
                                </p:cTn>
                              </p:par>
                            </p:childTnLst>
                          </p:cTn>
                        </p:par>
                        <p:par>
                          <p:cTn id="131" fill="hold">
                            <p:stCondLst>
                              <p:cond delay="1750"/>
                            </p:stCondLst>
                            <p:childTnLst>
                              <p:par>
                                <p:cTn id="132" presetID="10" presetClass="entr" presetSubtype="0" fill="hold" nodeType="afterEffect">
                                  <p:stCondLst>
                                    <p:cond delay="0"/>
                                  </p:stCondLst>
                                  <p:childTnLst>
                                    <p:set>
                                      <p:cBhvr>
                                        <p:cTn id="133" dur="1" fill="hold">
                                          <p:stCondLst>
                                            <p:cond delay="0"/>
                                          </p:stCondLst>
                                        </p:cTn>
                                        <p:tgtEl>
                                          <p:spTgt spid="54"/>
                                        </p:tgtEl>
                                        <p:attrNameLst>
                                          <p:attrName>style.visibility</p:attrName>
                                        </p:attrNameLst>
                                      </p:cBhvr>
                                      <p:to>
                                        <p:strVal val="visible"/>
                                      </p:to>
                                    </p:set>
                                    <p:animEffect transition="in" filter="fade">
                                      <p:cBhvr>
                                        <p:cTn id="134" dur="1250"/>
                                        <p:tgtEl>
                                          <p:spTgt spid="54"/>
                                        </p:tgtEl>
                                      </p:cBhvr>
                                    </p:animEffect>
                                  </p:childTnLst>
                                </p:cTn>
                              </p:par>
                              <p:par>
                                <p:cTn id="135" presetID="10" presetClass="entr" presetSubtype="0" fill="hold" nodeType="withEffect">
                                  <p:stCondLst>
                                    <p:cond delay="0"/>
                                  </p:stCondLst>
                                  <p:childTnLst>
                                    <p:set>
                                      <p:cBhvr>
                                        <p:cTn id="136" dur="1" fill="hold">
                                          <p:stCondLst>
                                            <p:cond delay="0"/>
                                          </p:stCondLst>
                                        </p:cTn>
                                        <p:tgtEl>
                                          <p:spTgt spid="55"/>
                                        </p:tgtEl>
                                        <p:attrNameLst>
                                          <p:attrName>style.visibility</p:attrName>
                                        </p:attrNameLst>
                                      </p:cBhvr>
                                      <p:to>
                                        <p:strVal val="visible"/>
                                      </p:to>
                                    </p:set>
                                    <p:animEffect transition="in" filter="fade">
                                      <p:cBhvr>
                                        <p:cTn id="137" dur="1250"/>
                                        <p:tgtEl>
                                          <p:spTgt spid="55"/>
                                        </p:tgtEl>
                                      </p:cBhvr>
                                    </p:animEffect>
                                  </p:childTnLst>
                                </p:cTn>
                              </p:par>
                              <p:par>
                                <p:cTn id="138" presetID="10" presetClass="entr" presetSubtype="0" fill="hold" nodeType="withEffect">
                                  <p:stCondLst>
                                    <p:cond delay="0"/>
                                  </p:stCondLst>
                                  <p:childTnLst>
                                    <p:set>
                                      <p:cBhvr>
                                        <p:cTn id="139" dur="1" fill="hold">
                                          <p:stCondLst>
                                            <p:cond delay="0"/>
                                          </p:stCondLst>
                                        </p:cTn>
                                        <p:tgtEl>
                                          <p:spTgt spid="56"/>
                                        </p:tgtEl>
                                        <p:attrNameLst>
                                          <p:attrName>style.visibility</p:attrName>
                                        </p:attrNameLst>
                                      </p:cBhvr>
                                      <p:to>
                                        <p:strVal val="visible"/>
                                      </p:to>
                                    </p:set>
                                    <p:animEffect transition="in" filter="fade">
                                      <p:cBhvr>
                                        <p:cTn id="140" dur="1250"/>
                                        <p:tgtEl>
                                          <p:spTgt spid="56"/>
                                        </p:tgtEl>
                                      </p:cBhvr>
                                    </p:animEffect>
                                  </p:childTnLst>
                                </p:cTn>
                              </p:par>
                              <p:par>
                                <p:cTn id="141" presetID="10" presetClass="entr" presetSubtype="0" fill="hold" nodeType="withEffect">
                                  <p:stCondLst>
                                    <p:cond delay="0"/>
                                  </p:stCondLst>
                                  <p:childTnLst>
                                    <p:set>
                                      <p:cBhvr>
                                        <p:cTn id="142" dur="1" fill="hold">
                                          <p:stCondLst>
                                            <p:cond delay="0"/>
                                          </p:stCondLst>
                                        </p:cTn>
                                        <p:tgtEl>
                                          <p:spTgt spid="60"/>
                                        </p:tgtEl>
                                        <p:attrNameLst>
                                          <p:attrName>style.visibility</p:attrName>
                                        </p:attrNameLst>
                                      </p:cBhvr>
                                      <p:to>
                                        <p:strVal val="visible"/>
                                      </p:to>
                                    </p:set>
                                    <p:animEffect transition="in" filter="fade">
                                      <p:cBhvr>
                                        <p:cTn id="143" dur="1250"/>
                                        <p:tgtEl>
                                          <p:spTgt spid="60"/>
                                        </p:tgtEl>
                                      </p:cBhvr>
                                    </p:animEffect>
                                  </p:childTnLst>
                                </p:cTn>
                              </p:par>
                              <p:par>
                                <p:cTn id="144" presetID="10" presetClass="entr" presetSubtype="0" fill="hold" nodeType="withEffect">
                                  <p:stCondLst>
                                    <p:cond delay="0"/>
                                  </p:stCondLst>
                                  <p:childTnLst>
                                    <p:set>
                                      <p:cBhvr>
                                        <p:cTn id="145" dur="1" fill="hold">
                                          <p:stCondLst>
                                            <p:cond delay="0"/>
                                          </p:stCondLst>
                                        </p:cTn>
                                        <p:tgtEl>
                                          <p:spTgt spid="61"/>
                                        </p:tgtEl>
                                        <p:attrNameLst>
                                          <p:attrName>style.visibility</p:attrName>
                                        </p:attrNameLst>
                                      </p:cBhvr>
                                      <p:to>
                                        <p:strVal val="visible"/>
                                      </p:to>
                                    </p:set>
                                    <p:animEffect transition="in" filter="fade">
                                      <p:cBhvr>
                                        <p:cTn id="146" dur="1250"/>
                                        <p:tgtEl>
                                          <p:spTgt spid="61"/>
                                        </p:tgtEl>
                                      </p:cBhvr>
                                    </p:animEffect>
                                  </p:childTnLst>
                                </p:cTn>
                              </p:par>
                              <p:par>
                                <p:cTn id="147" presetID="10" presetClass="entr" presetSubtype="0" fill="hold" nodeType="withEffect">
                                  <p:stCondLst>
                                    <p:cond delay="0"/>
                                  </p:stCondLst>
                                  <p:childTnLst>
                                    <p:set>
                                      <p:cBhvr>
                                        <p:cTn id="148" dur="1" fill="hold">
                                          <p:stCondLst>
                                            <p:cond delay="0"/>
                                          </p:stCondLst>
                                        </p:cTn>
                                        <p:tgtEl>
                                          <p:spTgt spid="63"/>
                                        </p:tgtEl>
                                        <p:attrNameLst>
                                          <p:attrName>style.visibility</p:attrName>
                                        </p:attrNameLst>
                                      </p:cBhvr>
                                      <p:to>
                                        <p:strVal val="visible"/>
                                      </p:to>
                                    </p:set>
                                    <p:animEffect transition="in" filter="fade">
                                      <p:cBhvr>
                                        <p:cTn id="149" dur="1250"/>
                                        <p:tgtEl>
                                          <p:spTgt spid="63"/>
                                        </p:tgtEl>
                                      </p:cBhvr>
                                    </p:animEffect>
                                  </p:childTnLst>
                                </p:cTn>
                              </p:par>
                              <p:par>
                                <p:cTn id="150" presetID="10" presetClass="entr" presetSubtype="0" fill="hold" nodeType="withEffect">
                                  <p:stCondLst>
                                    <p:cond delay="0"/>
                                  </p:stCondLst>
                                  <p:childTnLst>
                                    <p:set>
                                      <p:cBhvr>
                                        <p:cTn id="151" dur="1" fill="hold">
                                          <p:stCondLst>
                                            <p:cond delay="0"/>
                                          </p:stCondLst>
                                        </p:cTn>
                                        <p:tgtEl>
                                          <p:spTgt spid="57"/>
                                        </p:tgtEl>
                                        <p:attrNameLst>
                                          <p:attrName>style.visibility</p:attrName>
                                        </p:attrNameLst>
                                      </p:cBhvr>
                                      <p:to>
                                        <p:strVal val="visible"/>
                                      </p:to>
                                    </p:set>
                                    <p:animEffect transition="in" filter="fade">
                                      <p:cBhvr>
                                        <p:cTn id="152" dur="1250"/>
                                        <p:tgtEl>
                                          <p:spTgt spid="57"/>
                                        </p:tgtEl>
                                      </p:cBhvr>
                                    </p:animEffect>
                                  </p:childTnLst>
                                </p:cTn>
                              </p:par>
                              <p:par>
                                <p:cTn id="153" presetID="10" presetClass="entr" presetSubtype="0" fill="hold" nodeType="withEffect">
                                  <p:stCondLst>
                                    <p:cond delay="0"/>
                                  </p:stCondLst>
                                  <p:childTnLst>
                                    <p:set>
                                      <p:cBhvr>
                                        <p:cTn id="154" dur="1" fill="hold">
                                          <p:stCondLst>
                                            <p:cond delay="0"/>
                                          </p:stCondLst>
                                        </p:cTn>
                                        <p:tgtEl>
                                          <p:spTgt spid="58"/>
                                        </p:tgtEl>
                                        <p:attrNameLst>
                                          <p:attrName>style.visibility</p:attrName>
                                        </p:attrNameLst>
                                      </p:cBhvr>
                                      <p:to>
                                        <p:strVal val="visible"/>
                                      </p:to>
                                    </p:set>
                                    <p:animEffect transition="in" filter="fade">
                                      <p:cBhvr>
                                        <p:cTn id="155" dur="1250"/>
                                        <p:tgtEl>
                                          <p:spTgt spid="58"/>
                                        </p:tgtEl>
                                      </p:cBhvr>
                                    </p:animEffect>
                                  </p:childTnLst>
                                </p:cTn>
                              </p:par>
                              <p:par>
                                <p:cTn id="156" presetID="10" presetClass="entr" presetSubtype="0" fill="hold" nodeType="withEffect">
                                  <p:stCondLst>
                                    <p:cond delay="0"/>
                                  </p:stCondLst>
                                  <p:childTnLst>
                                    <p:set>
                                      <p:cBhvr>
                                        <p:cTn id="157" dur="1" fill="hold">
                                          <p:stCondLst>
                                            <p:cond delay="0"/>
                                          </p:stCondLst>
                                        </p:cTn>
                                        <p:tgtEl>
                                          <p:spTgt spid="62"/>
                                        </p:tgtEl>
                                        <p:attrNameLst>
                                          <p:attrName>style.visibility</p:attrName>
                                        </p:attrNameLst>
                                      </p:cBhvr>
                                      <p:to>
                                        <p:strVal val="visible"/>
                                      </p:to>
                                    </p:set>
                                    <p:animEffect transition="in" filter="fade">
                                      <p:cBhvr>
                                        <p:cTn id="158" dur="1250"/>
                                        <p:tgtEl>
                                          <p:spTgt spid="62"/>
                                        </p:tgtEl>
                                      </p:cBhvr>
                                    </p:animEffect>
                                  </p:childTnLst>
                                </p:cTn>
                              </p:par>
                              <p:par>
                                <p:cTn id="159" presetID="10" presetClass="entr" presetSubtype="0" fill="hold" nodeType="withEffect">
                                  <p:stCondLst>
                                    <p:cond delay="0"/>
                                  </p:stCondLst>
                                  <p:childTnLst>
                                    <p:set>
                                      <p:cBhvr>
                                        <p:cTn id="160" dur="1" fill="hold">
                                          <p:stCondLst>
                                            <p:cond delay="0"/>
                                          </p:stCondLst>
                                        </p:cTn>
                                        <p:tgtEl>
                                          <p:spTgt spid="59"/>
                                        </p:tgtEl>
                                        <p:attrNameLst>
                                          <p:attrName>style.visibility</p:attrName>
                                        </p:attrNameLst>
                                      </p:cBhvr>
                                      <p:to>
                                        <p:strVal val="visible"/>
                                      </p:to>
                                    </p:set>
                                    <p:animEffect transition="in" filter="fade">
                                      <p:cBhvr>
                                        <p:cTn id="161" dur="1250"/>
                                        <p:tgtEl>
                                          <p:spTgt spid="59"/>
                                        </p:tgtEl>
                                      </p:cBhvr>
                                    </p:animEffect>
                                  </p:childTnLst>
                                </p:cTn>
                              </p:par>
                              <p:par>
                                <p:cTn id="162" presetID="0" presetClass="path" presetSubtype="0" accel="50000" decel="50000" fill="hold" nodeType="withEffect">
                                  <p:stCondLst>
                                    <p:cond delay="0"/>
                                  </p:stCondLst>
                                  <p:childTnLst>
                                    <p:animMotion origin="layout" path="M -0.04774 -0.01667 L -0.04774 -0.01644 C -0.0526 -0.02223 -0.06407 -0.03588 -0.06874 -0.0375 C -0.07621 -0.04051 -0.08889 -0.04561 -0.09688 -0.04723 C -0.10556 -0.04908 -0.11407 -0.05 -0.12275 -0.05139 C -0.13716 -0.05787 -0.12778 -0.05417 -0.16233 -0.05139 C -0.16841 -0.05093 -0.18004 -0.04861 -0.18733 -0.04723 C -0.20504 -0.03912 -0.20782 -0.04005 -0.22171 -0.02639 C -0.22518 -0.02315 -0.22813 -0.01922 -0.23108 -0.01528 C -0.23716 -0.00718 -0.24428 3.33333E-6 -0.24879 0.00972 C -0.25365 0.0199 -0.25886 0.02963 -0.26337 0.04027 C -0.26459 0.04282 -0.26459 0.04583 -0.26546 0.04861 C -0.28473 0.10856 -0.27396 0.0706 -0.28212 0.1 C -0.28907 0.15578 -0.28073 0.09791 -0.28629 0.12222 C -0.28768 0.12754 -0.28803 0.13356 -0.28941 0.13889 C -0.29115 0.14467 -0.29375 0.14977 -0.29566 0.15555 C -0.29619 0.15671 -0.29636 0.15833 -0.29671 0.15972 C -0.29844 0.16527 -0.3007 0.1706 -0.30191 0.17639 C -0.30417 0.1868 -0.30521 0.19768 -0.30712 0.20833 C -0.30764 0.21111 -0.30869 0.21365 -0.30921 0.21666 C -0.31216 0.23078 -0.31441 0.24537 -0.31754 0.25972 C -0.31823 0.2625 -0.3198 0.26504 -0.32066 0.26805 C -0.32362 0.27801 -0.32605 0.28842 -0.329 0.29861 C -0.32987 0.30139 -0.33143 0.30393 -0.33212 0.30694 C -0.34115 0.34537 -0.34011 0.33912 -0.34254 0.3625 C -0.34445 0.42384 -0.3448 0.41643 -0.3415 0.50833 C -0.3408 0.52731 -0.33907 0.53472 -0.33733 0.55 C -0.33698 0.55301 -0.33664 0.55648 -0.33629 0.55972 C -0.33872 0.56435 -0.3375 0.5625 -0.33941 0.56527 L -0.33941 0.56551 " pathEditMode="relative" rAng="0" ptsTypes="AAAAAAAAAAAAAAAAAAAAAAAAAAAAAA">
                                      <p:cBhvr>
                                        <p:cTn id="163" dur="1250" fill="hold"/>
                                        <p:tgtEl>
                                          <p:spTgt spid="54"/>
                                        </p:tgtEl>
                                        <p:attrNameLst>
                                          <p:attrName>ppt_x</p:attrName>
                                          <p:attrName>ppt_y</p:attrName>
                                        </p:attrNameLst>
                                      </p:cBhvr>
                                      <p:rCtr x="-14809" y="27176"/>
                                    </p:animMotion>
                                  </p:childTnLst>
                                </p:cTn>
                              </p:par>
                              <p:par>
                                <p:cTn id="164" presetID="0" presetClass="path" presetSubtype="0" accel="50000" decel="50000" fill="hold" nodeType="withEffect">
                                  <p:stCondLst>
                                    <p:cond delay="0"/>
                                  </p:stCondLst>
                                  <p:childTnLst>
                                    <p:animMotion origin="layout" path="M 0.00313 0.00671 L 0.00313 0.00694 C 0.00035 0.00347 -0.00243 2.22222E-6 -0.00521 -0.00301 C -0.00729 -0.00533 -0.0151 -0.01111 -0.01562 -0.01134 C -0.01771 -0.01273 -0.01979 -0.0132 -0.02187 -0.01412 C -0.02951 -0.01227 -0.03732 -0.01111 -0.04479 -0.00857 C -0.04618 -0.00834 -0.04687 -0.00625 -0.04792 -0.00579 C -0.05347 -0.00394 -0.0592 -0.00324 -0.06458 -0.00162 C -0.0658 -0.00139 -0.06667 -0.0007 -0.06771 -0.00023 C -0.075 0.00208 -0.08246 0.00393 -0.08958 0.00671 C -0.09149 0.00717 -0.09323 0.00833 -0.09479 0.00949 C -0.10052 0.01296 -0.1059 0.01736 -0.11146 0.0206 C -0.11667 0.02338 -0.12187 0.02523 -0.12708 0.02754 C -0.15972 0.07083 -0.11302 0.00602 -0.15833 0.08449 C -0.16423 0.09467 -0.17048 0.1044 -0.17604 0.11504 C -0.17743 0.11736 -0.17847 0.12037 -0.17917 0.12338 C -0.18646 0.15 -0.19062 0.17847 -0.2 0.20393 C -0.20764 0.22407 -0.20798 0.22338 -0.2125 0.25949 C -0.21458 0.27569 -0.21701 0.29166 -0.21875 0.3081 C -0.21944 0.31296 -0.21927 0.31828 -0.21979 0.32338 C -0.2217 0.33773 -0.22413 0.35185 -0.22604 0.36643 C -0.22656 0.36944 -0.22673 0.37291 -0.22708 0.37616 C -0.22847 0.38773 -0.22951 0.3993 -0.23125 0.41088 C -0.2316 0.41273 -0.23264 0.41458 -0.23333 0.41643 C -0.23437 0.42245 -0.23524 0.42847 -0.23646 0.43449 C -0.23698 0.43634 -0.23819 0.43796 -0.23854 0.44004 C -0.24028 0.44907 -0.24097 0.45856 -0.24271 0.46782 C -0.24444 0.47662 -0.24896 0.49421 -0.24896 0.49444 C -0.2493 0.49838 -0.24982 0.50231 -0.25 0.50671 C -0.25052 0.51389 -0.25052 0.52153 -0.25104 0.52893 C -0.25156 0.53356 -0.25243 0.53819 -0.25312 0.54282 C -0.25469 0.56759 -0.25347 0.55092 -0.25521 0.56898 C -0.2566 0.58217 -0.25538 0.57639 -0.25729 0.58449 C -0.25625 0.5743 -0.25677 0.54398 -0.25417 0.55393 L -0.25312 0.55787 L -0.25208 0.56898 " pathEditMode="relative" rAng="0" ptsTypes="AAAAAAAAAAAAAAAAAAAAAAAAAAAAAAAAAAAA">
                                      <p:cBhvr>
                                        <p:cTn id="165" dur="1250" fill="hold"/>
                                        <p:tgtEl>
                                          <p:spTgt spid="55"/>
                                        </p:tgtEl>
                                        <p:attrNameLst>
                                          <p:attrName>ppt_x</p:attrName>
                                          <p:attrName>ppt_y</p:attrName>
                                        </p:attrNameLst>
                                      </p:cBhvr>
                                      <p:rCtr x="-13021" y="27847"/>
                                    </p:animMotion>
                                  </p:childTnLst>
                                </p:cTn>
                              </p:par>
                              <p:par>
                                <p:cTn id="166" presetID="0" presetClass="path" presetSubtype="0" accel="50000" decel="50000" fill="hold" nodeType="withEffect">
                                  <p:stCondLst>
                                    <p:cond delay="0"/>
                                  </p:stCondLst>
                                  <p:childTnLst>
                                    <p:animMotion origin="layout" path="M 5E-6 4.81481E-6 L 5E-6 0.00023 C 0.00278 -0.00232 0.00573 -0.00463 0.00851 -0.00695 C 0.00955 -0.00788 0.01042 -0.00903 0.01146 -0.00973 C 0.01355 -0.01135 0.01598 -0.0125 0.01823 -0.01389 C 0.01945 -0.01482 0.02066 -0.01644 0.02205 -0.01667 C 0.02674 -0.01829 0.03178 -0.01852 0.03664 -0.01945 C 0.04237 -0.02084 0.0481 -0.02223 0.05382 -0.02362 C 0.07257 -0.02223 0.09115 -0.02176 0.1099 -0.01945 C 0.11181 -0.01945 0.11355 -0.01713 0.11563 -0.01667 C 0.12952 -0.01343 0.13577 -0.01528 0.14931 -0.00973 C 0.15764 -0.00625 0.16598 -0.00186 0.17448 0.00277 C 0.17535 0.00324 0.17622 0.00486 0.17726 0.00555 C 0.18264 0.00902 0.1882 0.01157 0.19376 0.01527 C 0.19723 0.01759 0.20053 0.02083 0.20435 0.02361 C 0.21146 0.0287 0.21928 0.0331 0.22639 0.03888 C 0.24063 0.05023 0.23924 0.0537 0.25244 0.06944 C 0.25313 0.07037 0.25435 0.07013 0.25539 0.07083 C 0.25886 0.07337 0.26268 0.07546 0.26598 0.07916 C 0.26928 0.08263 0.27153 0.0875 0.27466 0.09166 C 0.27605 0.09351 0.27796 0.09513 0.27952 0.09722 C 0.28403 0.103 0.28855 0.10879 0.29306 0.11527 C 0.29376 0.11643 0.2941 0.11805 0.29497 0.11944 C 0.29705 0.12314 0.29948 0.12662 0.30174 0.13055 C 0.30504 0.13657 0.30712 0.14745 0.30938 0.15277 C 0.3099 0.15416 0.31129 0.15462 0.31233 0.15555 C 0.31476 0.16388 0.31719 0.17222 0.31997 0.18055 C 0.32049 0.18194 0.32119 0.1831 0.32188 0.18472 C 0.32379 0.18912 0.32587 0.19375 0.32761 0.19861 C 0.32917 0.203 0.33021 0.20763 0.3316 0.2125 C 0.33178 0.21365 0.33195 0.21527 0.33247 0.21666 C 0.33403 0.22129 0.33594 0.22569 0.33733 0.23055 C 0.33837 0.23449 0.33872 0.23888 0.34028 0.24305 C 0.34393 0.25462 0.34983 0.26527 0.35278 0.27777 C 0.35452 0.28587 0.35417 0.28495 0.35851 0.29722 C 0.35903 0.29861 0.3599 0.29976 0.36042 0.30138 C 0.36285 0.30949 0.36476 0.31805 0.36719 0.32638 C 0.36928 0.33379 0.37205 0.34074 0.37396 0.34861 C 0.37657 0.35949 0.38004 0.37013 0.3816 0.38194 C 0.38577 0.41111 0.38091 0.37847 0.38837 0.41944 C 0.38976 0.42708 0.39046 0.43518 0.39219 0.44305 C 0.39323 0.44768 0.3941 0.45231 0.39514 0.45694 C 0.39723 0.46666 0.40035 0.47592 0.40191 0.48611 C 0.40435 0.50185 0.40296 0.49444 0.40573 0.50833 C 0.40643 0.51689 0.40764 0.53449 0.40869 0.54166 C 0.40903 0.54444 0.4099 0.54699 0.4106 0.55 C 0.41129 0.55393 0.41181 0.5581 0.41251 0.5625 C 0.41546 0.58657 0.4106 0.55833 0.41546 0.59305 C 0.41563 0.59513 0.41806 0.6037 0.41823 0.60694 C 0.41841 0.61319 0.41823 0.6199 0.41823 0.62638 L 0.42032 0.62777 " pathEditMode="relative" rAng="0" ptsTypes="AAAAAAAAAAAAAAAAAAAAAAAAAAAAAAAAAAAAAAAAAAAAAAAAAAA">
                                      <p:cBhvr>
                                        <p:cTn id="167" dur="1250" fill="hold"/>
                                        <p:tgtEl>
                                          <p:spTgt spid="56"/>
                                        </p:tgtEl>
                                        <p:attrNameLst>
                                          <p:attrName>ppt_x</p:attrName>
                                          <p:attrName>ppt_y</p:attrName>
                                        </p:attrNameLst>
                                      </p:cBhvr>
                                      <p:rCtr x="21007" y="30208"/>
                                    </p:animMotion>
                                  </p:childTnLst>
                                </p:cTn>
                              </p:par>
                              <p:par>
                                <p:cTn id="168" presetID="0" presetClass="path" presetSubtype="0" accel="50000" decel="50000" fill="hold" nodeType="withEffect">
                                  <p:stCondLst>
                                    <p:cond delay="0"/>
                                  </p:stCondLst>
                                  <p:childTnLst>
                                    <p:animMotion origin="layout" path="M 0.00833 0.00394 L 0.00833 0.00417 C 0.01215 0.00301 0.0158 0.00186 0.01979 0.00116 C 0.02413 0.00024 0.03646 -0.00115 0.04063 -0.00162 C 0.05243 0.00047 0.07934 0.00487 0.0875 0.00811 C 0.11511 0.01852 0.14254 0.03125 0.16979 0.04422 C 0.1816 0.04977 0.19392 0.05324 0.20521 0.06088 C 0.21563 0.06783 0.22587 0.07639 0.23438 0.08727 C 0.26962 0.13241 0.28924 0.15602 0.30625 0.20811 C 0.31024 0.22061 0.3132 0.23403 0.31667 0.24699 C 0.32049 0.28496 0.3217 0.29329 0.32396 0.32616 C 0.32535 0.34862 0.32257 0.37246 0.32813 0.39422 C 0.33021 0.40255 0.33229 0.41065 0.33438 0.41922 C 0.33542 0.42362 0.33629 0.42848 0.3375 0.43311 C 0.34063 0.44653 0.34549 0.46621 0.35 0.48033 C 0.35122 0.48403 0.35278 0.48774 0.35417 0.49121 C 0.35608 0.50949 0.35313 0.49283 0.36042 0.51088 C 0.36181 0.51459 0.36372 0.52686 0.36458 0.53033 C 0.36806 0.54676 0.36476 0.53218 0.36875 0.54283 C 0.3691 0.54375 0.36927 0.54561 0.36979 0.54676 C 0.37066 0.55024 0.37188 0.55348 0.37292 0.55672 C 0.37361 0.56274 0.37396 0.56598 0.375 0.57199 C 0.37517 0.57385 0.3757 0.5757 0.37604 0.57755 C 0.37639 0.58403 0.37674 0.59167 0.37813 0.59838 C 0.37865 0.60093 0.3809 0.60857 0.38125 0.61227 C 0.38142 0.61412 0.38125 0.61667 0.38125 0.61899 L 0.38333 0.61482 " pathEditMode="relative" rAng="0" ptsTypes="AAAAAAAAAAAAAAAAAAAAAAAAAAA">
                                      <p:cBhvr>
                                        <p:cTn id="169" dur="1250" fill="hold"/>
                                        <p:tgtEl>
                                          <p:spTgt spid="60"/>
                                        </p:tgtEl>
                                        <p:attrNameLst>
                                          <p:attrName>ppt_x</p:attrName>
                                          <p:attrName>ppt_y</p:attrName>
                                        </p:attrNameLst>
                                      </p:cBhvr>
                                      <p:rCtr x="18750" y="30463"/>
                                    </p:animMotion>
                                  </p:childTnLst>
                                </p:cTn>
                              </p:par>
                              <p:par>
                                <p:cTn id="170" presetID="42" presetClass="path" presetSubtype="0" accel="50000" decel="50000" fill="hold" nodeType="withEffect">
                                  <p:stCondLst>
                                    <p:cond delay="0"/>
                                  </p:stCondLst>
                                  <p:childTnLst>
                                    <p:animMotion origin="layout" path="M -4.44444E-6 1.48148E-6 L -0.01163 0.57546 " pathEditMode="relative" rAng="0" ptsTypes="AA">
                                      <p:cBhvr>
                                        <p:cTn id="171" dur="1250" fill="hold"/>
                                        <p:tgtEl>
                                          <p:spTgt spid="61"/>
                                        </p:tgtEl>
                                        <p:attrNameLst>
                                          <p:attrName>ppt_x</p:attrName>
                                          <p:attrName>ppt_y</p:attrName>
                                        </p:attrNameLst>
                                      </p:cBhvr>
                                      <p:rCtr x="-590" y="28773"/>
                                    </p:animMotion>
                                  </p:childTnLst>
                                </p:cTn>
                              </p:par>
                              <p:par>
                                <p:cTn id="172" presetID="0" presetClass="path" presetSubtype="0" accel="50000" decel="50000" fill="hold" nodeType="withEffect">
                                  <p:stCondLst>
                                    <p:cond delay="0"/>
                                  </p:stCondLst>
                                  <p:childTnLst>
                                    <p:animMotion origin="layout" path="M -0.00295 -0.00324 L -0.00295 -0.00301 L 0.02205 -0.0088 C 0.05139 -0.01597 0.03455 -0.01343 0.05538 -0.01574 C 0.07483 -0.00972 0.09479 -0.00648 0.11372 0.00231 C 0.15174 0.02014 0.15834 0.02847 0.18455 0.0537 C 0.18768 0.06111 0.19219 0.06759 0.19393 0.07592 C 0.19931 0.10324 0.19931 0.10926 0.21059 0.13704 C 0.21823 0.15602 0.22813 0.17315 0.23559 0.19259 C 0.24184 0.20903 0.24601 0.22662 0.25122 0.24398 C 0.25191 0.24653 0.25261 0.2493 0.2533 0.25231 C 0.25469 0.26042 0.25608 0.26898 0.25747 0.27731 C 0.25972 0.33449 0.25608 0.26829 0.2658 0.3537 C 0.26736 0.36898 0.26945 0.42963 0.26997 0.43842 C 0.2724 0.57083 0.27066 0.41736 0.26893 0.54259 C 0.26823 0.58565 0.27049 0.54954 0.27413 0.59259 C 0.27483 0.60116 0.27413 0.61018 0.27413 0.61898 L 0.28038 0.63426 L 0.28038 0.62986 L 0.27622 0.63426 " pathEditMode="relative" rAng="0" ptsTypes="AAAAAAAAAAAAAAAAAAAA">
                                      <p:cBhvr>
                                        <p:cTn id="173" dur="1250" fill="hold"/>
                                        <p:tgtEl>
                                          <p:spTgt spid="63"/>
                                        </p:tgtEl>
                                        <p:attrNameLst>
                                          <p:attrName>ppt_x</p:attrName>
                                          <p:attrName>ppt_y</p:attrName>
                                        </p:attrNameLst>
                                      </p:cBhvr>
                                      <p:rCtr x="14167" y="31250"/>
                                    </p:animMotion>
                                  </p:childTnLst>
                                </p:cTn>
                              </p:par>
                              <p:par>
                                <p:cTn id="174" presetID="0" presetClass="path" presetSubtype="0" accel="50000" decel="50000" fill="hold" nodeType="withEffect">
                                  <p:stCondLst>
                                    <p:cond delay="0"/>
                                  </p:stCondLst>
                                  <p:childTnLst>
                                    <p:animMotion origin="layout" path="M 0.01875 -0.00764 L 0.01875 -0.0074 C 0.01545 -0.00949 0.01267 -0.01319 0.0092 -0.01319 C 0.00469 -0.01365 0.00017 -0.01111 -0.00434 -0.00903 C -0.00868 -0.00694 -0.01285 -0.00393 -0.01684 -0.00069 C -0.03004 0.00972 -0.03455 0.01597 -0.04497 0.03264 C -0.05504 0.04885 -0.06701 0.06366 -0.07413 0.08264 C -0.0783 0.09375 -0.08299 0.1044 -0.08663 0.11597 C -0.09063 0.12894 -0.09705 0.15625 -0.09705 0.15648 C -0.09844 0.17338 -0.10017 0.19028 -0.10122 0.20764 C -0.10365 0.24398 -0.10191 0.30301 -0.09913 0.32963 C -0.09184 0.39838 -0.08629 0.38611 -0.0783 0.43403 C -0.07639 0.44491 -0.07552 0.45625 -0.07413 0.46736 C -0.0724 0.51435 -0.07188 0.5125 -0.07413 0.57986 C -0.07465 0.59815 -0.07569 0.58658 -0.07726 0.59653 C -0.07986 0.61435 -0.07622 0.60903 -0.08038 0.61459 L -0.07934 0.60903 " pathEditMode="relative" rAng="0" ptsTypes="AAAAAAAAAAAAAAAAA">
                                      <p:cBhvr>
                                        <p:cTn id="175" dur="1250" fill="hold"/>
                                        <p:tgtEl>
                                          <p:spTgt spid="57"/>
                                        </p:tgtEl>
                                        <p:attrNameLst>
                                          <p:attrName>ppt_x</p:attrName>
                                          <p:attrName>ppt_y</p:attrName>
                                        </p:attrNameLst>
                                      </p:cBhvr>
                                      <p:rCtr x="-6059" y="30810"/>
                                    </p:animMotion>
                                  </p:childTnLst>
                                </p:cTn>
                              </p:par>
                              <p:par>
                                <p:cTn id="176" presetID="0" presetClass="path" presetSubtype="0" accel="50000" decel="50000" fill="hold" nodeType="withEffect">
                                  <p:stCondLst>
                                    <p:cond delay="0"/>
                                  </p:stCondLst>
                                  <p:childTnLst>
                                    <p:animMotion origin="layout" path="M 3.05556E-6 -4.44444E-6 L 3.05556E-6 0.00024 L 0.0092 0.00255 C 0.01076 0.00278 0.01232 0.00278 0.01337 0.00394 C 0.01441 0.00487 0.01441 0.00718 0.01545 0.00811 C 0.01979 0.01088 0.02448 0.0125 0.02899 0.01482 C 0.03003 0.01621 0.03107 0.0176 0.03212 0.01875 C 0.05052 0.0382 0.04618 0.0345 0.05607 0.04329 C 0.0592 0.04908 0.06284 0.05463 0.06545 0.06088 C 0.07968 0.09422 0.06736 0.07662 0.07899 0.09213 C 0.08142 0.10278 0.08333 0.11389 0.08628 0.12454 C 0.0875 0.12894 0.0901 0.13241 0.09149 0.13681 C 0.09531 0.147 0.09878 0.15741 0.10191 0.16806 C 0.1092 0.19167 0.11545 0.21575 0.12274 0.23982 C 0.12378 0.24306 0.12587 0.24584 0.12691 0.24931 C 0.13316 0.26945 0.13889 0.28982 0.14462 0.31019 C 0.14722 0.31875 0.14878 0.32755 0.15191 0.33612 C 0.15712 0.34908 0.15347 0.33936 0.16128 0.36575 C 0.16319 0.3801 0.16475 0.38866 0.16441 0.40371 C 0.16423 0.41829 0.16337 0.43264 0.16232 0.44723 C 0.16232 0.44838 0.16163 0.44977 0.16128 0.45116 C 0.16059 0.45672 0.15989 0.46204 0.1592 0.46737 C 0.15885 0.472 0.15885 0.47662 0.15816 0.48102 C 0.15677 0.49329 0.15538 0.50533 0.15295 0.5176 C 0.1526 0.51945 0.15225 0.5213 0.15191 0.52315 C 0.1493 0.5426 0.14861 0.55024 0.1467 0.56922 C 0.14583 0.59653 0.14635 0.60162 0.14253 0.62871 C 0.14218 0.63149 0.14114 0.63426 0.14045 0.63681 C 0.13958 0.64746 0.13871 0.65857 0.13732 0.66945 C 0.1368 0.67477 0.13524 0.68565 0.13524 0.68588 C 0.13559 0.68936 0.13559 0.69283 0.13628 0.69653 C 0.13663 0.69815 0.13837 0.70209 0.13837 0.7007 C 0.13837 0.68542 0.13646 0.65394 0.13524 0.63426 C 0.13559 0.6301 0.13455 0.62547 0.13628 0.622 C 0.1375 0.61968 0.13715 0.62732 0.13732 0.6301 C 0.13784 0.63334 0.13819 0.63635 0.13837 0.63959 C 0.13889 0.64422 0.13889 0.64862 0.13941 0.65325 C 0.13958 0.6544 0.14027 0.65579 0.14045 0.65718 C 0.14097 0.65903 0.14149 0.66274 0.14149 0.66297 L 0.14462 0.68033 L 0.14253 0.67616 " pathEditMode="relative" rAng="0" ptsTypes="AAAAAAAAAAAAAAAAAAAAAAAAAAAAAAAAAAAAAAAAA">
                                      <p:cBhvr>
                                        <p:cTn id="177" dur="1250" fill="hold"/>
                                        <p:tgtEl>
                                          <p:spTgt spid="58"/>
                                        </p:tgtEl>
                                        <p:attrNameLst>
                                          <p:attrName>ppt_x</p:attrName>
                                          <p:attrName>ppt_y</p:attrName>
                                        </p:attrNameLst>
                                      </p:cBhvr>
                                      <p:rCtr x="8212" y="35046"/>
                                    </p:animMotion>
                                  </p:childTnLst>
                                </p:cTn>
                              </p:par>
                              <p:par>
                                <p:cTn id="178" presetID="0" presetClass="path" presetSubtype="0" accel="50000" decel="50000" fill="hold" nodeType="withEffect">
                                  <p:stCondLst>
                                    <p:cond delay="0"/>
                                  </p:stCondLst>
                                  <p:childTnLst>
                                    <p:animMotion origin="layout" path="M 0.00017 0.0081 L 0.00017 0.00833 L -0.01128 0.00533 C -0.01458 0.0044 -0.01753 0.00232 -0.02066 0.00255 C -0.02951 0.00324 -0.03802 0.00625 -0.0467 0.0081 C -0.05746 0.01273 -0.0441 0.00648 -0.06753 0.02616 C -0.07361 0.03102 -0.08021 0.03496 -0.08628 0.04005 C -0.08767 0.04097 -0.08854 0.04259 -0.08941 0.04421 C -0.09201 0.04815 -0.09392 0.05301 -0.0967 0.05671 C -0.10469 0.0669 -0.11424 0.075 -0.1217 0.08588 C -0.12587 0.0919 -0.13038 0.09746 -0.1342 0.10394 C -0.13559 0.10602 -0.13611 0.1088 -0.13733 0.11088 C -0.14653 0.125 -0.15382 0.14213 -0.16545 0.15255 C -0.16649 0.15347 -0.16788 0.15394 -0.16858 0.15533 C -0.17517 0.16505 -0.17691 0.16898 -0.18108 0.17755 C -0.18246 0.18357 -0.18368 0.18958 -0.18524 0.1956 C -0.18576 0.19699 -0.18715 0.19815 -0.18733 0.19977 C -0.19809 0.26065 -0.18715 0.21435 -0.19774 0.26505 C -0.19826 0.26736 -0.19913 0.26968 -0.19983 0.27199 C -0.20017 0.2794 -0.20035 0.28681 -0.20087 0.29421 C -0.20104 0.29607 -0.20191 0.29769 -0.20191 0.29977 C -0.20278 0.31065 -0.20382 0.34583 -0.20399 0.35394 C -0.20365 0.36736 -0.20347 0.38079 -0.20295 0.39421 C -0.20226 0.41759 -0.20365 0.40996 -0.19983 0.42477 C -0.19878 0.43866 -0.19792 0.45255 -0.1967 0.46644 C -0.19653 0.46875 -0.19583 0.47083 -0.19566 0.47338 C -0.19479 0.49121 -0.19427 0.50949 -0.19358 0.52755 C -0.19323 0.53773 -0.19253 0.5581 -0.19253 0.55833 C -0.18889 0.55046 -0.18681 0.54375 -0.17483 0.55671 C -0.17187 0.55972 -0.175 0.5669 -0.17378 0.57199 C -0.17135 0.5831 -0.17066 0.57755 -0.16649 0.5831 C -0.16597 0.5838 -0.1658 0.58496 -0.16545 0.58588 L -0.16441 0.59815 " pathEditMode="relative" rAng="0" ptsTypes="AAAAAAAAAAAAAAAAAAAAAAAAAAAAAAAAA">
                                      <p:cBhvr>
                                        <p:cTn id="179" dur="1250" fill="hold"/>
                                        <p:tgtEl>
                                          <p:spTgt spid="62"/>
                                        </p:tgtEl>
                                        <p:attrNameLst>
                                          <p:attrName>ppt_x</p:attrName>
                                          <p:attrName>ppt_y</p:attrName>
                                        </p:attrNameLst>
                                      </p:cBhvr>
                                      <p:rCtr x="-10208" y="29213"/>
                                    </p:animMotion>
                                  </p:childTnLst>
                                </p:cTn>
                              </p:par>
                              <p:par>
                                <p:cTn id="180" presetID="0" presetClass="path" presetSubtype="0" accel="50000" decel="50000" fill="hold" nodeType="withEffect">
                                  <p:stCondLst>
                                    <p:cond delay="0"/>
                                  </p:stCondLst>
                                  <p:childTnLst>
                                    <p:animMotion origin="layout" path="M 0.00694 -0.01574 L 0.00694 -0.01551 C 0.01111 -0.0162 0.01528 -0.01759 0.01944 -0.01713 C 0.02882 -0.01574 0.03837 -0.01389 0.04757 -0.01018 C 0.06284 -0.00393 0.08333 0.00695 0.10069 0.01621 C 0.10295 0.02014 0.10642 0.02547 0.10798 0.0301 C 0.1092 0.03449 0.10955 0.03959 0.11111 0.04399 C 0.11232 0.04838 0.11458 0.05232 0.11632 0.05649 C 0.11944 0.06482 0.12239 0.07338 0.12569 0.08149 C 0.12864 0.08912 0.13229 0.09607 0.13507 0.10371 C 0.14531 0.13403 0.1559 0.1757 0.16944 0.20649 C 0.17587 0.2213 0.18333 0.23519 0.19028 0.24954 C 0.1934 0.26574 0.19774 0.28172 0.19965 0.29792 C 0.20191 0.31829 0.20121 0.33959 0.20278 0.36065 C 0.2033 0.36922 0.20486 0.37732 0.2059 0.38565 C 0.20625 0.39676 0.20642 0.40787 0.20694 0.41899 C 0.20712 0.42686 0.20798 0.43473 0.20798 0.4426 C 0.20798 0.45371 0.20538 0.48982 0.20486 0.49815 C 0.20677 0.51899 0.20607 0.51389 0.21007 0.54537 C 0.21024 0.54792 0.21076 0.55 0.21111 0.55232 C 0.21146 0.55741 0.21215 0.5625 0.21215 0.5676 C 0.21215 0.5838 0.21128 0.6 0.21111 0.61621 C 0.21094 0.62176 0.21111 0.62732 0.21111 0.63311 L 0.21111 0.63334 L 0.20903 0.61736 L 0.20903 0.62315 " pathEditMode="relative" rAng="0" ptsTypes="AAAAAAAAAAAAAAAAAAAAAAAAAA">
                                      <p:cBhvr>
                                        <p:cTn id="181" dur="1250" fill="hold"/>
                                        <p:tgtEl>
                                          <p:spTgt spid="59"/>
                                        </p:tgtEl>
                                        <p:attrNameLst>
                                          <p:attrName>ppt_x</p:attrName>
                                          <p:attrName>ppt_y</p:attrName>
                                        </p:attrNameLst>
                                      </p:cBhvr>
                                      <p:rCtr x="10260" y="323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3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5103"/>
            <a:ext cx="7315200" cy="1154097"/>
          </a:xfrm>
        </p:spPr>
        <p:txBody>
          <a:bodyPr/>
          <a:lstStyle/>
          <a:p>
            <a:r>
              <a:rPr lang="en-US" dirty="0"/>
              <a:t>Did You Know?</a:t>
            </a:r>
          </a:p>
        </p:txBody>
      </p:sp>
      <p:sp>
        <p:nvSpPr>
          <p:cNvPr id="17" name="Rounded Rectangle 16"/>
          <p:cNvSpPr/>
          <p:nvPr/>
        </p:nvSpPr>
        <p:spPr>
          <a:xfrm>
            <a:off x="609600" y="1436704"/>
            <a:ext cx="8229600" cy="5192696"/>
          </a:xfrm>
          <a:prstGeom prst="roundRect">
            <a:avLst/>
          </a:prstGeom>
          <a:blipFill dpi="0" rotWithShape="1">
            <a:blip r:embed="rId3">
              <a:alphaModFix amt="10000"/>
              <a:extLst>
                <a:ext uri="{BEBA8EAE-BF5A-486C-A8C5-ECC9F3942E4B}">
                  <a14:imgProps xmlns:a14="http://schemas.microsoft.com/office/drawing/2010/main">
                    <a14:imgLayer r:embed="rId4">
                      <a14:imgEffect>
                        <a14:backgroundRemoval t="509" b="100000" l="636" r="100000">
                          <a14:backgroundMark x1="4091" y1="49237" x2="2273" y2="76336"/>
                        </a14:backgroundRemoval>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le 21"/>
          <p:cNvSpPr/>
          <p:nvPr/>
        </p:nvSpPr>
        <p:spPr>
          <a:xfrm>
            <a:off x="609600" y="1436704"/>
            <a:ext cx="8229600" cy="5192696"/>
          </a:xfrm>
          <a:prstGeom prst="roundRect">
            <a:avLst/>
          </a:prstGeom>
          <a:blipFill dpi="0" rotWithShape="1">
            <a:blip r:embed="rId3">
              <a:alphaModFix amt="35000"/>
              <a:extLst>
                <a:ext uri="{BEBA8EAE-BF5A-486C-A8C5-ECC9F3942E4B}">
                  <a14:imgProps xmlns:a14="http://schemas.microsoft.com/office/drawing/2010/main">
                    <a14:imgLayer r:embed="rId4">
                      <a14:imgEffect>
                        <a14:backgroundRemoval t="509" b="100000" l="636" r="100000">
                          <a14:backgroundMark x1="4091" y1="49237" x2="2273" y2="76336"/>
                        </a14:backgroundRemoval>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p:cNvSpPr/>
          <p:nvPr/>
        </p:nvSpPr>
        <p:spPr>
          <a:xfrm>
            <a:off x="609600" y="1436704"/>
            <a:ext cx="8229600" cy="5192696"/>
          </a:xfrm>
          <a:prstGeom prst="roundRect">
            <a:avLst/>
          </a:prstGeom>
          <a:blipFill dpi="0" rotWithShape="1">
            <a:blip r:embed="rId3">
              <a:extLst>
                <a:ext uri="{BEBA8EAE-BF5A-486C-A8C5-ECC9F3942E4B}">
                  <a14:imgProps xmlns:a14="http://schemas.microsoft.com/office/drawing/2010/main">
                    <a14:imgLayer r:embed="rId4">
                      <a14:imgEffect>
                        <a14:backgroundRemoval t="509" b="100000" l="636" r="100000">
                          <a14:backgroundMark x1="4091" y1="49237" x2="2273" y2="76336"/>
                        </a14:backgroundRemoval>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2209800" y="2150785"/>
            <a:ext cx="4800600" cy="1569660"/>
          </a:xfrm>
          <a:prstGeom prst="rect">
            <a:avLst/>
          </a:prstGeom>
          <a:solidFill>
            <a:srgbClr val="333333"/>
          </a:solidFill>
        </p:spPr>
        <p:txBody>
          <a:bodyPr wrap="square">
            <a:spAutoFit/>
          </a:bodyPr>
          <a:lstStyle/>
          <a:p>
            <a:pPr algn="ctr"/>
            <a:r>
              <a:rPr lang="en-US" sz="3200" dirty="0"/>
              <a:t>On average, </a:t>
            </a:r>
            <a:br>
              <a:rPr lang="en-US" sz="3200" dirty="0"/>
            </a:br>
            <a:r>
              <a:rPr lang="en-US" sz="3200" dirty="0"/>
              <a:t>every cigarette takes </a:t>
            </a:r>
            <a:br>
              <a:rPr lang="en-US" sz="3200" dirty="0"/>
            </a:br>
            <a:r>
              <a:rPr lang="en-US" sz="3200" dirty="0"/>
              <a:t>11 minutes off of your life</a:t>
            </a:r>
          </a:p>
        </p:txBody>
      </p:sp>
      <p:sp>
        <p:nvSpPr>
          <p:cNvPr id="21" name="Rectangle 20"/>
          <p:cNvSpPr/>
          <p:nvPr/>
        </p:nvSpPr>
        <p:spPr>
          <a:xfrm>
            <a:off x="2324100" y="2150785"/>
            <a:ext cx="4572000" cy="1569660"/>
          </a:xfrm>
          <a:prstGeom prst="rect">
            <a:avLst/>
          </a:prstGeom>
          <a:solidFill>
            <a:srgbClr val="333333"/>
          </a:solidFill>
        </p:spPr>
        <p:txBody>
          <a:bodyPr>
            <a:spAutoFit/>
          </a:bodyPr>
          <a:lstStyle/>
          <a:p>
            <a:pPr algn="ctr"/>
            <a:r>
              <a:rPr lang="en-US" sz="3200" dirty="0"/>
              <a:t>On average, smokers die 10 years younger than non-smokers</a:t>
            </a:r>
          </a:p>
        </p:txBody>
      </p:sp>
      <p:sp>
        <p:nvSpPr>
          <p:cNvPr id="24" name="Rectangle 23"/>
          <p:cNvSpPr/>
          <p:nvPr/>
        </p:nvSpPr>
        <p:spPr>
          <a:xfrm>
            <a:off x="2209800" y="2150785"/>
            <a:ext cx="4800600" cy="1569660"/>
          </a:xfrm>
          <a:prstGeom prst="rect">
            <a:avLst/>
          </a:prstGeom>
          <a:solidFill>
            <a:srgbClr val="333333"/>
          </a:solidFill>
        </p:spPr>
        <p:txBody>
          <a:bodyPr wrap="square">
            <a:spAutoFit/>
          </a:bodyPr>
          <a:lstStyle/>
          <a:p>
            <a:pPr algn="ctr"/>
            <a:r>
              <a:rPr lang="en-US" sz="3200" dirty="0"/>
              <a:t>In the US, more than 1,200 people die </a:t>
            </a:r>
            <a:br>
              <a:rPr lang="en-US" sz="3200" dirty="0"/>
            </a:br>
            <a:r>
              <a:rPr lang="en-US" sz="3200" dirty="0"/>
              <a:t>each day due to smoking</a:t>
            </a:r>
          </a:p>
        </p:txBody>
      </p:sp>
      <p:sp>
        <p:nvSpPr>
          <p:cNvPr id="3" name="Slide Number Placeholder 2"/>
          <p:cNvSpPr>
            <a:spLocks noGrp="1"/>
          </p:cNvSpPr>
          <p:nvPr>
            <p:ph type="sldNum" sz="quarter" idx="11"/>
          </p:nvPr>
        </p:nvSpPr>
        <p:spPr/>
        <p:txBody>
          <a:bodyPr/>
          <a:lstStyle/>
          <a:p>
            <a:fld id="{42FDEBBB-D812-4CD2-B983-5CFCE59D02BF}" type="slidenum">
              <a:rPr lang="en-US" smtClean="0"/>
              <a:pPr/>
              <a:t>16</a:t>
            </a:fld>
            <a:endParaRPr lang="en-US" dirty="0"/>
          </a:p>
        </p:txBody>
      </p:sp>
    </p:spTree>
    <p:extLst>
      <p:ext uri="{BB962C8B-B14F-4D97-AF65-F5344CB8AC3E}">
        <p14:creationId xmlns:p14="http://schemas.microsoft.com/office/powerpoint/2010/main" val="3385127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3000" fill="hold"/>
                                        <p:tgtEl>
                                          <p:spTgt spid="19"/>
                                        </p:tgtEl>
                                        <p:attrNameLst>
                                          <p:attrName>ppt_w</p:attrName>
                                        </p:attrNameLst>
                                      </p:cBhvr>
                                      <p:tavLst>
                                        <p:tav tm="0">
                                          <p:val>
                                            <p:fltVal val="0"/>
                                          </p:val>
                                        </p:tav>
                                        <p:tav tm="100000">
                                          <p:val>
                                            <p:strVal val="#ppt_w"/>
                                          </p:val>
                                        </p:tav>
                                      </p:tavLst>
                                    </p:anim>
                                    <p:anim calcmode="lin" valueType="num">
                                      <p:cBhvr>
                                        <p:cTn id="8" dur="3000" fill="hold"/>
                                        <p:tgtEl>
                                          <p:spTgt spid="19"/>
                                        </p:tgtEl>
                                        <p:attrNameLst>
                                          <p:attrName>ppt_h</p:attrName>
                                        </p:attrNameLst>
                                      </p:cBhvr>
                                      <p:tavLst>
                                        <p:tav tm="0">
                                          <p:val>
                                            <p:fltVal val="0"/>
                                          </p:val>
                                        </p:tav>
                                        <p:tav tm="100000">
                                          <p:val>
                                            <p:strVal val="#ppt_h"/>
                                          </p:val>
                                        </p:tav>
                                      </p:tavLst>
                                    </p:anim>
                                    <p:animEffect transition="in" filter="fade">
                                      <p:cBhvr>
                                        <p:cTn id="9" dur="30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2250"/>
                                        <p:tgtEl>
                                          <p:spTgt spid="19"/>
                                        </p:tgtEl>
                                        <p:attrNameLst>
                                          <p:attrName>ppt_w</p:attrName>
                                        </p:attrNameLst>
                                      </p:cBhvr>
                                      <p:tavLst>
                                        <p:tav tm="0">
                                          <p:val>
                                            <p:strVal val="ppt_w"/>
                                          </p:val>
                                        </p:tav>
                                        <p:tav tm="100000">
                                          <p:val>
                                            <p:fltVal val="0"/>
                                          </p:val>
                                        </p:tav>
                                      </p:tavLst>
                                    </p:anim>
                                    <p:anim calcmode="lin" valueType="num">
                                      <p:cBhvr>
                                        <p:cTn id="14" dur="2250"/>
                                        <p:tgtEl>
                                          <p:spTgt spid="19"/>
                                        </p:tgtEl>
                                        <p:attrNameLst>
                                          <p:attrName>ppt_h</p:attrName>
                                        </p:attrNameLst>
                                      </p:cBhvr>
                                      <p:tavLst>
                                        <p:tav tm="0">
                                          <p:val>
                                            <p:strVal val="ppt_h"/>
                                          </p:val>
                                        </p:tav>
                                        <p:tav tm="100000">
                                          <p:val>
                                            <p:fltVal val="0"/>
                                          </p:val>
                                        </p:tav>
                                      </p:tavLst>
                                    </p:anim>
                                    <p:animEffect transition="out" filter="fade">
                                      <p:cBhvr>
                                        <p:cTn id="15" dur="2250"/>
                                        <p:tgtEl>
                                          <p:spTgt spid="19"/>
                                        </p:tgtEl>
                                      </p:cBhvr>
                                    </p:animEffect>
                                    <p:set>
                                      <p:cBhvr>
                                        <p:cTn id="16" dur="1" fill="hold">
                                          <p:stCondLst>
                                            <p:cond delay="2249"/>
                                          </p:stCondLst>
                                        </p:cTn>
                                        <p:tgtEl>
                                          <p:spTgt spid="19"/>
                                        </p:tgtEl>
                                        <p:attrNameLst>
                                          <p:attrName>style.visibility</p:attrName>
                                        </p:attrNameLst>
                                      </p:cBhvr>
                                      <p:to>
                                        <p:strVal val="hidden"/>
                                      </p:to>
                                    </p:set>
                                  </p:childTnLst>
                                </p:cTn>
                              </p:par>
                              <p:par>
                                <p:cTn id="17" presetID="42" presetClass="path" presetSubtype="0" accel="50000" decel="50000" fill="hold" grpId="2" nodeType="withEffect">
                                  <p:stCondLst>
                                    <p:cond delay="0"/>
                                  </p:stCondLst>
                                  <p:childTnLst>
                                    <p:animMotion origin="layout" path="M 3.33333E-6 7.40741E-7 L -0.15 0.12755 " pathEditMode="relative" rAng="0" ptsTypes="AA">
                                      <p:cBhvr>
                                        <p:cTn id="18" dur="2000" fill="hold"/>
                                        <p:tgtEl>
                                          <p:spTgt spid="19"/>
                                        </p:tgtEl>
                                        <p:attrNameLst>
                                          <p:attrName>ppt_x</p:attrName>
                                          <p:attrName>ppt_y</p:attrName>
                                        </p:attrNameLst>
                                      </p:cBhvr>
                                      <p:rCtr x="-7500" y="6366"/>
                                    </p:animMotion>
                                  </p:childTnLst>
                                </p:cTn>
                              </p:par>
                              <p:par>
                                <p:cTn id="19" presetID="10" presetClass="exit" presetSubtype="0" fill="hold" grpId="3" nodeType="withEffect">
                                  <p:stCondLst>
                                    <p:cond delay="0"/>
                                  </p:stCondLst>
                                  <p:childTnLst>
                                    <p:animEffect transition="out" filter="fade">
                                      <p:cBhvr>
                                        <p:cTn id="20" dur="2000"/>
                                        <p:tgtEl>
                                          <p:spTgt spid="19"/>
                                        </p:tgtEl>
                                      </p:cBhvr>
                                    </p:animEffect>
                                    <p:set>
                                      <p:cBhvr>
                                        <p:cTn id="21" dur="1" fill="hold">
                                          <p:stCondLst>
                                            <p:cond delay="1999"/>
                                          </p:stCondLst>
                                        </p:cTn>
                                        <p:tgtEl>
                                          <p:spTgt spid="19"/>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3000"/>
                                        <p:tgtEl>
                                          <p:spTgt spid="17"/>
                                        </p:tgtEl>
                                      </p:cBhvr>
                                    </p:animEffect>
                                  </p:childTnLst>
                                </p:cTn>
                              </p:par>
                            </p:childTnLst>
                          </p:cTn>
                        </p:par>
                        <p:par>
                          <p:cTn id="25" fill="hold">
                            <p:stCondLst>
                              <p:cond delay="3000"/>
                            </p:stCondLst>
                            <p:childTnLst>
                              <p:par>
                                <p:cTn id="26" presetID="53" presetClass="entr" presetSubtype="16"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2000" fill="hold"/>
                                        <p:tgtEl>
                                          <p:spTgt spid="21"/>
                                        </p:tgtEl>
                                        <p:attrNameLst>
                                          <p:attrName>ppt_w</p:attrName>
                                        </p:attrNameLst>
                                      </p:cBhvr>
                                      <p:tavLst>
                                        <p:tav tm="0">
                                          <p:val>
                                            <p:fltVal val="0"/>
                                          </p:val>
                                        </p:tav>
                                        <p:tav tm="100000">
                                          <p:val>
                                            <p:strVal val="#ppt_w"/>
                                          </p:val>
                                        </p:tav>
                                      </p:tavLst>
                                    </p:anim>
                                    <p:anim calcmode="lin" valueType="num">
                                      <p:cBhvr>
                                        <p:cTn id="29" dur="2000" fill="hold"/>
                                        <p:tgtEl>
                                          <p:spTgt spid="21"/>
                                        </p:tgtEl>
                                        <p:attrNameLst>
                                          <p:attrName>ppt_h</p:attrName>
                                        </p:attrNameLst>
                                      </p:cBhvr>
                                      <p:tavLst>
                                        <p:tav tm="0">
                                          <p:val>
                                            <p:fltVal val="0"/>
                                          </p:val>
                                        </p:tav>
                                        <p:tav tm="100000">
                                          <p:val>
                                            <p:strVal val="#ppt_h"/>
                                          </p:val>
                                        </p:tav>
                                      </p:tavLst>
                                    </p:anim>
                                    <p:animEffect transition="in" filter="fade">
                                      <p:cBhvr>
                                        <p:cTn id="30" dur="20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grpId="1" nodeType="clickEffect">
                                  <p:stCondLst>
                                    <p:cond delay="0"/>
                                  </p:stCondLst>
                                  <p:childTnLst>
                                    <p:anim calcmode="lin" valueType="num">
                                      <p:cBhvr>
                                        <p:cTn id="34" dur="2000"/>
                                        <p:tgtEl>
                                          <p:spTgt spid="21"/>
                                        </p:tgtEl>
                                        <p:attrNameLst>
                                          <p:attrName>ppt_w</p:attrName>
                                        </p:attrNameLst>
                                      </p:cBhvr>
                                      <p:tavLst>
                                        <p:tav tm="0">
                                          <p:val>
                                            <p:strVal val="ppt_w"/>
                                          </p:val>
                                        </p:tav>
                                        <p:tav tm="100000">
                                          <p:val>
                                            <p:fltVal val="0"/>
                                          </p:val>
                                        </p:tav>
                                      </p:tavLst>
                                    </p:anim>
                                    <p:anim calcmode="lin" valueType="num">
                                      <p:cBhvr>
                                        <p:cTn id="35" dur="2000"/>
                                        <p:tgtEl>
                                          <p:spTgt spid="21"/>
                                        </p:tgtEl>
                                        <p:attrNameLst>
                                          <p:attrName>ppt_h</p:attrName>
                                        </p:attrNameLst>
                                      </p:cBhvr>
                                      <p:tavLst>
                                        <p:tav tm="0">
                                          <p:val>
                                            <p:strVal val="ppt_h"/>
                                          </p:val>
                                        </p:tav>
                                        <p:tav tm="100000">
                                          <p:val>
                                            <p:fltVal val="0"/>
                                          </p:val>
                                        </p:tav>
                                      </p:tavLst>
                                    </p:anim>
                                    <p:animEffect transition="out" filter="fade">
                                      <p:cBhvr>
                                        <p:cTn id="36" dur="2000"/>
                                        <p:tgtEl>
                                          <p:spTgt spid="21"/>
                                        </p:tgtEl>
                                      </p:cBhvr>
                                    </p:animEffect>
                                    <p:set>
                                      <p:cBhvr>
                                        <p:cTn id="37" dur="1" fill="hold">
                                          <p:stCondLst>
                                            <p:cond delay="1999"/>
                                          </p:stCondLst>
                                        </p:cTn>
                                        <p:tgtEl>
                                          <p:spTgt spid="21"/>
                                        </p:tgtEl>
                                        <p:attrNameLst>
                                          <p:attrName>style.visibility</p:attrName>
                                        </p:attrNameLst>
                                      </p:cBhvr>
                                      <p:to>
                                        <p:strVal val="hidden"/>
                                      </p:to>
                                    </p:set>
                                  </p:childTnLst>
                                </p:cTn>
                              </p:par>
                              <p:par>
                                <p:cTn id="38" presetID="42" presetClass="path" presetSubtype="0" accel="50000" decel="50000" fill="hold" grpId="2" nodeType="withEffect">
                                  <p:stCondLst>
                                    <p:cond delay="0"/>
                                  </p:stCondLst>
                                  <p:childTnLst>
                                    <p:animMotion origin="layout" path="M 3.33333E-6 7.40741E-7 L -0.15 0.12755 " pathEditMode="relative" rAng="0" ptsTypes="AA">
                                      <p:cBhvr>
                                        <p:cTn id="39" dur="2000" fill="hold"/>
                                        <p:tgtEl>
                                          <p:spTgt spid="21"/>
                                        </p:tgtEl>
                                        <p:attrNameLst>
                                          <p:attrName>ppt_x</p:attrName>
                                          <p:attrName>ppt_y</p:attrName>
                                        </p:attrNameLst>
                                      </p:cBhvr>
                                      <p:rCtr x="-7500" y="6366"/>
                                    </p:animMotion>
                                  </p:childTnLst>
                                </p:cTn>
                              </p:par>
                              <p:par>
                                <p:cTn id="40" presetID="10" presetClass="exit" presetSubtype="0" fill="hold" grpId="3" nodeType="withEffect">
                                  <p:stCondLst>
                                    <p:cond delay="0"/>
                                  </p:stCondLst>
                                  <p:childTnLst>
                                    <p:animEffect transition="out" filter="fade">
                                      <p:cBhvr>
                                        <p:cTn id="41" dur="2000"/>
                                        <p:tgtEl>
                                          <p:spTgt spid="21"/>
                                        </p:tgtEl>
                                      </p:cBhvr>
                                    </p:animEffect>
                                    <p:set>
                                      <p:cBhvr>
                                        <p:cTn id="42" dur="1" fill="hold">
                                          <p:stCondLst>
                                            <p:cond delay="1999"/>
                                          </p:stCondLst>
                                        </p:cTn>
                                        <p:tgtEl>
                                          <p:spTgt spid="21"/>
                                        </p:tgtEl>
                                        <p:attrNameLst>
                                          <p:attrName>style.visibility</p:attrName>
                                        </p:attrNameLst>
                                      </p:cBhvr>
                                      <p:to>
                                        <p:strVal val="hidden"/>
                                      </p:to>
                                    </p:set>
                                  </p:childTnLst>
                                </p:cTn>
                              </p:par>
                              <p:par>
                                <p:cTn id="43" presetID="10"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3000"/>
                                        <p:tgtEl>
                                          <p:spTgt spid="22"/>
                                        </p:tgtEl>
                                      </p:cBhvr>
                                    </p:animEffect>
                                  </p:childTnLst>
                                </p:cTn>
                              </p:par>
                            </p:childTnLst>
                          </p:cTn>
                        </p:par>
                        <p:par>
                          <p:cTn id="46" fill="hold">
                            <p:stCondLst>
                              <p:cond delay="3000"/>
                            </p:stCondLst>
                            <p:childTnLst>
                              <p:par>
                                <p:cTn id="47" presetID="53" presetClass="entr" presetSubtype="16" fill="hold" grpId="0" nodeType="after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p:cTn id="49" dur="2000" fill="hold"/>
                                        <p:tgtEl>
                                          <p:spTgt spid="24"/>
                                        </p:tgtEl>
                                        <p:attrNameLst>
                                          <p:attrName>ppt_w</p:attrName>
                                        </p:attrNameLst>
                                      </p:cBhvr>
                                      <p:tavLst>
                                        <p:tav tm="0">
                                          <p:val>
                                            <p:fltVal val="0"/>
                                          </p:val>
                                        </p:tav>
                                        <p:tav tm="100000">
                                          <p:val>
                                            <p:strVal val="#ppt_w"/>
                                          </p:val>
                                        </p:tav>
                                      </p:tavLst>
                                    </p:anim>
                                    <p:anim calcmode="lin" valueType="num">
                                      <p:cBhvr>
                                        <p:cTn id="50" dur="2000" fill="hold"/>
                                        <p:tgtEl>
                                          <p:spTgt spid="24"/>
                                        </p:tgtEl>
                                        <p:attrNameLst>
                                          <p:attrName>ppt_h</p:attrName>
                                        </p:attrNameLst>
                                      </p:cBhvr>
                                      <p:tavLst>
                                        <p:tav tm="0">
                                          <p:val>
                                            <p:fltVal val="0"/>
                                          </p:val>
                                        </p:tav>
                                        <p:tav tm="100000">
                                          <p:val>
                                            <p:strVal val="#ppt_h"/>
                                          </p:val>
                                        </p:tav>
                                      </p:tavLst>
                                    </p:anim>
                                    <p:animEffect transition="in" filter="fade">
                                      <p:cBhvr>
                                        <p:cTn id="51" dur="2000"/>
                                        <p:tgtEl>
                                          <p:spTgt spid="24"/>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xit" presetSubtype="32" fill="hold" grpId="1" nodeType="clickEffect">
                                  <p:stCondLst>
                                    <p:cond delay="0"/>
                                  </p:stCondLst>
                                  <p:childTnLst>
                                    <p:anim calcmode="lin" valueType="num">
                                      <p:cBhvr>
                                        <p:cTn id="55" dur="2000"/>
                                        <p:tgtEl>
                                          <p:spTgt spid="24"/>
                                        </p:tgtEl>
                                        <p:attrNameLst>
                                          <p:attrName>ppt_w</p:attrName>
                                        </p:attrNameLst>
                                      </p:cBhvr>
                                      <p:tavLst>
                                        <p:tav tm="0">
                                          <p:val>
                                            <p:strVal val="ppt_w"/>
                                          </p:val>
                                        </p:tav>
                                        <p:tav tm="100000">
                                          <p:val>
                                            <p:fltVal val="0"/>
                                          </p:val>
                                        </p:tav>
                                      </p:tavLst>
                                    </p:anim>
                                    <p:anim calcmode="lin" valueType="num">
                                      <p:cBhvr>
                                        <p:cTn id="56" dur="2000"/>
                                        <p:tgtEl>
                                          <p:spTgt spid="24"/>
                                        </p:tgtEl>
                                        <p:attrNameLst>
                                          <p:attrName>ppt_h</p:attrName>
                                        </p:attrNameLst>
                                      </p:cBhvr>
                                      <p:tavLst>
                                        <p:tav tm="0">
                                          <p:val>
                                            <p:strVal val="ppt_h"/>
                                          </p:val>
                                        </p:tav>
                                        <p:tav tm="100000">
                                          <p:val>
                                            <p:fltVal val="0"/>
                                          </p:val>
                                        </p:tav>
                                      </p:tavLst>
                                    </p:anim>
                                    <p:animEffect transition="out" filter="fade">
                                      <p:cBhvr>
                                        <p:cTn id="57" dur="2000"/>
                                        <p:tgtEl>
                                          <p:spTgt spid="24"/>
                                        </p:tgtEl>
                                      </p:cBhvr>
                                    </p:animEffect>
                                    <p:set>
                                      <p:cBhvr>
                                        <p:cTn id="58" dur="1" fill="hold">
                                          <p:stCondLst>
                                            <p:cond delay="1999"/>
                                          </p:stCondLst>
                                        </p:cTn>
                                        <p:tgtEl>
                                          <p:spTgt spid="24"/>
                                        </p:tgtEl>
                                        <p:attrNameLst>
                                          <p:attrName>style.visibility</p:attrName>
                                        </p:attrNameLst>
                                      </p:cBhvr>
                                      <p:to>
                                        <p:strVal val="hidden"/>
                                      </p:to>
                                    </p:set>
                                  </p:childTnLst>
                                </p:cTn>
                              </p:par>
                              <p:par>
                                <p:cTn id="59" presetID="42" presetClass="path" presetSubtype="0" accel="50000" decel="50000" fill="hold" grpId="2" nodeType="withEffect">
                                  <p:stCondLst>
                                    <p:cond delay="0"/>
                                  </p:stCondLst>
                                  <p:childTnLst>
                                    <p:animMotion origin="layout" path="M 3.33333E-6 7.40741E-7 L -0.15 0.12755 " pathEditMode="relative" rAng="0" ptsTypes="AA">
                                      <p:cBhvr>
                                        <p:cTn id="60" dur="2000" fill="hold"/>
                                        <p:tgtEl>
                                          <p:spTgt spid="24"/>
                                        </p:tgtEl>
                                        <p:attrNameLst>
                                          <p:attrName>ppt_x</p:attrName>
                                          <p:attrName>ppt_y</p:attrName>
                                        </p:attrNameLst>
                                      </p:cBhvr>
                                      <p:rCtr x="-7500" y="6366"/>
                                    </p:animMotion>
                                  </p:childTnLst>
                                </p:cTn>
                              </p:par>
                              <p:par>
                                <p:cTn id="61" presetID="10" presetClass="exit" presetSubtype="0" fill="hold" grpId="3" nodeType="withEffect">
                                  <p:stCondLst>
                                    <p:cond delay="0"/>
                                  </p:stCondLst>
                                  <p:childTnLst>
                                    <p:animEffect transition="out" filter="fade">
                                      <p:cBhvr>
                                        <p:cTn id="62" dur="2000"/>
                                        <p:tgtEl>
                                          <p:spTgt spid="24"/>
                                        </p:tgtEl>
                                      </p:cBhvr>
                                    </p:animEffect>
                                    <p:set>
                                      <p:cBhvr>
                                        <p:cTn id="63" dur="1" fill="hold">
                                          <p:stCondLst>
                                            <p:cond delay="1999"/>
                                          </p:stCondLst>
                                        </p:cTn>
                                        <p:tgtEl>
                                          <p:spTgt spid="24"/>
                                        </p:tgtEl>
                                        <p:attrNameLst>
                                          <p:attrName>style.visibility</p:attrName>
                                        </p:attrNameLst>
                                      </p:cBhvr>
                                      <p:to>
                                        <p:strVal val="hidden"/>
                                      </p:to>
                                    </p:set>
                                  </p:childTnLst>
                                </p:cTn>
                              </p:par>
                              <p:par>
                                <p:cTn id="64" presetID="10" presetClass="entr" presetSubtype="0" fill="hold" grpId="0"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fade">
                                      <p:cBhvr>
                                        <p:cTn id="66" dur="3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2" grpId="0" animBg="1"/>
      <p:bldP spid="23" grpId="0" animBg="1"/>
      <p:bldP spid="19" grpId="0" animBg="1"/>
      <p:bldP spid="19" grpId="1" animBg="1"/>
      <p:bldP spid="19" grpId="2" animBg="1"/>
      <p:bldP spid="19" grpId="3" animBg="1"/>
      <p:bldP spid="21" grpId="0" animBg="1"/>
      <p:bldP spid="21" grpId="1" animBg="1"/>
      <p:bldP spid="21" grpId="2" animBg="1"/>
      <p:bldP spid="21" grpId="3" animBg="1"/>
      <p:bldP spid="24" grpId="0" animBg="1"/>
      <p:bldP spid="24" grpId="1" animBg="1"/>
      <p:bldP spid="24" grpId="2" animBg="1"/>
      <p:bldP spid="24" grpId="3"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15200" cy="1154097"/>
          </a:xfrm>
        </p:spPr>
        <p:txBody>
          <a:bodyPr/>
          <a:lstStyle/>
          <a:p>
            <a:r>
              <a:rPr lang="en-US" dirty="0"/>
              <a:t>Did You Know?</a:t>
            </a:r>
          </a:p>
        </p:txBody>
      </p:sp>
      <p:sp>
        <p:nvSpPr>
          <p:cNvPr id="4" name="Octagon 3"/>
          <p:cNvSpPr/>
          <p:nvPr/>
        </p:nvSpPr>
        <p:spPr>
          <a:xfrm>
            <a:off x="2057400" y="1676400"/>
            <a:ext cx="5029200" cy="5029200"/>
          </a:xfrm>
          <a:prstGeom prst="octagon">
            <a:avLst/>
          </a:prstGeom>
          <a:solidFill>
            <a:srgbClr val="6000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Natural. Filtered. No additives. </a:t>
            </a:r>
          </a:p>
          <a:p>
            <a:pPr algn="ctr"/>
            <a:endParaRPr lang="en-US" dirty="0"/>
          </a:p>
          <a:p>
            <a:pPr algn="ctr"/>
            <a:r>
              <a:rPr lang="en-US" sz="4400" b="1" dirty="0"/>
              <a:t>It Doesn’t Matter!!</a:t>
            </a:r>
          </a:p>
          <a:p>
            <a:pPr algn="ctr"/>
            <a:endParaRPr lang="en-US" dirty="0"/>
          </a:p>
          <a:p>
            <a:pPr algn="ctr"/>
            <a:r>
              <a:rPr lang="en-US" sz="3200" dirty="0"/>
              <a:t>There is no safe cigarette</a:t>
            </a:r>
          </a:p>
        </p:txBody>
      </p:sp>
      <p:sp>
        <p:nvSpPr>
          <p:cNvPr id="3" name="Slide Number Placeholder 2"/>
          <p:cNvSpPr>
            <a:spLocks noGrp="1"/>
          </p:cNvSpPr>
          <p:nvPr>
            <p:ph type="sldNum" sz="quarter" idx="11"/>
          </p:nvPr>
        </p:nvSpPr>
        <p:spPr/>
        <p:txBody>
          <a:bodyPr/>
          <a:lstStyle/>
          <a:p>
            <a:fld id="{42FDEBBB-D812-4CD2-B983-5CFCE59D02BF}" type="slidenum">
              <a:rPr lang="en-US" smtClean="0"/>
              <a:pPr/>
              <a:t>17</a:t>
            </a:fld>
            <a:endParaRPr lang="en-US" dirty="0"/>
          </a:p>
        </p:txBody>
      </p:sp>
    </p:spTree>
    <p:extLst>
      <p:ext uri="{BB962C8B-B14F-4D97-AF65-F5344CB8AC3E}">
        <p14:creationId xmlns:p14="http://schemas.microsoft.com/office/powerpoint/2010/main" val="237578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75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7315200" cy="1154097"/>
          </a:xfrm>
        </p:spPr>
        <p:txBody>
          <a:bodyPr>
            <a:normAutofit fontScale="90000"/>
          </a:bodyPr>
          <a:lstStyle/>
          <a:p>
            <a:r>
              <a:rPr lang="en-US" dirty="0"/>
              <a:t>What’s the </a:t>
            </a:r>
            <a:r>
              <a:rPr lang="en-US" dirty="0" smtClean="0"/>
              <a:t>Link between </a:t>
            </a:r>
            <a:r>
              <a:rPr lang="en-US" dirty="0"/>
              <a:t>Smoking and HIV?</a:t>
            </a:r>
          </a:p>
        </p:txBody>
      </p:sp>
      <p:pic>
        <p:nvPicPr>
          <p:cNvPr id="5" name="Picture 4"/>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colorTemperature colorTemp="11200"/>
                    </a14:imgEffect>
                    <a14:imgEffect>
                      <a14:saturation sat="300000"/>
                    </a14:imgEffect>
                    <a14:imgEffect>
                      <a14:brightnessContrast bright="-40000" contrast="-40000"/>
                    </a14:imgEffect>
                  </a14:imgLayer>
                </a14:imgProps>
              </a:ext>
              <a:ext uri="{28A0092B-C50C-407E-A947-70E740481C1C}">
                <a14:useLocalDpi xmlns:a14="http://schemas.microsoft.com/office/drawing/2010/main" val="0"/>
              </a:ext>
            </a:extLst>
          </a:blip>
          <a:srcRect l="4535" t="201" r="40960" b="-201"/>
          <a:stretch/>
        </p:blipFill>
        <p:spPr>
          <a:xfrm>
            <a:off x="-17180" y="1641764"/>
            <a:ext cx="9147325" cy="5181600"/>
          </a:xfrm>
          <a:prstGeom prst="rect">
            <a:avLst/>
          </a:prstGeom>
        </p:spPr>
      </p:pic>
      <p:sp>
        <p:nvSpPr>
          <p:cNvPr id="4" name="Content Placeholder 2"/>
          <p:cNvSpPr>
            <a:spLocks noGrp="1"/>
          </p:cNvSpPr>
          <p:nvPr>
            <p:ph idx="1"/>
          </p:nvPr>
        </p:nvSpPr>
        <p:spPr>
          <a:xfrm>
            <a:off x="685800" y="1981200"/>
            <a:ext cx="8001000" cy="4343400"/>
          </a:xfrm>
        </p:spPr>
        <p:txBody>
          <a:bodyPr>
            <a:normAutofit/>
          </a:bodyPr>
          <a:lstStyle/>
          <a:p>
            <a:pPr marL="45720" indent="0" algn="ctr">
              <a:buNone/>
            </a:pPr>
            <a:r>
              <a:rPr lang="en-US" sz="3600" i="1" dirty="0"/>
              <a:t>The prevalence of smoking among people living with HIV remains</a:t>
            </a:r>
            <a:r>
              <a:rPr lang="en-US" sz="3600" i="1" dirty="0">
                <a:solidFill>
                  <a:schemeClr val="bg1"/>
                </a:solidFill>
              </a:rPr>
              <a:t> </a:t>
            </a:r>
            <a:br>
              <a:rPr lang="en-US" sz="3600" i="1" dirty="0">
                <a:solidFill>
                  <a:schemeClr val="bg1"/>
                </a:solidFill>
              </a:rPr>
            </a:br>
            <a:r>
              <a:rPr lang="en-US" sz="3600" i="1" dirty="0">
                <a:solidFill>
                  <a:schemeClr val="tx2">
                    <a:lumMod val="60000"/>
                    <a:lumOff val="40000"/>
                  </a:schemeClr>
                </a:solidFill>
              </a:rPr>
              <a:t>2- to 3-fold higher </a:t>
            </a:r>
            <a:r>
              <a:rPr lang="en-US" sz="3600" i="1" dirty="0"/>
              <a:t>than that of the general population, and this high prevalence of smoking has </a:t>
            </a:r>
            <a:r>
              <a:rPr lang="en-US" sz="3600" i="1" dirty="0">
                <a:solidFill>
                  <a:schemeClr val="tx2">
                    <a:lumMod val="60000"/>
                    <a:lumOff val="40000"/>
                  </a:schemeClr>
                </a:solidFill>
              </a:rPr>
              <a:t>profound health implications</a:t>
            </a:r>
            <a:r>
              <a:rPr lang="en-US" sz="3600" i="1" dirty="0">
                <a:solidFill>
                  <a:schemeClr val="accent2">
                    <a:lumMod val="75000"/>
                  </a:schemeClr>
                </a:solidFill>
              </a:rPr>
              <a:t> </a:t>
            </a:r>
            <a:r>
              <a:rPr lang="en-US" sz="3600" i="1" dirty="0"/>
              <a:t>for HIV-positive individuals</a:t>
            </a:r>
          </a:p>
        </p:txBody>
      </p:sp>
      <p:sp>
        <p:nvSpPr>
          <p:cNvPr id="6" name="TextBox 5"/>
          <p:cNvSpPr txBox="1"/>
          <p:nvPr/>
        </p:nvSpPr>
        <p:spPr>
          <a:xfrm>
            <a:off x="13855" y="6550223"/>
            <a:ext cx="5181600" cy="307777"/>
          </a:xfrm>
          <a:prstGeom prst="rect">
            <a:avLst/>
          </a:prstGeom>
          <a:noFill/>
        </p:spPr>
        <p:txBody>
          <a:bodyPr wrap="square" rtlCol="0">
            <a:spAutoFit/>
          </a:bodyPr>
          <a:lstStyle/>
          <a:p>
            <a:r>
              <a:rPr lang="en-US" sz="1400" b="1" dirty="0">
                <a:solidFill>
                  <a:schemeClr val="tx2">
                    <a:lumMod val="60000"/>
                    <a:lumOff val="40000"/>
                  </a:schemeClr>
                </a:solidFill>
              </a:rPr>
              <a:t>SOURCE:</a:t>
            </a:r>
            <a:r>
              <a:rPr lang="en-US" sz="1400" dirty="0">
                <a:solidFill>
                  <a:schemeClr val="tx2">
                    <a:lumMod val="60000"/>
                    <a:lumOff val="40000"/>
                  </a:schemeClr>
                </a:solidFill>
              </a:rPr>
              <a:t> Rahmanian et al., 2011..</a:t>
            </a:r>
          </a:p>
        </p:txBody>
      </p:sp>
      <p:sp>
        <p:nvSpPr>
          <p:cNvPr id="3" name="Slide Number Placeholder 2"/>
          <p:cNvSpPr>
            <a:spLocks noGrp="1"/>
          </p:cNvSpPr>
          <p:nvPr>
            <p:ph type="sldNum" sz="quarter" idx="11"/>
          </p:nvPr>
        </p:nvSpPr>
        <p:spPr/>
        <p:txBody>
          <a:bodyPr/>
          <a:lstStyle/>
          <a:p>
            <a:fld id="{42FDEBBB-D812-4CD2-B983-5CFCE59D02BF}" type="slidenum">
              <a:rPr lang="en-US" smtClean="0"/>
              <a:pPr/>
              <a:t>18</a:t>
            </a:fld>
            <a:endParaRPr lang="en-US" dirty="0"/>
          </a:p>
        </p:txBody>
      </p:sp>
    </p:spTree>
    <p:extLst>
      <p:ext uri="{BB962C8B-B14F-4D97-AF65-F5344CB8AC3E}">
        <p14:creationId xmlns:p14="http://schemas.microsoft.com/office/powerpoint/2010/main" val="4087079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234" y="2629"/>
            <a:ext cx="9142766" cy="6093371"/>
          </a:xfrm>
          <a:prstGeom prst="rect">
            <a:avLst/>
          </a:prstGeom>
          <a:effectLst>
            <a:softEdge rad="127000"/>
          </a:effectLst>
        </p:spPr>
      </p:pic>
      <p:sp>
        <p:nvSpPr>
          <p:cNvPr id="2" name="Title 1"/>
          <p:cNvSpPr>
            <a:spLocks noGrp="1"/>
          </p:cNvSpPr>
          <p:nvPr>
            <p:ph type="title"/>
          </p:nvPr>
        </p:nvSpPr>
        <p:spPr>
          <a:xfrm>
            <a:off x="152400" y="3200400"/>
            <a:ext cx="6477000" cy="1256331"/>
          </a:xfrm>
        </p:spPr>
        <p:txBody>
          <a:bodyPr>
            <a:normAutofit fontScale="90000"/>
          </a:bodyPr>
          <a:lstStyle/>
          <a:p>
            <a:r>
              <a:rPr lang="en-US" sz="4400" dirty="0"/>
              <a:t>Types of Tobacco Products</a:t>
            </a:r>
          </a:p>
        </p:txBody>
      </p:sp>
      <p:sp>
        <p:nvSpPr>
          <p:cNvPr id="3" name="Text Placeholder 2"/>
          <p:cNvSpPr>
            <a:spLocks noGrp="1"/>
          </p:cNvSpPr>
          <p:nvPr>
            <p:ph type="body" idx="4294967295"/>
          </p:nvPr>
        </p:nvSpPr>
        <p:spPr>
          <a:xfrm>
            <a:off x="228600" y="4038601"/>
            <a:ext cx="6477000" cy="1066799"/>
          </a:xfrm>
        </p:spPr>
        <p:txBody>
          <a:bodyPr/>
          <a:lstStyle/>
          <a:p>
            <a:r>
              <a:rPr lang="en-US" dirty="0"/>
              <a:t>What are we talking about?</a:t>
            </a:r>
          </a:p>
        </p:txBody>
      </p:sp>
      <p:sp>
        <p:nvSpPr>
          <p:cNvPr id="5" name="Slide Number Placeholder 4"/>
          <p:cNvSpPr>
            <a:spLocks noGrp="1"/>
          </p:cNvSpPr>
          <p:nvPr>
            <p:ph type="sldNum" sz="quarter" idx="11"/>
          </p:nvPr>
        </p:nvSpPr>
        <p:spPr/>
        <p:txBody>
          <a:bodyPr/>
          <a:lstStyle/>
          <a:p>
            <a:fld id="{42FDEBBB-D812-4CD2-B983-5CFCE59D02BF}" type="slidenum">
              <a:rPr lang="en-US" smtClean="0"/>
              <a:pPr/>
              <a:t>19</a:t>
            </a:fld>
            <a:endParaRPr lang="en-US" dirty="0"/>
          </a:p>
        </p:txBody>
      </p:sp>
    </p:spTree>
    <p:extLst>
      <p:ext uri="{BB962C8B-B14F-4D97-AF65-F5344CB8AC3E}">
        <p14:creationId xmlns:p14="http://schemas.microsoft.com/office/powerpoint/2010/main" val="3496054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Collaborators</a:t>
            </a:r>
          </a:p>
        </p:txBody>
      </p:sp>
      <p:sp>
        <p:nvSpPr>
          <p:cNvPr id="3" name="Content Placeholder 2"/>
          <p:cNvSpPr>
            <a:spLocks noGrp="1"/>
          </p:cNvSpPr>
          <p:nvPr>
            <p:ph idx="1"/>
          </p:nvPr>
        </p:nvSpPr>
        <p:spPr/>
        <p:txBody>
          <a:bodyPr>
            <a:normAutofit/>
          </a:bodyPr>
          <a:lstStyle/>
          <a:p>
            <a:r>
              <a:rPr lang="en-US" sz="3400" dirty="0"/>
              <a:t>LA Region Pacific AIDS Education and Training Center</a:t>
            </a:r>
          </a:p>
          <a:p>
            <a:r>
              <a:rPr lang="en-US" sz="3400" dirty="0">
                <a:solidFill>
                  <a:schemeClr val="tx2">
                    <a:lumMod val="60000"/>
                    <a:lumOff val="40000"/>
                  </a:schemeClr>
                </a:solidFill>
              </a:rPr>
              <a:t>Pacific Southwest Addiction Technology Transfer Center</a:t>
            </a:r>
          </a:p>
          <a:p>
            <a:r>
              <a:rPr lang="en-US" sz="3400" dirty="0"/>
              <a:t>UCLA Integrated Substance Abuse Programs</a:t>
            </a:r>
          </a:p>
        </p:txBody>
      </p:sp>
      <p:sp>
        <p:nvSpPr>
          <p:cNvPr id="5" name="Slide Number Placeholder 4"/>
          <p:cNvSpPr>
            <a:spLocks noGrp="1"/>
          </p:cNvSpPr>
          <p:nvPr>
            <p:ph type="sldNum" sz="quarter" idx="11"/>
          </p:nvPr>
        </p:nvSpPr>
        <p:spPr/>
        <p:txBody>
          <a:bodyPr/>
          <a:lstStyle/>
          <a:p>
            <a:fld id="{42FDEBBB-D812-4CD2-B983-5CFCE59D02BF}" type="slidenum">
              <a:rPr lang="en-US" smtClean="0"/>
              <a:pPr/>
              <a:t>2</a:t>
            </a:fld>
            <a:endParaRPr lang="en-US" dirty="0"/>
          </a:p>
        </p:txBody>
      </p:sp>
    </p:spTree>
    <p:extLst>
      <p:ext uri="{BB962C8B-B14F-4D97-AF65-F5344CB8AC3E}">
        <p14:creationId xmlns:p14="http://schemas.microsoft.com/office/powerpoint/2010/main" val="31228241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19100" y="136634"/>
            <a:ext cx="6362700" cy="1234966"/>
          </a:xfrm>
        </p:spPr>
        <p:txBody>
          <a:bodyPr>
            <a:normAutofit fontScale="90000"/>
          </a:bodyPr>
          <a:lstStyle/>
          <a:p>
            <a:r>
              <a:rPr lang="en-US" dirty="0"/>
              <a:t>Where is Tobacco Grown?</a:t>
            </a:r>
          </a:p>
        </p:txBody>
      </p:sp>
      <p:sp>
        <p:nvSpPr>
          <p:cNvPr id="4" name="Content Placeholder 3"/>
          <p:cNvSpPr>
            <a:spLocks noGrp="1"/>
          </p:cNvSpPr>
          <p:nvPr>
            <p:ph idx="1"/>
          </p:nvPr>
        </p:nvSpPr>
        <p:spPr>
          <a:xfrm>
            <a:off x="304800" y="2057400"/>
            <a:ext cx="6019800" cy="4648200"/>
          </a:xfrm>
        </p:spPr>
        <p:txBody>
          <a:bodyPr>
            <a:noAutofit/>
          </a:bodyPr>
          <a:lstStyle/>
          <a:p>
            <a:r>
              <a:rPr lang="en-US" sz="2800" dirty="0"/>
              <a:t>In 2015, </a:t>
            </a:r>
            <a:r>
              <a:rPr lang="en-US" sz="2800" dirty="0">
                <a:solidFill>
                  <a:schemeClr val="tx2">
                    <a:lumMod val="60000"/>
                    <a:lumOff val="40000"/>
                  </a:schemeClr>
                </a:solidFill>
              </a:rPr>
              <a:t>five countries</a:t>
            </a:r>
            <a:r>
              <a:rPr lang="en-US" sz="2800" dirty="0"/>
              <a:t>—China, Brazil, India, Turkey, and the United States—produced </a:t>
            </a:r>
            <a:r>
              <a:rPr lang="en-US" sz="2800" dirty="0">
                <a:solidFill>
                  <a:schemeClr val="tx2">
                    <a:lumMod val="60000"/>
                    <a:lumOff val="40000"/>
                  </a:schemeClr>
                </a:solidFill>
              </a:rPr>
              <a:t>two-thirds</a:t>
            </a:r>
            <a:r>
              <a:rPr lang="en-US" sz="2800" dirty="0"/>
              <a:t> of the world’s tobacco.</a:t>
            </a:r>
          </a:p>
          <a:p>
            <a:r>
              <a:rPr lang="en-US" sz="2800" dirty="0"/>
              <a:t>Grown in </a:t>
            </a:r>
            <a:r>
              <a:rPr lang="en-US" sz="2800" dirty="0">
                <a:solidFill>
                  <a:schemeClr val="tx2">
                    <a:lumMod val="60000"/>
                    <a:lumOff val="40000"/>
                  </a:schemeClr>
                </a:solidFill>
              </a:rPr>
              <a:t>16 states </a:t>
            </a:r>
            <a:r>
              <a:rPr lang="en-US" sz="2800" dirty="0"/>
              <a:t>in the US. </a:t>
            </a:r>
          </a:p>
          <a:p>
            <a:pPr lvl="1">
              <a:buFont typeface="Times New Roman" panose="02020603050405020304" pitchFamily="18" charset="0"/>
              <a:buChar char="–"/>
            </a:pPr>
            <a:r>
              <a:rPr lang="en-US" sz="2800" dirty="0"/>
              <a:t>The largest tobacco-producing states are </a:t>
            </a:r>
            <a:r>
              <a:rPr lang="en-US" sz="2800" dirty="0">
                <a:solidFill>
                  <a:schemeClr val="tx2">
                    <a:lumMod val="60000"/>
                    <a:lumOff val="40000"/>
                  </a:schemeClr>
                </a:solidFill>
              </a:rPr>
              <a:t>Kentucky</a:t>
            </a:r>
            <a:r>
              <a:rPr lang="en-US" sz="2800" dirty="0"/>
              <a:t> and </a:t>
            </a:r>
            <a:r>
              <a:rPr lang="en-US" sz="2800" dirty="0">
                <a:solidFill>
                  <a:schemeClr val="tx2">
                    <a:lumMod val="60000"/>
                    <a:lumOff val="40000"/>
                  </a:schemeClr>
                </a:solidFill>
              </a:rPr>
              <a:t>North Carolina </a:t>
            </a:r>
            <a:r>
              <a:rPr lang="en-US" sz="2800" dirty="0"/>
              <a:t>(account for </a:t>
            </a:r>
            <a:r>
              <a:rPr lang="en-US" sz="2800" dirty="0">
                <a:solidFill>
                  <a:schemeClr val="tx2">
                    <a:lumMod val="60000"/>
                    <a:lumOff val="40000"/>
                  </a:schemeClr>
                </a:solidFill>
              </a:rPr>
              <a:t>71% of all tobacco grown in US</a:t>
            </a:r>
            <a:r>
              <a:rPr lang="en-US" sz="2800" dirty="0"/>
              <a:t>)</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5264" y="1524000"/>
            <a:ext cx="1600200" cy="4998562"/>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0" y="6550223"/>
            <a:ext cx="5181600" cy="307777"/>
          </a:xfrm>
          <a:prstGeom prst="rect">
            <a:avLst/>
          </a:prstGeom>
          <a:noFill/>
        </p:spPr>
        <p:txBody>
          <a:bodyPr wrap="square" rtlCol="0">
            <a:spAutoFit/>
          </a:bodyPr>
          <a:lstStyle/>
          <a:p>
            <a:r>
              <a:rPr lang="en-US" sz="1400" b="1" dirty="0">
                <a:solidFill>
                  <a:schemeClr val="tx2">
                    <a:lumMod val="60000"/>
                    <a:lumOff val="40000"/>
                  </a:schemeClr>
                </a:solidFill>
              </a:rPr>
              <a:t>SOURCE:</a:t>
            </a:r>
            <a:r>
              <a:rPr lang="en-US" sz="1400" dirty="0">
                <a:solidFill>
                  <a:schemeClr val="tx2">
                    <a:lumMod val="60000"/>
                    <a:lumOff val="40000"/>
                  </a:schemeClr>
                </a:solidFill>
              </a:rPr>
              <a:t> World Lung Foundation, 2015.</a:t>
            </a:r>
          </a:p>
        </p:txBody>
      </p:sp>
      <p:sp>
        <p:nvSpPr>
          <p:cNvPr id="2" name="Slide Number Placeholder 1"/>
          <p:cNvSpPr>
            <a:spLocks noGrp="1"/>
          </p:cNvSpPr>
          <p:nvPr>
            <p:ph type="sldNum" sz="quarter" idx="11"/>
          </p:nvPr>
        </p:nvSpPr>
        <p:spPr/>
        <p:txBody>
          <a:bodyPr/>
          <a:lstStyle/>
          <a:p>
            <a:fld id="{42FDEBBB-D812-4CD2-B983-5CFCE59D02BF}" type="slidenum">
              <a:rPr lang="en-US" smtClean="0"/>
              <a:pPr/>
              <a:t>20</a:t>
            </a:fld>
            <a:endParaRPr lang="en-US" dirty="0"/>
          </a:p>
        </p:txBody>
      </p:sp>
    </p:spTree>
    <p:extLst>
      <p:ext uri="{BB962C8B-B14F-4D97-AF65-F5344CB8AC3E}">
        <p14:creationId xmlns:p14="http://schemas.microsoft.com/office/powerpoint/2010/main" val="37169001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46103"/>
            <a:ext cx="7315200" cy="1154097"/>
          </a:xfrm>
        </p:spPr>
        <p:txBody>
          <a:bodyPr>
            <a:noAutofit/>
          </a:bodyPr>
          <a:lstStyle/>
          <a:p>
            <a:r>
              <a:rPr lang="en-US" dirty="0"/>
              <a:t>How can Dried Tobacco </a:t>
            </a:r>
            <a:br>
              <a:rPr lang="en-US" dirty="0"/>
            </a:br>
            <a:r>
              <a:rPr lang="en-US" dirty="0"/>
              <a:t>Leaves be Used?</a:t>
            </a:r>
          </a:p>
        </p:txBody>
      </p:sp>
      <p:sp>
        <p:nvSpPr>
          <p:cNvPr id="4" name="Content Placeholder 3"/>
          <p:cNvSpPr>
            <a:spLocks noGrp="1"/>
          </p:cNvSpPr>
          <p:nvPr>
            <p:ph idx="1"/>
          </p:nvPr>
        </p:nvSpPr>
        <p:spPr>
          <a:xfrm>
            <a:off x="4267200" y="1905000"/>
            <a:ext cx="4572000" cy="4876800"/>
          </a:xfrm>
        </p:spPr>
        <p:txBody>
          <a:bodyPr>
            <a:noAutofit/>
          </a:bodyPr>
          <a:lstStyle/>
          <a:p>
            <a:r>
              <a:rPr lang="en-US" sz="2600" dirty="0"/>
              <a:t>Shredded and smoked in cigarettes, cigars, and pipes</a:t>
            </a:r>
          </a:p>
          <a:p>
            <a:r>
              <a:rPr lang="en-US" sz="2600" dirty="0"/>
              <a:t>Ground into snuff, which is sniffed through the nose</a:t>
            </a:r>
          </a:p>
          <a:p>
            <a:r>
              <a:rPr lang="en-US" sz="2600" dirty="0"/>
              <a:t>Cured and made into chewing tobacco</a:t>
            </a:r>
          </a:p>
          <a:p>
            <a:r>
              <a:rPr lang="en-US" sz="2600" dirty="0"/>
              <a:t>Moistened, ground or shredded into dip, which is placed in the mouth between the lip and gum</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590800"/>
            <a:ext cx="4102101" cy="2895600"/>
          </a:xfrm>
          <a:prstGeom prst="rect">
            <a:avLst/>
          </a:prstGeom>
          <a:effectLst>
            <a:softEdge rad="63500"/>
          </a:effectLst>
        </p:spPr>
      </p:pic>
      <p:sp>
        <p:nvSpPr>
          <p:cNvPr id="5" name="TextBox 4"/>
          <p:cNvSpPr txBox="1"/>
          <p:nvPr/>
        </p:nvSpPr>
        <p:spPr>
          <a:xfrm>
            <a:off x="0" y="6550223"/>
            <a:ext cx="5181600" cy="307777"/>
          </a:xfrm>
          <a:prstGeom prst="rect">
            <a:avLst/>
          </a:prstGeom>
          <a:noFill/>
        </p:spPr>
        <p:txBody>
          <a:bodyPr wrap="square" rtlCol="0">
            <a:spAutoFit/>
          </a:bodyPr>
          <a:lstStyle/>
          <a:p>
            <a:r>
              <a:rPr lang="en-US" sz="1400" b="1" dirty="0">
                <a:solidFill>
                  <a:schemeClr val="tx2">
                    <a:lumMod val="60000"/>
                    <a:lumOff val="40000"/>
                  </a:schemeClr>
                </a:solidFill>
              </a:rPr>
              <a:t>SOURCE:</a:t>
            </a:r>
            <a:r>
              <a:rPr lang="en-US" sz="1400" dirty="0">
                <a:solidFill>
                  <a:schemeClr val="tx2">
                    <a:lumMod val="60000"/>
                    <a:lumOff val="40000"/>
                  </a:schemeClr>
                </a:solidFill>
              </a:rPr>
              <a:t> US DHHS, 2016.</a:t>
            </a:r>
          </a:p>
        </p:txBody>
      </p:sp>
      <p:sp>
        <p:nvSpPr>
          <p:cNvPr id="6" name="Slide Number Placeholder 5"/>
          <p:cNvSpPr>
            <a:spLocks noGrp="1"/>
          </p:cNvSpPr>
          <p:nvPr>
            <p:ph type="sldNum" sz="quarter" idx="11"/>
          </p:nvPr>
        </p:nvSpPr>
        <p:spPr/>
        <p:txBody>
          <a:bodyPr/>
          <a:lstStyle/>
          <a:p>
            <a:fld id="{42FDEBBB-D812-4CD2-B983-5CFCE59D02BF}" type="slidenum">
              <a:rPr lang="en-US" smtClean="0"/>
              <a:pPr/>
              <a:t>21</a:t>
            </a:fld>
            <a:endParaRPr lang="en-US" dirty="0"/>
          </a:p>
        </p:txBody>
      </p:sp>
    </p:spTree>
    <p:extLst>
      <p:ext uri="{BB962C8B-B14F-4D97-AF65-F5344CB8AC3E}">
        <p14:creationId xmlns:p14="http://schemas.microsoft.com/office/powerpoint/2010/main" val="20454417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Your Knowledge</a:t>
            </a:r>
          </a:p>
        </p:txBody>
      </p:sp>
      <p:sp>
        <p:nvSpPr>
          <p:cNvPr id="3" name="Content Placeholder 2"/>
          <p:cNvSpPr>
            <a:spLocks noGrp="1"/>
          </p:cNvSpPr>
          <p:nvPr>
            <p:ph idx="1"/>
          </p:nvPr>
        </p:nvSpPr>
        <p:spPr>
          <a:xfrm>
            <a:off x="914400" y="1981200"/>
            <a:ext cx="7315200" cy="3539527"/>
          </a:xfrm>
        </p:spPr>
        <p:txBody>
          <a:bodyPr>
            <a:noAutofit/>
          </a:bodyPr>
          <a:lstStyle/>
          <a:p>
            <a:pPr marL="45720" indent="0">
              <a:buNone/>
            </a:pPr>
            <a:r>
              <a:rPr lang="en-US" sz="2800" dirty="0"/>
              <a:t>How many ingredients are contained within a cigarette?</a:t>
            </a:r>
          </a:p>
          <a:p>
            <a:pPr marL="502920" indent="-457200">
              <a:buFont typeface="+mj-lt"/>
              <a:buAutoNum type="alphaUcPeriod"/>
            </a:pPr>
            <a:endParaRPr lang="en-US" sz="2800" dirty="0"/>
          </a:p>
          <a:p>
            <a:pPr marL="502920" indent="-457200">
              <a:buFont typeface="+mj-lt"/>
              <a:buAutoNum type="alphaUcPeriod"/>
            </a:pPr>
            <a:r>
              <a:rPr lang="en-US" sz="2800" dirty="0">
                <a:solidFill>
                  <a:schemeClr val="tx2">
                    <a:lumMod val="60000"/>
                    <a:lumOff val="40000"/>
                  </a:schemeClr>
                </a:solidFill>
              </a:rPr>
              <a:t>50</a:t>
            </a:r>
          </a:p>
          <a:p>
            <a:pPr marL="502920" indent="-457200">
              <a:buFont typeface="+mj-lt"/>
              <a:buAutoNum type="alphaUcPeriod"/>
            </a:pPr>
            <a:r>
              <a:rPr lang="en-US" sz="2800" dirty="0">
                <a:solidFill>
                  <a:schemeClr val="tx2">
                    <a:lumMod val="60000"/>
                    <a:lumOff val="40000"/>
                  </a:schemeClr>
                </a:solidFill>
              </a:rPr>
              <a:t>150</a:t>
            </a:r>
          </a:p>
          <a:p>
            <a:pPr marL="502920" indent="-457200">
              <a:buFont typeface="+mj-lt"/>
              <a:buAutoNum type="alphaUcPeriod"/>
            </a:pPr>
            <a:r>
              <a:rPr lang="en-US" sz="2800" dirty="0">
                <a:solidFill>
                  <a:schemeClr val="tx2">
                    <a:lumMod val="60000"/>
                    <a:lumOff val="40000"/>
                  </a:schemeClr>
                </a:solidFill>
              </a:rPr>
              <a:t>250</a:t>
            </a:r>
          </a:p>
          <a:p>
            <a:pPr marL="502920" indent="-457200">
              <a:buFont typeface="+mj-lt"/>
              <a:buAutoNum type="alphaUcPeriod"/>
            </a:pPr>
            <a:r>
              <a:rPr lang="en-US" sz="2800" dirty="0">
                <a:solidFill>
                  <a:schemeClr val="tx2">
                    <a:lumMod val="60000"/>
                    <a:lumOff val="40000"/>
                  </a:schemeClr>
                </a:solidFill>
              </a:rPr>
              <a:t>500</a:t>
            </a:r>
          </a:p>
          <a:p>
            <a:pPr marL="502920" indent="-457200">
              <a:buFont typeface="+mj-lt"/>
              <a:buAutoNum type="alphaUcPeriod"/>
            </a:pPr>
            <a:r>
              <a:rPr lang="en-US" sz="2800" dirty="0">
                <a:solidFill>
                  <a:schemeClr val="tx2">
                    <a:lumMod val="60000"/>
                    <a:lumOff val="40000"/>
                  </a:schemeClr>
                </a:solidFill>
              </a:rPr>
              <a:t>600+</a:t>
            </a:r>
          </a:p>
        </p:txBody>
      </p:sp>
      <p:sp>
        <p:nvSpPr>
          <p:cNvPr id="4" name="Slide Number Placeholder 3"/>
          <p:cNvSpPr>
            <a:spLocks noGrp="1"/>
          </p:cNvSpPr>
          <p:nvPr>
            <p:ph type="sldNum" sz="quarter" idx="11"/>
          </p:nvPr>
        </p:nvSpPr>
        <p:spPr/>
        <p:txBody>
          <a:bodyPr/>
          <a:lstStyle/>
          <a:p>
            <a:fld id="{42FDEBBB-D812-4CD2-B983-5CFCE59D02BF}" type="slidenum">
              <a:rPr lang="en-US" smtClean="0"/>
              <a:pPr/>
              <a:t>22</a:t>
            </a:fld>
            <a:endParaRPr lang="en-US" dirty="0"/>
          </a:p>
        </p:txBody>
      </p:sp>
    </p:spTree>
    <p:extLst>
      <p:ext uri="{BB962C8B-B14F-4D97-AF65-F5344CB8AC3E}">
        <p14:creationId xmlns:p14="http://schemas.microsoft.com/office/powerpoint/2010/main" val="18030784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304800"/>
            <a:ext cx="7315200" cy="1154097"/>
          </a:xfrm>
        </p:spPr>
        <p:txBody>
          <a:bodyPr/>
          <a:lstStyle/>
          <a:p>
            <a:r>
              <a:rPr lang="en-US" dirty="0"/>
              <a:t>Cigarettes</a:t>
            </a:r>
          </a:p>
        </p:txBody>
      </p:sp>
      <p:sp>
        <p:nvSpPr>
          <p:cNvPr id="4" name="Content Placeholder 3"/>
          <p:cNvSpPr>
            <a:spLocks noGrp="1"/>
          </p:cNvSpPr>
          <p:nvPr>
            <p:ph idx="1"/>
          </p:nvPr>
        </p:nvSpPr>
        <p:spPr>
          <a:xfrm>
            <a:off x="228600" y="1751112"/>
            <a:ext cx="8229600" cy="4799111"/>
          </a:xfrm>
        </p:spPr>
        <p:txBody>
          <a:bodyPr>
            <a:normAutofit lnSpcReduction="10000"/>
          </a:bodyPr>
          <a:lstStyle/>
          <a:p>
            <a:r>
              <a:rPr lang="en-US" dirty="0"/>
              <a:t>Small cylinder of </a:t>
            </a:r>
            <a:r>
              <a:rPr lang="en-US" dirty="0">
                <a:solidFill>
                  <a:schemeClr val="tx2">
                    <a:lumMod val="60000"/>
                    <a:lumOff val="40000"/>
                  </a:schemeClr>
                </a:solidFill>
              </a:rPr>
              <a:t>finely cut tobacco </a:t>
            </a:r>
            <a:r>
              <a:rPr lang="en-US" dirty="0"/>
              <a:t/>
            </a:r>
            <a:br>
              <a:rPr lang="en-US" dirty="0"/>
            </a:br>
            <a:r>
              <a:rPr lang="en-US" dirty="0"/>
              <a:t>leaves rolled in </a:t>
            </a:r>
            <a:r>
              <a:rPr lang="en-US" dirty="0">
                <a:solidFill>
                  <a:schemeClr val="tx2">
                    <a:lumMod val="60000"/>
                    <a:lumOff val="40000"/>
                  </a:schemeClr>
                </a:solidFill>
              </a:rPr>
              <a:t>thin paper </a:t>
            </a:r>
            <a:r>
              <a:rPr lang="en-US" dirty="0"/>
              <a:t>for smoking</a:t>
            </a:r>
          </a:p>
          <a:p>
            <a:r>
              <a:rPr lang="en-US" dirty="0"/>
              <a:t>Contain approximately </a:t>
            </a:r>
            <a:r>
              <a:rPr lang="en-US" dirty="0">
                <a:solidFill>
                  <a:schemeClr val="tx2">
                    <a:lumMod val="60000"/>
                    <a:lumOff val="40000"/>
                  </a:schemeClr>
                </a:solidFill>
              </a:rPr>
              <a:t>600 </a:t>
            </a:r>
            <a:br>
              <a:rPr lang="en-US" dirty="0">
                <a:solidFill>
                  <a:schemeClr val="tx2">
                    <a:lumMod val="60000"/>
                    <a:lumOff val="40000"/>
                  </a:schemeClr>
                </a:solidFill>
              </a:rPr>
            </a:br>
            <a:r>
              <a:rPr lang="en-US" dirty="0">
                <a:solidFill>
                  <a:schemeClr val="tx2">
                    <a:lumMod val="60000"/>
                    <a:lumOff val="40000"/>
                  </a:schemeClr>
                </a:solidFill>
              </a:rPr>
              <a:t>ingredients</a:t>
            </a:r>
          </a:p>
          <a:p>
            <a:pPr lvl="1">
              <a:buFont typeface="Times New Roman" panose="02020603050405020304" pitchFamily="18" charset="0"/>
              <a:buChar char="–"/>
            </a:pPr>
            <a:r>
              <a:rPr lang="en-US" dirty="0"/>
              <a:t>When burned, create more than </a:t>
            </a:r>
            <a:br>
              <a:rPr lang="en-US" dirty="0"/>
            </a:br>
            <a:r>
              <a:rPr lang="en-US" dirty="0">
                <a:solidFill>
                  <a:schemeClr val="tx2">
                    <a:lumMod val="60000"/>
                    <a:lumOff val="40000"/>
                  </a:schemeClr>
                </a:solidFill>
              </a:rPr>
              <a:t>7,000 chemicals</a:t>
            </a:r>
          </a:p>
          <a:p>
            <a:pPr lvl="1">
              <a:buFont typeface="Times New Roman" panose="02020603050405020304" pitchFamily="18" charset="0"/>
              <a:buChar char="–"/>
            </a:pPr>
            <a:r>
              <a:rPr lang="en-US" dirty="0"/>
              <a:t>At least </a:t>
            </a:r>
            <a:r>
              <a:rPr lang="en-US" dirty="0">
                <a:solidFill>
                  <a:schemeClr val="tx2">
                    <a:lumMod val="60000"/>
                    <a:lumOff val="40000"/>
                  </a:schemeClr>
                </a:solidFill>
              </a:rPr>
              <a:t>69</a:t>
            </a:r>
            <a:r>
              <a:rPr lang="en-US" dirty="0"/>
              <a:t> are known to </a:t>
            </a:r>
            <a:br>
              <a:rPr lang="en-US" dirty="0"/>
            </a:br>
            <a:r>
              <a:rPr lang="en-US" dirty="0">
                <a:solidFill>
                  <a:schemeClr val="tx2">
                    <a:lumMod val="60000"/>
                    <a:lumOff val="40000"/>
                  </a:schemeClr>
                </a:solidFill>
              </a:rPr>
              <a:t>cause cancer</a:t>
            </a:r>
          </a:p>
          <a:p>
            <a:pPr lvl="1">
              <a:buFont typeface="Times New Roman" panose="02020603050405020304" pitchFamily="18" charset="0"/>
              <a:buChar char="–"/>
            </a:pPr>
            <a:r>
              <a:rPr lang="en-US" dirty="0"/>
              <a:t>Many of the chemicals are </a:t>
            </a:r>
            <a:br>
              <a:rPr lang="en-US" dirty="0"/>
            </a:br>
            <a:r>
              <a:rPr lang="en-US" dirty="0">
                <a:solidFill>
                  <a:schemeClr val="tx2">
                    <a:lumMod val="60000"/>
                    <a:lumOff val="40000"/>
                  </a:schemeClr>
                </a:solidFill>
              </a:rPr>
              <a:t>poisonous</a:t>
            </a:r>
          </a:p>
          <a:p>
            <a:r>
              <a:rPr lang="en-US" dirty="0"/>
              <a:t>Warning labels do not exist to </a:t>
            </a:r>
            <a:br>
              <a:rPr lang="en-US" dirty="0"/>
            </a:br>
            <a:r>
              <a:rPr lang="en-US" dirty="0"/>
              <a:t>warn public of for toxins in </a:t>
            </a:r>
            <a:br>
              <a:rPr lang="en-US" dirty="0"/>
            </a:br>
            <a:r>
              <a:rPr lang="en-US" dirty="0"/>
              <a:t>tobacco smoke</a:t>
            </a:r>
          </a:p>
        </p:txBody>
      </p:sp>
      <p:sp>
        <p:nvSpPr>
          <p:cNvPr id="5" name="TextBox 4"/>
          <p:cNvSpPr txBox="1"/>
          <p:nvPr/>
        </p:nvSpPr>
        <p:spPr>
          <a:xfrm>
            <a:off x="0" y="6550223"/>
            <a:ext cx="5181600" cy="307777"/>
          </a:xfrm>
          <a:prstGeom prst="rect">
            <a:avLst/>
          </a:prstGeom>
          <a:noFill/>
        </p:spPr>
        <p:txBody>
          <a:bodyPr wrap="square" rtlCol="0">
            <a:spAutoFit/>
          </a:bodyPr>
          <a:lstStyle/>
          <a:p>
            <a:r>
              <a:rPr lang="en-US" sz="1400" b="1" dirty="0">
                <a:solidFill>
                  <a:schemeClr val="tx2">
                    <a:lumMod val="60000"/>
                    <a:lumOff val="40000"/>
                  </a:schemeClr>
                </a:solidFill>
              </a:rPr>
              <a:t>SOURCE:</a:t>
            </a:r>
            <a:r>
              <a:rPr lang="en-US" sz="1400" dirty="0">
                <a:solidFill>
                  <a:schemeClr val="tx2">
                    <a:lumMod val="60000"/>
                    <a:lumOff val="40000"/>
                  </a:schemeClr>
                </a:solidFill>
              </a:rPr>
              <a:t> American Lung Association, 2016.</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2917" y="4267200"/>
            <a:ext cx="3658683" cy="2438400"/>
          </a:xfrm>
          <a:prstGeom prst="rect">
            <a:avLst/>
          </a:prstGeom>
          <a:effectLst>
            <a:softEdge rad="63500"/>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7400" y="1371600"/>
            <a:ext cx="2667000" cy="2731008"/>
          </a:xfrm>
          <a:prstGeom prst="rect">
            <a:avLst/>
          </a:prstGeom>
          <a:effectLst>
            <a:softEdge rad="63500"/>
          </a:effectLst>
        </p:spPr>
      </p:pic>
      <p:sp>
        <p:nvSpPr>
          <p:cNvPr id="2" name="Slide Number Placeholder 1"/>
          <p:cNvSpPr>
            <a:spLocks noGrp="1"/>
          </p:cNvSpPr>
          <p:nvPr>
            <p:ph type="sldNum" sz="quarter" idx="11"/>
          </p:nvPr>
        </p:nvSpPr>
        <p:spPr/>
        <p:txBody>
          <a:bodyPr/>
          <a:lstStyle/>
          <a:p>
            <a:fld id="{42FDEBBB-D812-4CD2-B983-5CFCE59D02BF}" type="slidenum">
              <a:rPr lang="en-US" smtClean="0"/>
              <a:pPr/>
              <a:t>23</a:t>
            </a:fld>
            <a:endParaRPr lang="en-US" dirty="0"/>
          </a:p>
        </p:txBody>
      </p:sp>
    </p:spTree>
    <p:extLst>
      <p:ext uri="{BB962C8B-B14F-4D97-AF65-F5344CB8AC3E}">
        <p14:creationId xmlns:p14="http://schemas.microsoft.com/office/powerpoint/2010/main" val="10784921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Does Your Garage have in Common with a Cigarette?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 y="1524000"/>
            <a:ext cx="8177447" cy="4922520"/>
          </a:xfrm>
          <a:prstGeom prst="rect">
            <a:avLst/>
          </a:prstGeom>
          <a:effectLst>
            <a:softEdge rad="63500"/>
          </a:effectLst>
        </p:spPr>
      </p:pic>
      <p:sp>
        <p:nvSpPr>
          <p:cNvPr id="5" name="TextBox 4"/>
          <p:cNvSpPr txBox="1"/>
          <p:nvPr/>
        </p:nvSpPr>
        <p:spPr>
          <a:xfrm>
            <a:off x="0" y="6550223"/>
            <a:ext cx="5181600" cy="307777"/>
          </a:xfrm>
          <a:prstGeom prst="rect">
            <a:avLst/>
          </a:prstGeom>
          <a:noFill/>
        </p:spPr>
        <p:txBody>
          <a:bodyPr wrap="square" rtlCol="0">
            <a:spAutoFit/>
          </a:bodyPr>
          <a:lstStyle/>
          <a:p>
            <a:r>
              <a:rPr lang="en-US" sz="1400" b="1" dirty="0">
                <a:solidFill>
                  <a:schemeClr val="tx2">
                    <a:lumMod val="60000"/>
                    <a:lumOff val="40000"/>
                  </a:schemeClr>
                </a:solidFill>
              </a:rPr>
              <a:t>SOURCE:</a:t>
            </a:r>
            <a:r>
              <a:rPr lang="en-US" sz="1400" dirty="0">
                <a:solidFill>
                  <a:schemeClr val="tx2">
                    <a:lumMod val="60000"/>
                    <a:lumOff val="40000"/>
                  </a:schemeClr>
                </a:solidFill>
              </a:rPr>
              <a:t> American Lung Association, 2016.</a:t>
            </a:r>
          </a:p>
        </p:txBody>
      </p:sp>
      <p:sp>
        <p:nvSpPr>
          <p:cNvPr id="3" name="Slide Number Placeholder 2"/>
          <p:cNvSpPr>
            <a:spLocks noGrp="1"/>
          </p:cNvSpPr>
          <p:nvPr>
            <p:ph type="sldNum" sz="quarter" idx="11"/>
          </p:nvPr>
        </p:nvSpPr>
        <p:spPr/>
        <p:txBody>
          <a:bodyPr/>
          <a:lstStyle/>
          <a:p>
            <a:fld id="{42FDEBBB-D812-4CD2-B983-5CFCE59D02BF}" type="slidenum">
              <a:rPr lang="en-US" smtClean="0"/>
              <a:pPr/>
              <a:t>24</a:t>
            </a:fld>
            <a:endParaRPr lang="en-US" dirty="0"/>
          </a:p>
        </p:txBody>
      </p:sp>
    </p:spTree>
    <p:extLst>
      <p:ext uri="{BB962C8B-B14F-4D97-AF65-F5344CB8AC3E}">
        <p14:creationId xmlns:p14="http://schemas.microsoft.com/office/powerpoint/2010/main" val="40292176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Cigars</a:t>
            </a:r>
          </a:p>
        </p:txBody>
      </p:sp>
      <p:sp>
        <p:nvSpPr>
          <p:cNvPr id="8" name="Content Placeholder 7"/>
          <p:cNvSpPr>
            <a:spLocks noGrp="1"/>
          </p:cNvSpPr>
          <p:nvPr>
            <p:ph idx="1"/>
          </p:nvPr>
        </p:nvSpPr>
        <p:spPr>
          <a:xfrm>
            <a:off x="685800" y="2514600"/>
            <a:ext cx="7315200" cy="3539527"/>
          </a:xfrm>
        </p:spPr>
        <p:txBody>
          <a:bodyPr>
            <a:normAutofit/>
          </a:bodyPr>
          <a:lstStyle/>
          <a:p>
            <a:r>
              <a:rPr lang="en-US" sz="3000" dirty="0"/>
              <a:t>Little cigars</a:t>
            </a:r>
          </a:p>
          <a:p>
            <a:r>
              <a:rPr lang="en-US" sz="3000" dirty="0"/>
              <a:t>Cigarillos</a:t>
            </a:r>
          </a:p>
          <a:p>
            <a:r>
              <a:rPr lang="en-US" sz="3000" dirty="0"/>
              <a:t>Large cigars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0" y="1981200"/>
            <a:ext cx="5537457" cy="3509963"/>
          </a:xfrm>
          <a:prstGeom prst="rect">
            <a:avLst/>
          </a:prstGeom>
          <a:effectLst>
            <a:softEdge rad="63500"/>
          </a:effectLst>
        </p:spPr>
      </p:pic>
      <p:sp>
        <p:nvSpPr>
          <p:cNvPr id="3" name="Slide Number Placeholder 2"/>
          <p:cNvSpPr>
            <a:spLocks noGrp="1"/>
          </p:cNvSpPr>
          <p:nvPr>
            <p:ph type="sldNum" sz="quarter" idx="11"/>
          </p:nvPr>
        </p:nvSpPr>
        <p:spPr/>
        <p:txBody>
          <a:bodyPr/>
          <a:lstStyle/>
          <a:p>
            <a:fld id="{42FDEBBB-D812-4CD2-B983-5CFCE59D02BF}" type="slidenum">
              <a:rPr lang="en-US" smtClean="0"/>
              <a:pPr/>
              <a:t>25</a:t>
            </a:fld>
            <a:endParaRPr lang="en-US" dirty="0"/>
          </a:p>
        </p:txBody>
      </p:sp>
    </p:spTree>
    <p:extLst>
      <p:ext uri="{BB962C8B-B14F-4D97-AF65-F5344CB8AC3E}">
        <p14:creationId xmlns:p14="http://schemas.microsoft.com/office/powerpoint/2010/main" val="8275893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315200" cy="1154097"/>
          </a:xfrm>
        </p:spPr>
        <p:txBody>
          <a:bodyPr/>
          <a:lstStyle/>
          <a:p>
            <a:r>
              <a:rPr lang="en-US" dirty="0"/>
              <a:t>Little Cigars</a:t>
            </a:r>
          </a:p>
        </p:txBody>
      </p:sp>
      <p:sp>
        <p:nvSpPr>
          <p:cNvPr id="3" name="Content Placeholder 2"/>
          <p:cNvSpPr>
            <a:spLocks noGrp="1"/>
          </p:cNvSpPr>
          <p:nvPr>
            <p:ph idx="1"/>
          </p:nvPr>
        </p:nvSpPr>
        <p:spPr>
          <a:xfrm>
            <a:off x="457200" y="1752600"/>
            <a:ext cx="7543800" cy="4343400"/>
          </a:xfrm>
        </p:spPr>
        <p:txBody>
          <a:bodyPr>
            <a:noAutofit/>
          </a:bodyPr>
          <a:lstStyle/>
          <a:p>
            <a:r>
              <a:rPr lang="en-US" sz="2800" dirty="0"/>
              <a:t>Similar in </a:t>
            </a:r>
            <a:r>
              <a:rPr lang="en-US" sz="2800" dirty="0">
                <a:solidFill>
                  <a:schemeClr val="tx2">
                    <a:lumMod val="60000"/>
                    <a:lumOff val="40000"/>
                  </a:schemeClr>
                </a:solidFill>
              </a:rPr>
              <a:t>size and appearance </a:t>
            </a:r>
            <a:r>
              <a:rPr lang="en-US" sz="2800" dirty="0"/>
              <a:t>to cigarettes</a:t>
            </a:r>
          </a:p>
          <a:p>
            <a:r>
              <a:rPr lang="en-US" sz="2800" dirty="0"/>
              <a:t>Wrapped in </a:t>
            </a:r>
            <a:r>
              <a:rPr lang="en-US" sz="2800" dirty="0">
                <a:solidFill>
                  <a:schemeClr val="tx2">
                    <a:lumMod val="60000"/>
                    <a:lumOff val="40000"/>
                  </a:schemeClr>
                </a:solidFill>
              </a:rPr>
              <a:t>brown paper </a:t>
            </a:r>
            <a:r>
              <a:rPr lang="en-US" sz="2800" dirty="0"/>
              <a:t>that contains </a:t>
            </a:r>
            <a:r>
              <a:rPr lang="en-US" sz="2800" dirty="0">
                <a:solidFill>
                  <a:schemeClr val="tx2">
                    <a:lumMod val="60000"/>
                    <a:lumOff val="40000"/>
                  </a:schemeClr>
                </a:solidFill>
              </a:rPr>
              <a:t>some tobacco leaf</a:t>
            </a:r>
          </a:p>
          <a:p>
            <a:r>
              <a:rPr lang="en-US" sz="2800" dirty="0"/>
              <a:t>Available in a </a:t>
            </a:r>
            <a:r>
              <a:rPr lang="en-US" sz="2800" dirty="0">
                <a:solidFill>
                  <a:schemeClr val="tx2">
                    <a:lumMod val="60000"/>
                    <a:lumOff val="40000"/>
                  </a:schemeClr>
                </a:solidFill>
              </a:rPr>
              <a:t>number of </a:t>
            </a:r>
            <a:br>
              <a:rPr lang="en-US" sz="2800" dirty="0">
                <a:solidFill>
                  <a:schemeClr val="tx2">
                    <a:lumMod val="60000"/>
                    <a:lumOff val="40000"/>
                  </a:schemeClr>
                </a:solidFill>
              </a:rPr>
            </a:br>
            <a:r>
              <a:rPr lang="en-US" sz="2800" dirty="0">
                <a:solidFill>
                  <a:schemeClr val="tx2">
                    <a:lumMod val="60000"/>
                    <a:lumOff val="40000"/>
                  </a:schemeClr>
                </a:solidFill>
              </a:rPr>
              <a:t>flavors</a:t>
            </a:r>
          </a:p>
          <a:p>
            <a:r>
              <a:rPr lang="en-US" sz="2800" dirty="0"/>
              <a:t>Sold in </a:t>
            </a:r>
            <a:r>
              <a:rPr lang="en-US" sz="2800" dirty="0">
                <a:solidFill>
                  <a:schemeClr val="tx2">
                    <a:lumMod val="60000"/>
                    <a:lumOff val="40000"/>
                  </a:schemeClr>
                </a:solidFill>
              </a:rPr>
              <a:t>packs of 20</a:t>
            </a:r>
          </a:p>
          <a:p>
            <a:r>
              <a:rPr lang="en-US" sz="2800" dirty="0"/>
              <a:t>Brands include Swisher </a:t>
            </a:r>
            <a:br>
              <a:rPr lang="en-US" sz="2800" dirty="0"/>
            </a:br>
            <a:r>
              <a:rPr lang="en-US" sz="2800" dirty="0"/>
              <a:t>Sweets</a:t>
            </a:r>
            <a:r>
              <a:rPr lang="en-US" sz="2800" baseline="30000" dirty="0"/>
              <a:t>©</a:t>
            </a:r>
            <a:r>
              <a:rPr lang="en-US" sz="2800" dirty="0"/>
              <a:t>, Winchester</a:t>
            </a:r>
            <a:r>
              <a:rPr lang="en-US" sz="2800" baseline="30000" dirty="0"/>
              <a:t>©</a:t>
            </a:r>
            <a:r>
              <a:rPr lang="en-US" sz="2800" dirty="0"/>
              <a:t>, </a:t>
            </a:r>
            <a:br>
              <a:rPr lang="en-US" sz="2800" dirty="0"/>
            </a:br>
            <a:r>
              <a:rPr lang="en-US" sz="2800" dirty="0"/>
              <a:t>and Cheyenne</a:t>
            </a:r>
            <a:r>
              <a:rPr lang="en-US" sz="2800" baseline="30000" dirty="0"/>
              <a:t>©</a:t>
            </a:r>
            <a:endParaRPr lang="en-US" sz="2800" dirty="0"/>
          </a:p>
        </p:txBody>
      </p:sp>
      <p:sp>
        <p:nvSpPr>
          <p:cNvPr id="4" name="TextBox 3"/>
          <p:cNvSpPr txBox="1"/>
          <p:nvPr/>
        </p:nvSpPr>
        <p:spPr>
          <a:xfrm>
            <a:off x="0" y="6550223"/>
            <a:ext cx="5181600" cy="307777"/>
          </a:xfrm>
          <a:prstGeom prst="rect">
            <a:avLst/>
          </a:prstGeom>
          <a:noFill/>
        </p:spPr>
        <p:txBody>
          <a:bodyPr wrap="square" rtlCol="0">
            <a:spAutoFit/>
          </a:bodyPr>
          <a:lstStyle/>
          <a:p>
            <a:r>
              <a:rPr lang="en-US" sz="1400" b="1" dirty="0">
                <a:solidFill>
                  <a:schemeClr val="tx2">
                    <a:lumMod val="60000"/>
                    <a:lumOff val="40000"/>
                  </a:schemeClr>
                </a:solidFill>
              </a:rPr>
              <a:t>SOURCE:</a:t>
            </a:r>
            <a:r>
              <a:rPr lang="en-US" sz="1400" dirty="0">
                <a:solidFill>
                  <a:schemeClr val="tx2">
                    <a:lumMod val="60000"/>
                    <a:lumOff val="40000"/>
                  </a:schemeClr>
                </a:solidFill>
              </a:rPr>
              <a:t> Slide courtesy of Kimberlee Homer Vagadori, 2015.</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3048000"/>
            <a:ext cx="4130678" cy="2743200"/>
          </a:xfrm>
          <a:prstGeom prst="rect">
            <a:avLst/>
          </a:prstGeom>
          <a:effectLst>
            <a:softEdge rad="63500"/>
          </a:effectLst>
        </p:spPr>
      </p:pic>
      <p:sp>
        <p:nvSpPr>
          <p:cNvPr id="6" name="Slide Number Placeholder 5"/>
          <p:cNvSpPr>
            <a:spLocks noGrp="1"/>
          </p:cNvSpPr>
          <p:nvPr>
            <p:ph type="sldNum" sz="quarter" idx="11"/>
          </p:nvPr>
        </p:nvSpPr>
        <p:spPr/>
        <p:txBody>
          <a:bodyPr/>
          <a:lstStyle/>
          <a:p>
            <a:fld id="{42FDEBBB-D812-4CD2-B983-5CFCE59D02BF}" type="slidenum">
              <a:rPr lang="en-US" smtClean="0"/>
              <a:pPr/>
              <a:t>26</a:t>
            </a:fld>
            <a:endParaRPr lang="en-US" dirty="0"/>
          </a:p>
        </p:txBody>
      </p:sp>
    </p:spTree>
    <p:extLst>
      <p:ext uri="{BB962C8B-B14F-4D97-AF65-F5344CB8AC3E}">
        <p14:creationId xmlns:p14="http://schemas.microsoft.com/office/powerpoint/2010/main" val="30870088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7315200" cy="1154097"/>
          </a:xfrm>
        </p:spPr>
        <p:txBody>
          <a:bodyPr/>
          <a:lstStyle/>
          <a:p>
            <a:r>
              <a:rPr lang="en-US" dirty="0"/>
              <a:t>Cigarillos (a.k.a. “blunts”)</a:t>
            </a:r>
          </a:p>
        </p:txBody>
      </p:sp>
      <p:sp>
        <p:nvSpPr>
          <p:cNvPr id="3" name="Content Placeholder 2"/>
          <p:cNvSpPr>
            <a:spLocks noGrp="1"/>
          </p:cNvSpPr>
          <p:nvPr>
            <p:ph idx="1"/>
          </p:nvPr>
        </p:nvSpPr>
        <p:spPr>
          <a:xfrm>
            <a:off x="304800" y="2133599"/>
            <a:ext cx="7543800" cy="4570511"/>
          </a:xfrm>
        </p:spPr>
        <p:txBody>
          <a:bodyPr>
            <a:noAutofit/>
          </a:bodyPr>
          <a:lstStyle/>
          <a:p>
            <a:r>
              <a:rPr lang="en-US" sz="2800" dirty="0">
                <a:solidFill>
                  <a:schemeClr val="tx2">
                    <a:lumMod val="60000"/>
                    <a:lumOff val="40000"/>
                  </a:schemeClr>
                </a:solidFill>
              </a:rPr>
              <a:t>“Mid-size” </a:t>
            </a:r>
            <a:r>
              <a:rPr lang="en-US" sz="2800" dirty="0"/>
              <a:t>cigars; grouped in the </a:t>
            </a:r>
            <a:r>
              <a:rPr lang="en-US" sz="2800" dirty="0">
                <a:solidFill>
                  <a:schemeClr val="tx2">
                    <a:lumMod val="60000"/>
                    <a:lumOff val="40000"/>
                  </a:schemeClr>
                </a:solidFill>
              </a:rPr>
              <a:t>same category as large cigars</a:t>
            </a:r>
          </a:p>
          <a:p>
            <a:r>
              <a:rPr lang="en-US" sz="2800" dirty="0"/>
              <a:t>Also known as </a:t>
            </a:r>
            <a:r>
              <a:rPr lang="en-US" sz="2800" dirty="0">
                <a:solidFill>
                  <a:schemeClr val="tx2">
                    <a:lumMod val="60000"/>
                    <a:lumOff val="40000"/>
                  </a:schemeClr>
                </a:solidFill>
              </a:rPr>
              <a:t>blunts</a:t>
            </a:r>
          </a:p>
          <a:p>
            <a:r>
              <a:rPr lang="en-US" sz="2800" dirty="0"/>
              <a:t>Can be </a:t>
            </a:r>
            <a:r>
              <a:rPr lang="en-US" sz="2800" dirty="0">
                <a:solidFill>
                  <a:schemeClr val="tx2">
                    <a:lumMod val="60000"/>
                    <a:lumOff val="40000"/>
                  </a:schemeClr>
                </a:solidFill>
              </a:rPr>
              <a:t>tipped or untipped</a:t>
            </a:r>
          </a:p>
          <a:p>
            <a:r>
              <a:rPr lang="en-US" sz="2800" dirty="0"/>
              <a:t>Sold </a:t>
            </a:r>
            <a:r>
              <a:rPr lang="en-US" sz="2800" dirty="0">
                <a:solidFill>
                  <a:schemeClr val="tx2">
                    <a:lumMod val="60000"/>
                    <a:lumOff val="40000"/>
                  </a:schemeClr>
                </a:solidFill>
              </a:rPr>
              <a:t>individually or in </a:t>
            </a:r>
            <a:br>
              <a:rPr lang="en-US" sz="2800" dirty="0">
                <a:solidFill>
                  <a:schemeClr val="tx2">
                    <a:lumMod val="60000"/>
                    <a:lumOff val="40000"/>
                  </a:schemeClr>
                </a:solidFill>
              </a:rPr>
            </a:br>
            <a:r>
              <a:rPr lang="en-US" sz="2800" dirty="0">
                <a:solidFill>
                  <a:schemeClr val="tx2">
                    <a:lumMod val="60000"/>
                    <a:lumOff val="40000"/>
                  </a:schemeClr>
                </a:solidFill>
              </a:rPr>
              <a:t>packages</a:t>
            </a:r>
          </a:p>
          <a:p>
            <a:endParaRPr lang="en-US" sz="2800" dirty="0"/>
          </a:p>
        </p:txBody>
      </p:sp>
      <p:sp>
        <p:nvSpPr>
          <p:cNvPr id="4" name="TextBox 3"/>
          <p:cNvSpPr txBox="1"/>
          <p:nvPr/>
        </p:nvSpPr>
        <p:spPr>
          <a:xfrm>
            <a:off x="0" y="6550223"/>
            <a:ext cx="5181600" cy="307777"/>
          </a:xfrm>
          <a:prstGeom prst="rect">
            <a:avLst/>
          </a:prstGeom>
          <a:noFill/>
        </p:spPr>
        <p:txBody>
          <a:bodyPr wrap="square" rtlCol="0">
            <a:spAutoFit/>
          </a:bodyPr>
          <a:lstStyle/>
          <a:p>
            <a:r>
              <a:rPr lang="en-US" sz="1400" b="1" dirty="0">
                <a:solidFill>
                  <a:schemeClr val="tx2">
                    <a:lumMod val="60000"/>
                    <a:lumOff val="40000"/>
                  </a:schemeClr>
                </a:solidFill>
              </a:rPr>
              <a:t>SOURCE:</a:t>
            </a:r>
            <a:r>
              <a:rPr lang="en-US" sz="1400" dirty="0">
                <a:solidFill>
                  <a:schemeClr val="tx2">
                    <a:lumMod val="60000"/>
                    <a:lumOff val="40000"/>
                  </a:schemeClr>
                </a:solidFill>
              </a:rPr>
              <a:t> Slide courtesy of Kimberlee Homer Vagadori, 2015.</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2895600"/>
            <a:ext cx="4182298" cy="2491582"/>
          </a:xfrm>
          <a:prstGeom prst="rect">
            <a:avLst/>
          </a:prstGeom>
          <a:effectLst>
            <a:softEdge rad="63500"/>
          </a:effectLst>
        </p:spPr>
      </p:pic>
      <p:sp>
        <p:nvSpPr>
          <p:cNvPr id="6" name="Slide Number Placeholder 5"/>
          <p:cNvSpPr>
            <a:spLocks noGrp="1"/>
          </p:cNvSpPr>
          <p:nvPr>
            <p:ph type="sldNum" sz="quarter" idx="11"/>
          </p:nvPr>
        </p:nvSpPr>
        <p:spPr/>
        <p:txBody>
          <a:bodyPr/>
          <a:lstStyle/>
          <a:p>
            <a:fld id="{42FDEBBB-D812-4CD2-B983-5CFCE59D02BF}" type="slidenum">
              <a:rPr lang="en-US" smtClean="0"/>
              <a:pPr/>
              <a:t>27</a:t>
            </a:fld>
            <a:endParaRPr lang="en-US" dirty="0"/>
          </a:p>
        </p:txBody>
      </p:sp>
    </p:spTree>
    <p:extLst>
      <p:ext uri="{BB962C8B-B14F-4D97-AF65-F5344CB8AC3E}">
        <p14:creationId xmlns:p14="http://schemas.microsoft.com/office/powerpoint/2010/main" val="20518150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93703"/>
            <a:ext cx="7315200" cy="1154097"/>
          </a:xfrm>
        </p:spPr>
        <p:txBody>
          <a:bodyPr/>
          <a:lstStyle/>
          <a:p>
            <a:r>
              <a:rPr lang="en-US" dirty="0"/>
              <a:t>Large Cigars</a:t>
            </a:r>
          </a:p>
        </p:txBody>
      </p:sp>
      <p:sp>
        <p:nvSpPr>
          <p:cNvPr id="3" name="Content Placeholder 2"/>
          <p:cNvSpPr>
            <a:spLocks noGrp="1"/>
          </p:cNvSpPr>
          <p:nvPr>
            <p:ph idx="1"/>
          </p:nvPr>
        </p:nvSpPr>
        <p:spPr>
          <a:xfrm>
            <a:off x="304800" y="2362200"/>
            <a:ext cx="7543800" cy="4343400"/>
          </a:xfrm>
        </p:spPr>
        <p:txBody>
          <a:bodyPr>
            <a:noAutofit/>
          </a:bodyPr>
          <a:lstStyle/>
          <a:p>
            <a:r>
              <a:rPr lang="en-US" sz="2800" dirty="0"/>
              <a:t>Shredded tobacco wrapped in </a:t>
            </a:r>
            <a:br>
              <a:rPr lang="en-US" sz="2800" dirty="0"/>
            </a:br>
            <a:r>
              <a:rPr lang="en-US" sz="2800" dirty="0"/>
              <a:t>tobacco leaves</a:t>
            </a:r>
          </a:p>
          <a:p>
            <a:r>
              <a:rPr lang="en-US" sz="2800" dirty="0"/>
              <a:t>Cigar </a:t>
            </a:r>
            <a:r>
              <a:rPr lang="en-US" sz="2800" dirty="0">
                <a:solidFill>
                  <a:schemeClr val="tx2">
                    <a:lumMod val="60000"/>
                    <a:lumOff val="40000"/>
                  </a:schemeClr>
                </a:solidFill>
              </a:rPr>
              <a:t>flavorings are not regulated </a:t>
            </a:r>
            <a:r>
              <a:rPr lang="en-US" sz="2800" dirty="0"/>
              <a:t>by the federal government</a:t>
            </a:r>
          </a:p>
          <a:p>
            <a:r>
              <a:rPr lang="en-US" sz="2800" dirty="0"/>
              <a:t>Either </a:t>
            </a:r>
            <a:r>
              <a:rPr lang="en-US" sz="2800" dirty="0">
                <a:solidFill>
                  <a:schemeClr val="tx2">
                    <a:lumMod val="60000"/>
                    <a:lumOff val="40000"/>
                  </a:schemeClr>
                </a:solidFill>
              </a:rPr>
              <a:t>rolled by hand or machine</a:t>
            </a:r>
          </a:p>
          <a:p>
            <a:pPr lvl="1">
              <a:buFont typeface="Times New Roman" panose="02020603050405020304" pitchFamily="18" charset="0"/>
              <a:buChar char="–"/>
            </a:pPr>
            <a:r>
              <a:rPr lang="en-US" sz="2800" dirty="0">
                <a:solidFill>
                  <a:schemeClr val="tx2">
                    <a:lumMod val="60000"/>
                    <a:lumOff val="40000"/>
                  </a:schemeClr>
                </a:solidFill>
              </a:rPr>
              <a:t>Higher quality </a:t>
            </a:r>
            <a:r>
              <a:rPr lang="en-US" sz="2800" dirty="0"/>
              <a:t>cigars are </a:t>
            </a:r>
            <a:r>
              <a:rPr lang="en-US" sz="2800" dirty="0">
                <a:solidFill>
                  <a:schemeClr val="tx2">
                    <a:lumMod val="60000"/>
                    <a:lumOff val="40000"/>
                  </a:schemeClr>
                </a:solidFill>
              </a:rPr>
              <a:t>rolled by hand</a:t>
            </a:r>
          </a:p>
          <a:p>
            <a:pPr lvl="1">
              <a:buFont typeface="Times New Roman" panose="02020603050405020304" pitchFamily="18" charset="0"/>
              <a:buChar char="–"/>
            </a:pPr>
            <a:r>
              <a:rPr lang="en-US" sz="2800" dirty="0"/>
              <a:t>Cheaper cigars are rolled by a machine</a:t>
            </a:r>
          </a:p>
          <a:p>
            <a:endParaRPr lang="en-US" sz="2800" dirty="0"/>
          </a:p>
        </p:txBody>
      </p:sp>
      <p:sp>
        <p:nvSpPr>
          <p:cNvPr id="4" name="TextBox 3"/>
          <p:cNvSpPr txBox="1"/>
          <p:nvPr/>
        </p:nvSpPr>
        <p:spPr>
          <a:xfrm>
            <a:off x="0" y="6550223"/>
            <a:ext cx="5181600" cy="307777"/>
          </a:xfrm>
          <a:prstGeom prst="rect">
            <a:avLst/>
          </a:prstGeom>
          <a:noFill/>
        </p:spPr>
        <p:txBody>
          <a:bodyPr wrap="square" rtlCol="0">
            <a:spAutoFit/>
          </a:bodyPr>
          <a:lstStyle/>
          <a:p>
            <a:r>
              <a:rPr lang="en-US" sz="1400" b="1" dirty="0">
                <a:solidFill>
                  <a:schemeClr val="tx2">
                    <a:lumMod val="60000"/>
                    <a:lumOff val="40000"/>
                  </a:schemeClr>
                </a:solidFill>
              </a:rPr>
              <a:t>SOURCE:</a:t>
            </a:r>
            <a:r>
              <a:rPr lang="en-US" sz="1400" dirty="0">
                <a:solidFill>
                  <a:schemeClr val="tx2">
                    <a:lumMod val="60000"/>
                    <a:lumOff val="40000"/>
                  </a:schemeClr>
                </a:solidFill>
              </a:rPr>
              <a:t> Slide courtesy of Kimberlee Homer Vagadori, 2015.</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178308"/>
            <a:ext cx="3585455" cy="2641092"/>
          </a:xfrm>
          <a:prstGeom prst="rect">
            <a:avLst/>
          </a:prstGeom>
          <a:effectLst>
            <a:softEdge rad="127000"/>
          </a:effectLst>
        </p:spPr>
      </p:pic>
      <p:sp>
        <p:nvSpPr>
          <p:cNvPr id="6" name="Slide Number Placeholder 5"/>
          <p:cNvSpPr>
            <a:spLocks noGrp="1"/>
          </p:cNvSpPr>
          <p:nvPr>
            <p:ph type="sldNum" sz="quarter" idx="11"/>
          </p:nvPr>
        </p:nvSpPr>
        <p:spPr/>
        <p:txBody>
          <a:bodyPr/>
          <a:lstStyle/>
          <a:p>
            <a:fld id="{42FDEBBB-D812-4CD2-B983-5CFCE59D02BF}" type="slidenum">
              <a:rPr lang="en-US" smtClean="0"/>
              <a:pPr/>
              <a:t>28</a:t>
            </a:fld>
            <a:endParaRPr lang="en-US" dirty="0"/>
          </a:p>
        </p:txBody>
      </p:sp>
    </p:spTree>
    <p:extLst>
      <p:ext uri="{BB962C8B-B14F-4D97-AF65-F5344CB8AC3E}">
        <p14:creationId xmlns:p14="http://schemas.microsoft.com/office/powerpoint/2010/main" val="7812531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7315200" cy="1154097"/>
          </a:xfrm>
        </p:spPr>
        <p:txBody>
          <a:bodyPr/>
          <a:lstStyle/>
          <a:p>
            <a:r>
              <a:rPr lang="en-US" dirty="0"/>
              <a:t>Smokeless Tobacco</a:t>
            </a:r>
          </a:p>
        </p:txBody>
      </p:sp>
      <p:sp>
        <p:nvSpPr>
          <p:cNvPr id="3" name="Content Placeholder 2"/>
          <p:cNvSpPr>
            <a:spLocks noGrp="1"/>
          </p:cNvSpPr>
          <p:nvPr>
            <p:ph idx="1"/>
          </p:nvPr>
        </p:nvSpPr>
        <p:spPr>
          <a:xfrm>
            <a:off x="228600" y="1937495"/>
            <a:ext cx="5257800" cy="4572000"/>
          </a:xfrm>
        </p:spPr>
        <p:txBody>
          <a:bodyPr>
            <a:normAutofit lnSpcReduction="10000"/>
          </a:bodyPr>
          <a:lstStyle/>
          <a:p>
            <a:r>
              <a:rPr lang="en-US" sz="2800" dirty="0"/>
              <a:t>Includes </a:t>
            </a:r>
            <a:r>
              <a:rPr lang="en-US" sz="2800" dirty="0">
                <a:solidFill>
                  <a:schemeClr val="tx2">
                    <a:lumMod val="60000"/>
                    <a:lumOff val="40000"/>
                  </a:schemeClr>
                </a:solidFill>
              </a:rPr>
              <a:t>chewing tobacco </a:t>
            </a:r>
            <a:r>
              <a:rPr lang="en-US" sz="2800" dirty="0"/>
              <a:t>(loose leaf, </a:t>
            </a:r>
            <a:r>
              <a:rPr lang="en-US" sz="2800" dirty="0" smtClean="0"/>
              <a:t>plug</a:t>
            </a:r>
            <a:r>
              <a:rPr lang="en-US" sz="2800" dirty="0"/>
              <a:t>, twist) and </a:t>
            </a:r>
            <a:r>
              <a:rPr lang="en-US" sz="2800" dirty="0">
                <a:solidFill>
                  <a:schemeClr val="tx2">
                    <a:lumMod val="60000"/>
                    <a:lumOff val="40000"/>
                  </a:schemeClr>
                </a:solidFill>
              </a:rPr>
              <a:t>snuff</a:t>
            </a:r>
            <a:r>
              <a:rPr lang="en-US" sz="2800" dirty="0"/>
              <a:t> (dry and moist)</a:t>
            </a:r>
          </a:p>
          <a:p>
            <a:pPr lvl="1">
              <a:buFont typeface="Times New Roman" panose="02020603050405020304" pitchFamily="18" charset="0"/>
              <a:buChar char="–"/>
            </a:pPr>
            <a:r>
              <a:rPr lang="en-US" sz="2800" dirty="0"/>
              <a:t>Available </a:t>
            </a:r>
            <a:r>
              <a:rPr lang="en-US" sz="2800" dirty="0">
                <a:solidFill>
                  <a:schemeClr val="tx2">
                    <a:lumMod val="60000"/>
                    <a:lumOff val="40000"/>
                  </a:schemeClr>
                </a:solidFill>
              </a:rPr>
              <a:t>loose or in pouches</a:t>
            </a:r>
          </a:p>
          <a:p>
            <a:pPr lvl="1">
              <a:buFont typeface="Times New Roman" panose="02020603050405020304" pitchFamily="18" charset="0"/>
              <a:buChar char="–"/>
            </a:pPr>
            <a:r>
              <a:rPr lang="en-US" sz="2800" dirty="0"/>
              <a:t>Multiple </a:t>
            </a:r>
            <a:r>
              <a:rPr lang="en-US" sz="2800" dirty="0">
                <a:solidFill>
                  <a:schemeClr val="tx2">
                    <a:lumMod val="60000"/>
                    <a:lumOff val="40000"/>
                  </a:schemeClr>
                </a:solidFill>
              </a:rPr>
              <a:t>flavors</a:t>
            </a:r>
          </a:p>
          <a:p>
            <a:r>
              <a:rPr lang="en-US" sz="2800" dirty="0">
                <a:solidFill>
                  <a:schemeClr val="tx2">
                    <a:lumMod val="60000"/>
                    <a:lumOff val="40000"/>
                  </a:schemeClr>
                </a:solidFill>
              </a:rPr>
              <a:t>Energy Dip </a:t>
            </a:r>
            <a:r>
              <a:rPr lang="en-US" sz="2800" dirty="0"/>
              <a:t>(long cut tobacco blend)</a:t>
            </a:r>
          </a:p>
          <a:p>
            <a:r>
              <a:rPr lang="en-US" sz="2800" dirty="0">
                <a:solidFill>
                  <a:schemeClr val="tx2">
                    <a:lumMod val="60000"/>
                    <a:lumOff val="40000"/>
                  </a:schemeClr>
                </a:solidFill>
              </a:rPr>
              <a:t>Snus</a:t>
            </a:r>
            <a:r>
              <a:rPr lang="en-US" sz="2800" dirty="0"/>
              <a:t> (moist power tobacco </a:t>
            </a:r>
            <a:br>
              <a:rPr lang="en-US" sz="2800" dirty="0"/>
            </a:br>
            <a:r>
              <a:rPr lang="en-US" sz="2800" dirty="0"/>
              <a:t>sold in pouches)</a:t>
            </a:r>
          </a:p>
        </p:txBody>
      </p:sp>
      <p:sp>
        <p:nvSpPr>
          <p:cNvPr id="4" name="TextBox 3"/>
          <p:cNvSpPr txBox="1"/>
          <p:nvPr/>
        </p:nvSpPr>
        <p:spPr>
          <a:xfrm>
            <a:off x="0" y="6550223"/>
            <a:ext cx="5181600" cy="307777"/>
          </a:xfrm>
          <a:prstGeom prst="rect">
            <a:avLst/>
          </a:prstGeom>
          <a:noFill/>
        </p:spPr>
        <p:txBody>
          <a:bodyPr wrap="square" rtlCol="0">
            <a:spAutoFit/>
          </a:bodyPr>
          <a:lstStyle/>
          <a:p>
            <a:r>
              <a:rPr lang="en-US" sz="1400" b="1" dirty="0">
                <a:solidFill>
                  <a:schemeClr val="tx2">
                    <a:lumMod val="60000"/>
                    <a:lumOff val="40000"/>
                  </a:schemeClr>
                </a:solidFill>
              </a:rPr>
              <a:t>SOURCE:</a:t>
            </a:r>
            <a:r>
              <a:rPr lang="en-US" sz="1400" dirty="0">
                <a:solidFill>
                  <a:schemeClr val="tx2">
                    <a:lumMod val="60000"/>
                    <a:lumOff val="40000"/>
                  </a:schemeClr>
                </a:solidFill>
              </a:rPr>
              <a:t> Slide courtesy of Kimberlee Homer Vagadori, 2015.</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399" y="1600200"/>
            <a:ext cx="3370822" cy="1449453"/>
          </a:xfrm>
          <a:prstGeom prst="rect">
            <a:avLst/>
          </a:prstGeom>
          <a:effectLst>
            <a:softEdge rad="63500"/>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9785" y="3352800"/>
            <a:ext cx="1924050" cy="1753780"/>
          </a:xfrm>
          <a:prstGeom prst="rect">
            <a:avLst/>
          </a:prstGeom>
          <a:effectLst>
            <a:softEdge rad="63500"/>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5749" y="5345767"/>
            <a:ext cx="3672123" cy="1204456"/>
          </a:xfrm>
          <a:prstGeom prst="rect">
            <a:avLst/>
          </a:prstGeom>
          <a:effectLst>
            <a:softEdge rad="63500"/>
          </a:effectLst>
        </p:spPr>
      </p:pic>
      <p:sp>
        <p:nvSpPr>
          <p:cNvPr id="8" name="Slide Number Placeholder 7"/>
          <p:cNvSpPr>
            <a:spLocks noGrp="1"/>
          </p:cNvSpPr>
          <p:nvPr>
            <p:ph type="sldNum" sz="quarter" idx="11"/>
          </p:nvPr>
        </p:nvSpPr>
        <p:spPr>
          <a:xfrm>
            <a:off x="8202797" y="6553200"/>
            <a:ext cx="941203" cy="301752"/>
          </a:xfrm>
        </p:spPr>
        <p:txBody>
          <a:bodyPr/>
          <a:lstStyle/>
          <a:p>
            <a:fld id="{42FDEBBB-D812-4CD2-B983-5CFCE59D02BF}" type="slidenum">
              <a:rPr lang="en-US" smtClean="0"/>
              <a:pPr/>
              <a:t>29</a:t>
            </a:fld>
            <a:endParaRPr lang="en-US" dirty="0"/>
          </a:p>
        </p:txBody>
      </p:sp>
    </p:spTree>
    <p:extLst>
      <p:ext uri="{BB962C8B-B14F-4D97-AF65-F5344CB8AC3E}">
        <p14:creationId xmlns:p14="http://schemas.microsoft.com/office/powerpoint/2010/main" val="18540237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Acknowledgements</a:t>
            </a:r>
          </a:p>
        </p:txBody>
      </p:sp>
      <p:sp>
        <p:nvSpPr>
          <p:cNvPr id="3" name="Content Placeholder 2"/>
          <p:cNvSpPr>
            <a:spLocks noGrp="1"/>
          </p:cNvSpPr>
          <p:nvPr>
            <p:ph idx="1"/>
          </p:nvPr>
        </p:nvSpPr>
        <p:spPr/>
        <p:txBody>
          <a:bodyPr>
            <a:normAutofit/>
          </a:bodyPr>
          <a:lstStyle/>
          <a:p>
            <a:r>
              <a:rPr lang="en-US" sz="3400" dirty="0"/>
              <a:t>Kimberlee Homer Vagadori, MPH, California Youth Advocacy Network</a:t>
            </a:r>
          </a:p>
          <a:p>
            <a:r>
              <a:rPr lang="en-US" sz="3400" dirty="0">
                <a:solidFill>
                  <a:schemeClr val="tx2">
                    <a:lumMod val="60000"/>
                    <a:lumOff val="40000"/>
                  </a:schemeClr>
                </a:solidFill>
              </a:rPr>
              <a:t>Steven A. Schroeder, MD, University of California, San Francisco</a:t>
            </a:r>
          </a:p>
        </p:txBody>
      </p:sp>
      <p:sp>
        <p:nvSpPr>
          <p:cNvPr id="4" name="Slide Number Placeholder 3"/>
          <p:cNvSpPr>
            <a:spLocks noGrp="1"/>
          </p:cNvSpPr>
          <p:nvPr>
            <p:ph type="sldNum" sz="quarter" idx="11"/>
          </p:nvPr>
        </p:nvSpPr>
        <p:spPr/>
        <p:txBody>
          <a:bodyPr/>
          <a:lstStyle/>
          <a:p>
            <a:fld id="{42FDEBBB-D812-4CD2-B983-5CFCE59D02BF}" type="slidenum">
              <a:rPr lang="en-US" smtClean="0"/>
              <a:pPr/>
              <a:t>3</a:t>
            </a:fld>
            <a:endParaRPr lang="en-US" dirty="0"/>
          </a:p>
        </p:txBody>
      </p:sp>
    </p:spTree>
    <p:extLst>
      <p:ext uri="{BB962C8B-B14F-4D97-AF65-F5344CB8AC3E}">
        <p14:creationId xmlns:p14="http://schemas.microsoft.com/office/powerpoint/2010/main" val="25044161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p:cNvSpPr>
          <p:nvPr>
            <p:ph type="title"/>
          </p:nvPr>
        </p:nvSpPr>
        <p:spPr>
          <a:xfrm>
            <a:off x="498474" y="377273"/>
            <a:ext cx="7556313" cy="995082"/>
          </a:xfrm>
        </p:spPr>
        <p:txBody>
          <a:bodyPr/>
          <a:lstStyle/>
          <a:p>
            <a:pPr algn="l" eaLnBrk="1" hangingPunct="1"/>
            <a:r>
              <a:rPr lang="en-US" dirty="0">
                <a:ea typeface="ＭＳ Ｐゴシック" charset="0"/>
                <a:cs typeface="ＭＳ Ｐゴシック" charset="0"/>
              </a:rPr>
              <a:t>Hookah</a:t>
            </a:r>
          </a:p>
        </p:txBody>
      </p:sp>
      <p:sp>
        <p:nvSpPr>
          <p:cNvPr id="53250" name="Rectangle 3"/>
          <p:cNvSpPr>
            <a:spLocks noGrp="1"/>
          </p:cNvSpPr>
          <p:nvPr>
            <p:ph type="body" sz="half" idx="2"/>
          </p:nvPr>
        </p:nvSpPr>
        <p:spPr>
          <a:xfrm>
            <a:off x="304800" y="1473200"/>
            <a:ext cx="5292726" cy="5156200"/>
          </a:xfrm>
        </p:spPr>
        <p:txBody>
          <a:bodyPr>
            <a:noAutofit/>
          </a:bodyPr>
          <a:lstStyle/>
          <a:p>
            <a:pPr marL="342900" indent="-342900" eaLnBrk="1" hangingPunct="1">
              <a:lnSpc>
                <a:spcPct val="120000"/>
              </a:lnSpc>
              <a:buFont typeface="Arial"/>
              <a:buChar char="•"/>
            </a:pPr>
            <a:r>
              <a:rPr lang="en-US" dirty="0">
                <a:solidFill>
                  <a:schemeClr val="tx1"/>
                </a:solidFill>
                <a:ea typeface="ＭＳ Ｐゴシック" charset="0"/>
                <a:cs typeface="ＭＳ Ｐゴシック" charset="0"/>
              </a:rPr>
              <a:t>Waterpipe used for smoking tobacco</a:t>
            </a:r>
          </a:p>
          <a:p>
            <a:pPr marL="800100" lvl="1" indent="-342900">
              <a:lnSpc>
                <a:spcPct val="120000"/>
              </a:lnSpc>
              <a:buFont typeface="Times New Roman" panose="02020603050405020304" pitchFamily="18" charset="0"/>
              <a:buChar char="–"/>
            </a:pPr>
            <a:r>
              <a:rPr lang="en-US" sz="2400" dirty="0">
                <a:ea typeface="ＭＳ Ｐゴシック" charset="0"/>
                <a:cs typeface="ＭＳ Ｐゴシック" charset="0"/>
              </a:rPr>
              <a:t>Other names include </a:t>
            </a:r>
            <a:r>
              <a:rPr lang="en-US" sz="2400" dirty="0">
                <a:solidFill>
                  <a:schemeClr val="tx2">
                    <a:lumMod val="60000"/>
                    <a:lumOff val="40000"/>
                  </a:schemeClr>
                </a:solidFill>
                <a:ea typeface="ＭＳ Ｐゴシック" charset="0"/>
                <a:cs typeface="ＭＳ Ｐゴシック" charset="0"/>
              </a:rPr>
              <a:t>shisha</a:t>
            </a:r>
            <a:r>
              <a:rPr lang="en-US" sz="2400" dirty="0">
                <a:ea typeface="ＭＳ Ｐゴシック" charset="0"/>
                <a:cs typeface="ＭＳ Ｐゴシック" charset="0"/>
              </a:rPr>
              <a:t>, </a:t>
            </a:r>
            <a:r>
              <a:rPr lang="en-US" sz="2400" dirty="0" err="1">
                <a:solidFill>
                  <a:schemeClr val="tx2">
                    <a:lumMod val="60000"/>
                    <a:lumOff val="40000"/>
                  </a:schemeClr>
                </a:solidFill>
                <a:ea typeface="ＭＳ Ｐゴシック" charset="0"/>
                <a:cs typeface="ＭＳ Ｐゴシック" charset="0"/>
              </a:rPr>
              <a:t>narghile</a:t>
            </a:r>
            <a:r>
              <a:rPr lang="en-US" sz="2400" dirty="0">
                <a:ea typeface="ＭＳ Ｐゴシック" charset="0"/>
                <a:cs typeface="ＭＳ Ｐゴシック" charset="0"/>
              </a:rPr>
              <a:t>, and </a:t>
            </a:r>
            <a:r>
              <a:rPr lang="en-US" sz="2400" dirty="0" err="1">
                <a:solidFill>
                  <a:schemeClr val="tx2">
                    <a:lumMod val="60000"/>
                    <a:lumOff val="40000"/>
                  </a:schemeClr>
                </a:solidFill>
                <a:ea typeface="ＭＳ Ｐゴシック" charset="0"/>
                <a:cs typeface="ＭＳ Ｐゴシック" charset="0"/>
              </a:rPr>
              <a:t>goza</a:t>
            </a:r>
            <a:r>
              <a:rPr lang="en-US" sz="2400" dirty="0">
                <a:ea typeface="ＭＳ Ｐゴシック" charset="0"/>
                <a:cs typeface="ＭＳ Ｐゴシック" charset="0"/>
              </a:rPr>
              <a:t> </a:t>
            </a:r>
          </a:p>
          <a:p>
            <a:pPr marL="800100" lvl="1" indent="-342900">
              <a:lnSpc>
                <a:spcPct val="120000"/>
              </a:lnSpc>
              <a:buFont typeface="Times New Roman" panose="02020603050405020304" pitchFamily="18" charset="0"/>
              <a:buChar char="–"/>
            </a:pPr>
            <a:r>
              <a:rPr lang="en-US" sz="2400" dirty="0">
                <a:ea typeface="ＭＳ Ｐゴシック" charset="0"/>
                <a:cs typeface="ＭＳ Ｐゴシック" charset="0"/>
              </a:rPr>
              <a:t>Can also be used to smoke </a:t>
            </a:r>
            <a:r>
              <a:rPr lang="en-US" sz="2400" dirty="0">
                <a:solidFill>
                  <a:schemeClr val="tx2">
                    <a:lumMod val="60000"/>
                    <a:lumOff val="40000"/>
                  </a:schemeClr>
                </a:solidFill>
                <a:ea typeface="ＭＳ Ｐゴシック" charset="0"/>
                <a:cs typeface="ＭＳ Ｐゴシック" charset="0"/>
              </a:rPr>
              <a:t>steam stones, herbs, cannabis</a:t>
            </a:r>
            <a:r>
              <a:rPr lang="en-US" sz="2400" dirty="0">
                <a:ea typeface="ＭＳ Ｐゴシック" charset="0"/>
                <a:cs typeface="ＭＳ Ｐゴシック" charset="0"/>
              </a:rPr>
              <a:t>, etc.</a:t>
            </a:r>
          </a:p>
          <a:p>
            <a:pPr marL="342900" indent="-342900" defTabSz="-13873163">
              <a:lnSpc>
                <a:spcPct val="120000"/>
              </a:lnSpc>
              <a:buFont typeface="Arial"/>
              <a:buChar char="•"/>
            </a:pPr>
            <a:r>
              <a:rPr lang="en-US" dirty="0">
                <a:solidFill>
                  <a:schemeClr val="tx1"/>
                </a:solidFill>
                <a:ea typeface="ＭＳ Ｐゴシック" charset="0"/>
                <a:cs typeface="ＭＳ Ｐゴシック" charset="0"/>
              </a:rPr>
              <a:t>Mixture of shredded tobacco leaf and honey, molasses, or dried fruit.</a:t>
            </a:r>
          </a:p>
          <a:p>
            <a:pPr marL="342900" indent="-342900" defTabSz="-13873163">
              <a:lnSpc>
                <a:spcPct val="120000"/>
              </a:lnSpc>
              <a:buFont typeface="Arial"/>
              <a:buChar char="•"/>
            </a:pPr>
            <a:r>
              <a:rPr lang="en-US" dirty="0">
                <a:solidFill>
                  <a:schemeClr val="tx1"/>
                </a:solidFill>
                <a:ea typeface="ＭＳ Ｐゴシック" charset="0"/>
                <a:cs typeface="ＭＳ Ｐゴシック" charset="0"/>
              </a:rPr>
              <a:t>Multiple flavors</a:t>
            </a:r>
          </a:p>
          <a:p>
            <a:pPr marL="800100" lvl="1" indent="-342900">
              <a:lnSpc>
                <a:spcPct val="90000"/>
              </a:lnSpc>
              <a:buFont typeface="Arial"/>
              <a:buChar char="•"/>
            </a:pPr>
            <a:endParaRPr lang="en-US" sz="2400" dirty="0">
              <a:ea typeface="ＭＳ Ｐゴシック" charset="0"/>
              <a:cs typeface="ＭＳ Ｐゴシック" charset="0"/>
            </a:endParaRPr>
          </a:p>
          <a:p>
            <a:pPr marL="342900" indent="-342900">
              <a:lnSpc>
                <a:spcPct val="90000"/>
              </a:lnSpc>
              <a:buFont typeface="Arial"/>
              <a:buChar char="•"/>
            </a:pPr>
            <a:endParaRPr lang="en-US" dirty="0">
              <a:solidFill>
                <a:schemeClr val="tx1"/>
              </a:solidFill>
              <a:ea typeface="ＭＳ Ｐゴシック" charset="0"/>
              <a:cs typeface="ＭＳ Ｐゴシック" charset="0"/>
            </a:endParaRPr>
          </a:p>
          <a:p>
            <a:pPr marL="742950" lvl="1" indent="-285750" eaLnBrk="1" hangingPunct="1">
              <a:lnSpc>
                <a:spcPct val="90000"/>
              </a:lnSpc>
            </a:pPr>
            <a:endParaRPr lang="en-US" sz="2400" dirty="0">
              <a:latin typeface="Rockwell" charset="0"/>
              <a:ea typeface="ＭＳ Ｐゴシック" charset="0"/>
            </a:endParaRPr>
          </a:p>
        </p:txBody>
      </p:sp>
      <p:sp>
        <p:nvSpPr>
          <p:cNvPr id="5" name="TextBox 4"/>
          <p:cNvSpPr txBox="1"/>
          <p:nvPr/>
        </p:nvSpPr>
        <p:spPr>
          <a:xfrm>
            <a:off x="0" y="6550223"/>
            <a:ext cx="5181600" cy="307777"/>
          </a:xfrm>
          <a:prstGeom prst="rect">
            <a:avLst/>
          </a:prstGeom>
          <a:noFill/>
        </p:spPr>
        <p:txBody>
          <a:bodyPr wrap="square" rtlCol="0">
            <a:spAutoFit/>
          </a:bodyPr>
          <a:lstStyle/>
          <a:p>
            <a:r>
              <a:rPr lang="en-US" sz="1400" b="1" dirty="0">
                <a:solidFill>
                  <a:schemeClr val="tx2">
                    <a:lumMod val="60000"/>
                    <a:lumOff val="40000"/>
                  </a:schemeClr>
                </a:solidFill>
              </a:rPr>
              <a:t>SOURCE:</a:t>
            </a:r>
            <a:r>
              <a:rPr lang="en-US" sz="1400" dirty="0">
                <a:solidFill>
                  <a:schemeClr val="tx2">
                    <a:lumMod val="60000"/>
                    <a:lumOff val="40000"/>
                  </a:schemeClr>
                </a:solidFill>
              </a:rPr>
              <a:t> Slide courtesy of Kimberlee Homer Vagadori, 2015.</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7290" y="1219200"/>
            <a:ext cx="3063765" cy="3063765"/>
          </a:xfrm>
          <a:prstGeom prst="rect">
            <a:avLst/>
          </a:prstGeom>
          <a:effectLst>
            <a:softEdge rad="63500"/>
          </a:effec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4654" y="4343400"/>
            <a:ext cx="3260746" cy="2438400"/>
          </a:xfrm>
          <a:prstGeom prst="rect">
            <a:avLst/>
          </a:prstGeom>
          <a:effectLst>
            <a:softEdge rad="127000"/>
          </a:effectLst>
        </p:spPr>
      </p:pic>
      <p:sp>
        <p:nvSpPr>
          <p:cNvPr id="4" name="Slide Number Placeholder 3"/>
          <p:cNvSpPr>
            <a:spLocks noGrp="1"/>
          </p:cNvSpPr>
          <p:nvPr>
            <p:ph type="sldNum" sz="quarter" idx="12"/>
          </p:nvPr>
        </p:nvSpPr>
        <p:spPr/>
        <p:txBody>
          <a:bodyPr/>
          <a:lstStyle/>
          <a:p>
            <a:pPr>
              <a:defRPr/>
            </a:pPr>
            <a:fld id="{2679FB80-B030-C247-889F-7C9DEA1A41C5}" type="slidenum">
              <a:rPr lang="en-US" smtClean="0"/>
              <a:pPr>
                <a:defRPr/>
              </a:pPr>
              <a:t>30</a:t>
            </a:fld>
            <a:endParaRPr lang="en-US"/>
          </a:p>
        </p:txBody>
      </p:sp>
      <p:sp>
        <p:nvSpPr>
          <p:cNvPr id="8" name="Slide Number Placeholder 7"/>
          <p:cNvSpPr txBox="1">
            <a:spLocks/>
          </p:cNvSpPr>
          <p:nvPr/>
        </p:nvSpPr>
        <p:spPr>
          <a:xfrm>
            <a:off x="8202797" y="6556248"/>
            <a:ext cx="941203" cy="30175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2FDEBBB-D812-4CD2-B983-5CFCE59D02BF}" type="slidenum">
              <a:rPr lang="en-US" sz="1400" smtClean="0"/>
              <a:pPr algn="r"/>
              <a:t>30</a:t>
            </a:fld>
            <a:endParaRPr lang="en-US" sz="1400" dirty="0"/>
          </a:p>
        </p:txBody>
      </p:sp>
    </p:spTree>
    <p:extLst>
      <p:ext uri="{BB962C8B-B14F-4D97-AF65-F5344CB8AC3E}">
        <p14:creationId xmlns:p14="http://schemas.microsoft.com/office/powerpoint/2010/main" val="23853297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7315200" cy="1154097"/>
          </a:xfrm>
        </p:spPr>
        <p:txBody>
          <a:bodyPr>
            <a:normAutofit/>
          </a:bodyPr>
          <a:lstStyle/>
          <a:p>
            <a:pPr algn="l"/>
            <a:r>
              <a:rPr lang="en-US" dirty="0"/>
              <a:t>Hookah vs. Cigarettes</a:t>
            </a:r>
          </a:p>
        </p:txBody>
      </p:sp>
      <p:sp>
        <p:nvSpPr>
          <p:cNvPr id="3" name="Text Placeholder 2"/>
          <p:cNvSpPr>
            <a:spLocks noGrp="1"/>
          </p:cNvSpPr>
          <p:nvPr>
            <p:ph type="body" idx="1"/>
          </p:nvPr>
        </p:nvSpPr>
        <p:spPr>
          <a:xfrm>
            <a:off x="533400" y="1676400"/>
            <a:ext cx="3364992" cy="621792"/>
          </a:xfrm>
        </p:spPr>
        <p:txBody>
          <a:bodyPr/>
          <a:lstStyle/>
          <a:p>
            <a:pPr algn="ctr"/>
            <a:r>
              <a:rPr lang="en-US" u="sng" dirty="0">
                <a:solidFill>
                  <a:schemeClr val="tx2">
                    <a:lumMod val="60000"/>
                    <a:lumOff val="40000"/>
                  </a:schemeClr>
                </a:solidFill>
              </a:rPr>
              <a:t>Hookah</a:t>
            </a:r>
          </a:p>
        </p:txBody>
      </p:sp>
      <p:sp>
        <p:nvSpPr>
          <p:cNvPr id="6" name="Content Placeholder 5"/>
          <p:cNvSpPr>
            <a:spLocks noGrp="1"/>
          </p:cNvSpPr>
          <p:nvPr>
            <p:ph sz="half" idx="4294967295"/>
          </p:nvPr>
        </p:nvSpPr>
        <p:spPr>
          <a:xfrm>
            <a:off x="279400" y="2362200"/>
            <a:ext cx="4040188" cy="3951288"/>
          </a:xfrm>
          <a:prstGeom prst="rect">
            <a:avLst/>
          </a:prstGeom>
        </p:spPr>
        <p:txBody>
          <a:bodyPr/>
          <a:lstStyle/>
          <a:p>
            <a:r>
              <a:rPr lang="en-US" dirty="0"/>
              <a:t>Single </a:t>
            </a:r>
            <a:r>
              <a:rPr lang="en-US" dirty="0" err="1"/>
              <a:t>waterpipe</a:t>
            </a:r>
            <a:r>
              <a:rPr lang="en-US" dirty="0"/>
              <a:t> episode typically lasts for about </a:t>
            </a:r>
            <a:r>
              <a:rPr lang="en-US" dirty="0">
                <a:solidFill>
                  <a:schemeClr val="tx2">
                    <a:lumMod val="60000"/>
                    <a:lumOff val="40000"/>
                  </a:schemeClr>
                </a:solidFill>
              </a:rPr>
              <a:t>60 minutes </a:t>
            </a:r>
          </a:p>
          <a:p>
            <a:r>
              <a:rPr lang="en-US" dirty="0"/>
              <a:t>Range from </a:t>
            </a:r>
            <a:r>
              <a:rPr lang="en-US" dirty="0">
                <a:solidFill>
                  <a:schemeClr val="tx2">
                    <a:lumMod val="60000"/>
                    <a:lumOff val="40000"/>
                  </a:schemeClr>
                </a:solidFill>
              </a:rPr>
              <a:t>20-80 minutes</a:t>
            </a:r>
          </a:p>
          <a:p>
            <a:r>
              <a:rPr lang="en-US" dirty="0"/>
              <a:t>User is likely to take </a:t>
            </a:r>
            <a:r>
              <a:rPr lang="en-US" dirty="0">
                <a:solidFill>
                  <a:schemeClr val="tx2">
                    <a:lumMod val="60000"/>
                    <a:lumOff val="40000"/>
                  </a:schemeClr>
                </a:solidFill>
              </a:rPr>
              <a:t>200 puffs per session</a:t>
            </a:r>
            <a:r>
              <a:rPr lang="en-US" dirty="0"/>
              <a:t>, inhaling 90,000 ml of smoke</a:t>
            </a:r>
          </a:p>
        </p:txBody>
      </p:sp>
      <p:sp>
        <p:nvSpPr>
          <p:cNvPr id="4" name="Text Placeholder 3"/>
          <p:cNvSpPr>
            <a:spLocks noGrp="1"/>
          </p:cNvSpPr>
          <p:nvPr>
            <p:ph type="body" sz="quarter" idx="3"/>
          </p:nvPr>
        </p:nvSpPr>
        <p:spPr>
          <a:xfrm>
            <a:off x="4953000" y="1676400"/>
            <a:ext cx="3362062" cy="621792"/>
          </a:xfrm>
        </p:spPr>
        <p:txBody>
          <a:bodyPr/>
          <a:lstStyle/>
          <a:p>
            <a:pPr algn="ctr"/>
            <a:r>
              <a:rPr lang="en-US" u="sng" dirty="0">
                <a:solidFill>
                  <a:schemeClr val="tx2">
                    <a:lumMod val="60000"/>
                    <a:lumOff val="40000"/>
                  </a:schemeClr>
                </a:solidFill>
              </a:rPr>
              <a:t>Cigarettes</a:t>
            </a:r>
          </a:p>
        </p:txBody>
      </p:sp>
      <p:sp>
        <p:nvSpPr>
          <p:cNvPr id="5" name="Content Placeholder 4"/>
          <p:cNvSpPr>
            <a:spLocks noGrp="1"/>
          </p:cNvSpPr>
          <p:nvPr>
            <p:ph sz="quarter" idx="4294967295"/>
          </p:nvPr>
        </p:nvSpPr>
        <p:spPr>
          <a:xfrm>
            <a:off x="4797425" y="2362200"/>
            <a:ext cx="4041775" cy="3951288"/>
          </a:xfrm>
          <a:prstGeom prst="rect">
            <a:avLst/>
          </a:prstGeom>
        </p:spPr>
        <p:txBody>
          <a:bodyPr/>
          <a:lstStyle/>
          <a:p>
            <a:r>
              <a:rPr lang="en-US" dirty="0"/>
              <a:t>Single cigarette takes </a:t>
            </a:r>
            <a:r>
              <a:rPr lang="en-US" dirty="0">
                <a:solidFill>
                  <a:schemeClr val="tx2">
                    <a:lumMod val="60000"/>
                    <a:lumOff val="40000"/>
                  </a:schemeClr>
                </a:solidFill>
              </a:rPr>
              <a:t>5 -7 minutes</a:t>
            </a:r>
            <a:r>
              <a:rPr lang="en-US" dirty="0"/>
              <a:t> to smoke</a:t>
            </a:r>
          </a:p>
          <a:p>
            <a:r>
              <a:rPr lang="en-US" dirty="0"/>
              <a:t>Smokers takes </a:t>
            </a:r>
            <a:r>
              <a:rPr lang="en-US" dirty="0">
                <a:solidFill>
                  <a:schemeClr val="tx2">
                    <a:lumMod val="60000"/>
                    <a:lumOff val="40000"/>
                  </a:schemeClr>
                </a:solidFill>
              </a:rPr>
              <a:t>10-13 puffs</a:t>
            </a:r>
            <a:r>
              <a:rPr lang="en-US" dirty="0"/>
              <a:t>, inhaling 50 ml of smoke per puff (500-600 ml per cigarette)</a:t>
            </a:r>
          </a:p>
        </p:txBody>
      </p:sp>
      <p:sp>
        <p:nvSpPr>
          <p:cNvPr id="8" name="TextBox 7"/>
          <p:cNvSpPr txBox="1"/>
          <p:nvPr/>
        </p:nvSpPr>
        <p:spPr>
          <a:xfrm>
            <a:off x="0" y="5334000"/>
            <a:ext cx="9144000" cy="1200329"/>
          </a:xfrm>
          <a:prstGeom prst="rect">
            <a:avLst/>
          </a:prstGeom>
          <a:noFill/>
        </p:spPr>
        <p:txBody>
          <a:bodyPr wrap="square" rtlCol="0">
            <a:spAutoFit/>
          </a:bodyPr>
          <a:lstStyle/>
          <a:p>
            <a:pPr algn="ctr"/>
            <a:r>
              <a:rPr lang="en-US" sz="2400" i="1" dirty="0"/>
              <a:t>A typical one-hour hookah session involves inhaling</a:t>
            </a:r>
          </a:p>
          <a:p>
            <a:pPr algn="ctr"/>
            <a:r>
              <a:rPr lang="en-US" sz="2400" b="1" i="1" dirty="0">
                <a:solidFill>
                  <a:schemeClr val="tx2">
                    <a:lumMod val="60000"/>
                    <a:lumOff val="40000"/>
                  </a:schemeClr>
                </a:solidFill>
              </a:rPr>
              <a:t>100-200 times the volume of smoke </a:t>
            </a:r>
            <a:r>
              <a:rPr lang="en-US" sz="2400" i="1" dirty="0"/>
              <a:t>inhaled with a single cigarette.</a:t>
            </a:r>
          </a:p>
        </p:txBody>
      </p:sp>
      <p:sp>
        <p:nvSpPr>
          <p:cNvPr id="9" name="TextBox 8"/>
          <p:cNvSpPr txBox="1"/>
          <p:nvPr/>
        </p:nvSpPr>
        <p:spPr>
          <a:xfrm>
            <a:off x="0" y="6550223"/>
            <a:ext cx="5181600" cy="307777"/>
          </a:xfrm>
          <a:prstGeom prst="rect">
            <a:avLst/>
          </a:prstGeom>
          <a:noFill/>
        </p:spPr>
        <p:txBody>
          <a:bodyPr wrap="square" rtlCol="0">
            <a:spAutoFit/>
          </a:bodyPr>
          <a:lstStyle/>
          <a:p>
            <a:r>
              <a:rPr lang="en-US" sz="1400" b="1" dirty="0">
                <a:solidFill>
                  <a:schemeClr val="tx2">
                    <a:lumMod val="60000"/>
                    <a:lumOff val="40000"/>
                  </a:schemeClr>
                </a:solidFill>
              </a:rPr>
              <a:t>SOURCE:</a:t>
            </a:r>
            <a:r>
              <a:rPr lang="en-US" sz="1400" dirty="0">
                <a:solidFill>
                  <a:schemeClr val="tx2">
                    <a:lumMod val="60000"/>
                    <a:lumOff val="40000"/>
                  </a:schemeClr>
                </a:solidFill>
              </a:rPr>
              <a:t> Slide courtesy of Kimberlee Homer Vagadori, 2015.</a:t>
            </a:r>
          </a:p>
        </p:txBody>
      </p:sp>
    </p:spTree>
    <p:extLst>
      <p:ext uri="{BB962C8B-B14F-4D97-AF65-F5344CB8AC3E}">
        <p14:creationId xmlns:p14="http://schemas.microsoft.com/office/powerpoint/2010/main" val="20875140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you think?</a:t>
            </a:r>
          </a:p>
        </p:txBody>
      </p:sp>
      <p:sp>
        <p:nvSpPr>
          <p:cNvPr id="3" name="Content Placeholder 2"/>
          <p:cNvSpPr>
            <a:spLocks noGrp="1"/>
          </p:cNvSpPr>
          <p:nvPr>
            <p:ph idx="1"/>
          </p:nvPr>
        </p:nvSpPr>
        <p:spPr>
          <a:xfrm>
            <a:off x="914400" y="1981200"/>
            <a:ext cx="7315200" cy="3539527"/>
          </a:xfrm>
        </p:spPr>
        <p:txBody>
          <a:bodyPr>
            <a:noAutofit/>
          </a:bodyPr>
          <a:lstStyle/>
          <a:p>
            <a:pPr marL="45720" indent="0">
              <a:buNone/>
            </a:pPr>
            <a:r>
              <a:rPr lang="en-US" sz="2800" dirty="0"/>
              <a:t>E-cigarettes are a safe alternative to smoking regular cigarettes.</a:t>
            </a:r>
          </a:p>
          <a:p>
            <a:pPr marL="502920" indent="-457200">
              <a:buFont typeface="+mj-lt"/>
              <a:buAutoNum type="alphaUcPeriod"/>
            </a:pPr>
            <a:endParaRPr lang="en-US" sz="2800" dirty="0"/>
          </a:p>
          <a:p>
            <a:pPr marL="502920" indent="-457200">
              <a:buFont typeface="+mj-lt"/>
              <a:buAutoNum type="alphaUcPeriod"/>
            </a:pPr>
            <a:r>
              <a:rPr lang="en-US" sz="2800" dirty="0">
                <a:solidFill>
                  <a:schemeClr val="tx2">
                    <a:lumMod val="60000"/>
                    <a:lumOff val="40000"/>
                  </a:schemeClr>
                </a:solidFill>
              </a:rPr>
              <a:t>True</a:t>
            </a:r>
          </a:p>
          <a:p>
            <a:pPr marL="502920" indent="-457200">
              <a:buFont typeface="+mj-lt"/>
              <a:buAutoNum type="alphaUcPeriod"/>
            </a:pPr>
            <a:r>
              <a:rPr lang="en-US" sz="2800" dirty="0">
                <a:solidFill>
                  <a:schemeClr val="tx2">
                    <a:lumMod val="60000"/>
                    <a:lumOff val="40000"/>
                  </a:schemeClr>
                </a:solidFill>
              </a:rPr>
              <a:t>False</a:t>
            </a:r>
          </a:p>
        </p:txBody>
      </p:sp>
      <p:sp>
        <p:nvSpPr>
          <p:cNvPr id="4" name="Slide Number Placeholder 3"/>
          <p:cNvSpPr>
            <a:spLocks noGrp="1"/>
          </p:cNvSpPr>
          <p:nvPr>
            <p:ph type="sldNum" sz="quarter" idx="11"/>
          </p:nvPr>
        </p:nvSpPr>
        <p:spPr/>
        <p:txBody>
          <a:bodyPr/>
          <a:lstStyle/>
          <a:p>
            <a:fld id="{42FDEBBB-D812-4CD2-B983-5CFCE59D02BF}" type="slidenum">
              <a:rPr lang="en-US" smtClean="0"/>
              <a:pPr/>
              <a:t>32</a:t>
            </a:fld>
            <a:endParaRPr lang="en-US" dirty="0"/>
          </a:p>
        </p:txBody>
      </p:sp>
    </p:spTree>
    <p:extLst>
      <p:ext uri="{BB962C8B-B14F-4D97-AF65-F5344CB8AC3E}">
        <p14:creationId xmlns:p14="http://schemas.microsoft.com/office/powerpoint/2010/main" val="12607807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7315200" cy="1154097"/>
          </a:xfrm>
        </p:spPr>
        <p:txBody>
          <a:bodyPr/>
          <a:lstStyle/>
          <a:p>
            <a:r>
              <a:rPr lang="en-US" dirty="0"/>
              <a:t>Electronic Cigarettes</a:t>
            </a:r>
          </a:p>
        </p:txBody>
      </p:sp>
      <p:sp>
        <p:nvSpPr>
          <p:cNvPr id="3" name="Content Placeholder 2"/>
          <p:cNvSpPr>
            <a:spLocks noGrp="1"/>
          </p:cNvSpPr>
          <p:nvPr>
            <p:ph sz="quarter" idx="13"/>
          </p:nvPr>
        </p:nvSpPr>
        <p:spPr>
          <a:xfrm>
            <a:off x="457200" y="2133600"/>
            <a:ext cx="3928872" cy="4340869"/>
          </a:xfrm>
        </p:spPr>
        <p:txBody>
          <a:bodyPr>
            <a:normAutofit/>
          </a:bodyPr>
          <a:lstStyle/>
          <a:p>
            <a:r>
              <a:rPr lang="en-US" sz="2200" dirty="0">
                <a:solidFill>
                  <a:schemeClr val="tx2">
                    <a:lumMod val="60000"/>
                    <a:lumOff val="40000"/>
                  </a:schemeClr>
                </a:solidFill>
              </a:rPr>
              <a:t>Cig-a-Like</a:t>
            </a:r>
          </a:p>
          <a:p>
            <a:pPr lvl="1">
              <a:buFont typeface="Times New Roman" panose="02020603050405020304" pitchFamily="18" charset="0"/>
              <a:buChar char="–"/>
            </a:pPr>
            <a:r>
              <a:rPr lang="en-US" sz="2000" dirty="0"/>
              <a:t>Same size/shape as cigarettes</a:t>
            </a:r>
          </a:p>
          <a:p>
            <a:pPr lvl="1">
              <a:buFont typeface="Times New Roman" panose="02020603050405020304" pitchFamily="18" charset="0"/>
              <a:buChar char="–"/>
            </a:pPr>
            <a:r>
              <a:rPr lang="en-US" sz="2000" dirty="0"/>
              <a:t>Nicotine solution sold in pre-filled cartridge</a:t>
            </a:r>
          </a:p>
          <a:p>
            <a:r>
              <a:rPr lang="en-US" sz="2200" dirty="0">
                <a:solidFill>
                  <a:schemeClr val="tx2">
                    <a:lumMod val="60000"/>
                    <a:lumOff val="40000"/>
                  </a:schemeClr>
                </a:solidFill>
              </a:rPr>
              <a:t>Vape Pens</a:t>
            </a:r>
          </a:p>
          <a:p>
            <a:pPr lvl="1">
              <a:buFont typeface="Times New Roman" panose="02020603050405020304" pitchFamily="18" charset="0"/>
              <a:buChar char="–"/>
            </a:pPr>
            <a:r>
              <a:rPr lang="en-US" sz="2000" dirty="0"/>
              <a:t>Larger device</a:t>
            </a:r>
          </a:p>
          <a:p>
            <a:pPr lvl="1">
              <a:buFont typeface="Times New Roman" panose="02020603050405020304" pitchFamily="18" charset="0"/>
              <a:buChar char="–"/>
            </a:pPr>
            <a:r>
              <a:rPr lang="en-US" sz="2000" dirty="0"/>
              <a:t>May look like ink pen</a:t>
            </a:r>
          </a:p>
          <a:p>
            <a:pPr lvl="1">
              <a:buFont typeface="Times New Roman" panose="02020603050405020304" pitchFamily="18" charset="0"/>
              <a:buChar char="–"/>
            </a:pPr>
            <a:r>
              <a:rPr lang="en-US" sz="2000" dirty="0"/>
              <a:t>User fills pen with nicotine solution</a:t>
            </a:r>
          </a:p>
        </p:txBody>
      </p:sp>
      <p:sp>
        <p:nvSpPr>
          <p:cNvPr id="5" name="Content Placeholder 4"/>
          <p:cNvSpPr>
            <a:spLocks noGrp="1"/>
          </p:cNvSpPr>
          <p:nvPr>
            <p:ph sz="quarter" idx="14"/>
          </p:nvPr>
        </p:nvSpPr>
        <p:spPr>
          <a:xfrm>
            <a:off x="4267200" y="2133601"/>
            <a:ext cx="3928872" cy="4343400"/>
          </a:xfrm>
        </p:spPr>
        <p:txBody>
          <a:bodyPr>
            <a:noAutofit/>
          </a:bodyPr>
          <a:lstStyle/>
          <a:p>
            <a:r>
              <a:rPr lang="en-US" sz="2200" dirty="0">
                <a:solidFill>
                  <a:schemeClr val="tx2">
                    <a:lumMod val="60000"/>
                    <a:lumOff val="40000"/>
                  </a:schemeClr>
                </a:solidFill>
              </a:rPr>
              <a:t>Mods or Tanks</a:t>
            </a:r>
          </a:p>
          <a:p>
            <a:pPr lvl="1">
              <a:buFont typeface="Times New Roman" panose="02020603050405020304" pitchFamily="18" charset="0"/>
              <a:buChar char="–"/>
            </a:pPr>
            <a:r>
              <a:rPr lang="en-US" sz="2000" dirty="0"/>
              <a:t>Largest device</a:t>
            </a:r>
          </a:p>
          <a:p>
            <a:pPr lvl="1">
              <a:buFont typeface="Times New Roman" panose="02020603050405020304" pitchFamily="18" charset="0"/>
              <a:buChar char="–"/>
            </a:pPr>
            <a:r>
              <a:rPr lang="en-US" sz="2000" dirty="0"/>
              <a:t>Contains big battery that creates more aerosol</a:t>
            </a:r>
          </a:p>
          <a:p>
            <a:pPr lvl="1">
              <a:buFont typeface="Times New Roman" panose="02020603050405020304" pitchFamily="18" charset="0"/>
              <a:buChar char="–"/>
            </a:pPr>
            <a:r>
              <a:rPr lang="en-US" sz="2000" dirty="0"/>
              <a:t>Users fill with nicotine solution</a:t>
            </a:r>
          </a:p>
          <a:p>
            <a:r>
              <a:rPr lang="en-US" sz="2200" dirty="0">
                <a:solidFill>
                  <a:schemeClr val="tx2">
                    <a:lumMod val="60000"/>
                    <a:lumOff val="40000"/>
                  </a:schemeClr>
                </a:solidFill>
              </a:rPr>
              <a:t>Hookah Pens</a:t>
            </a:r>
          </a:p>
          <a:p>
            <a:pPr lvl="1">
              <a:buFont typeface="Times New Roman" panose="02020603050405020304" pitchFamily="18" charset="0"/>
              <a:buChar char="–"/>
            </a:pPr>
            <a:r>
              <a:rPr lang="en-US" sz="2000" dirty="0"/>
              <a:t>Flavored e-cigarette designed to taste like hookah smoke</a:t>
            </a:r>
          </a:p>
          <a:p>
            <a:pPr lvl="1">
              <a:buFont typeface="Times New Roman" panose="02020603050405020304" pitchFamily="18" charset="0"/>
              <a:buChar char="–"/>
            </a:pPr>
            <a:r>
              <a:rPr lang="en-US" sz="2000" dirty="0"/>
              <a:t>Often a bit larger than a cig-a-like</a:t>
            </a:r>
          </a:p>
        </p:txBody>
      </p:sp>
      <p:sp>
        <p:nvSpPr>
          <p:cNvPr id="4" name="TextBox 3"/>
          <p:cNvSpPr txBox="1"/>
          <p:nvPr/>
        </p:nvSpPr>
        <p:spPr>
          <a:xfrm>
            <a:off x="0" y="6550223"/>
            <a:ext cx="5181600" cy="307777"/>
          </a:xfrm>
          <a:prstGeom prst="rect">
            <a:avLst/>
          </a:prstGeom>
          <a:noFill/>
        </p:spPr>
        <p:txBody>
          <a:bodyPr wrap="square" rtlCol="0">
            <a:spAutoFit/>
          </a:bodyPr>
          <a:lstStyle/>
          <a:p>
            <a:r>
              <a:rPr lang="en-US" sz="1400" b="1" dirty="0">
                <a:solidFill>
                  <a:schemeClr val="tx2">
                    <a:lumMod val="60000"/>
                    <a:lumOff val="40000"/>
                  </a:schemeClr>
                </a:solidFill>
              </a:rPr>
              <a:t>SOURCE:</a:t>
            </a:r>
            <a:r>
              <a:rPr lang="en-US" sz="1400" dirty="0">
                <a:solidFill>
                  <a:schemeClr val="tx2">
                    <a:lumMod val="60000"/>
                    <a:lumOff val="40000"/>
                  </a:schemeClr>
                </a:solidFill>
              </a:rPr>
              <a:t> Slide courtesy of Kimberlee Homer Vagadori, 2015.</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0690" y="152400"/>
            <a:ext cx="2972681" cy="1981200"/>
          </a:xfrm>
          <a:prstGeom prst="rect">
            <a:avLst/>
          </a:prstGeom>
          <a:effectLst>
            <a:softEdge rad="63500"/>
          </a:effectLst>
        </p:spPr>
      </p:pic>
      <p:sp>
        <p:nvSpPr>
          <p:cNvPr id="7" name="Slide Number Placeholder 6"/>
          <p:cNvSpPr>
            <a:spLocks noGrp="1"/>
          </p:cNvSpPr>
          <p:nvPr>
            <p:ph type="sldNum" sz="quarter" idx="11"/>
          </p:nvPr>
        </p:nvSpPr>
        <p:spPr/>
        <p:txBody>
          <a:bodyPr/>
          <a:lstStyle/>
          <a:p>
            <a:fld id="{42FDEBBB-D812-4CD2-B983-5CFCE59D02BF}" type="slidenum">
              <a:rPr lang="en-US" smtClean="0"/>
              <a:pPr/>
              <a:t>33</a:t>
            </a:fld>
            <a:endParaRPr lang="en-US" dirty="0"/>
          </a:p>
        </p:txBody>
      </p:sp>
    </p:spTree>
    <p:extLst>
      <p:ext uri="{BB962C8B-B14F-4D97-AF65-F5344CB8AC3E}">
        <p14:creationId xmlns:p14="http://schemas.microsoft.com/office/powerpoint/2010/main" val="38155360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3400" y="152400"/>
            <a:ext cx="7315200" cy="1154097"/>
          </a:xfrm>
        </p:spPr>
        <p:txBody>
          <a:bodyPr/>
          <a:lstStyle/>
          <a:p>
            <a:r>
              <a:rPr lang="en-US" dirty="0"/>
              <a:t>E-Cigarettes</a:t>
            </a:r>
          </a:p>
        </p:txBody>
      </p:sp>
      <p:sp>
        <p:nvSpPr>
          <p:cNvPr id="6" name="Content Placeholder 5"/>
          <p:cNvSpPr>
            <a:spLocks noGrp="1"/>
          </p:cNvSpPr>
          <p:nvPr>
            <p:ph idx="1"/>
          </p:nvPr>
        </p:nvSpPr>
        <p:spPr>
          <a:xfrm>
            <a:off x="152400" y="1524000"/>
            <a:ext cx="8077200" cy="5096728"/>
          </a:xfrm>
        </p:spPr>
        <p:txBody>
          <a:bodyPr>
            <a:normAutofit/>
          </a:bodyPr>
          <a:lstStyle/>
          <a:p>
            <a:r>
              <a:rPr lang="en-US" dirty="0"/>
              <a:t>Do </a:t>
            </a:r>
            <a:r>
              <a:rPr lang="en-US" b="1" u="sng" dirty="0">
                <a:solidFill>
                  <a:schemeClr val="tx2">
                    <a:lumMod val="60000"/>
                    <a:lumOff val="40000"/>
                  </a:schemeClr>
                </a:solidFill>
              </a:rPr>
              <a:t>not</a:t>
            </a:r>
            <a:r>
              <a:rPr lang="en-US" dirty="0">
                <a:solidFill>
                  <a:schemeClr val="tx2">
                    <a:lumMod val="60000"/>
                    <a:lumOff val="40000"/>
                  </a:schemeClr>
                </a:solidFill>
              </a:rPr>
              <a:t> </a:t>
            </a:r>
            <a:r>
              <a:rPr lang="en-US" dirty="0"/>
              <a:t>contain tobacco, but </a:t>
            </a:r>
            <a:br>
              <a:rPr lang="en-US" dirty="0"/>
            </a:br>
            <a:r>
              <a:rPr lang="en-US" dirty="0">
                <a:solidFill>
                  <a:schemeClr val="tx2">
                    <a:lumMod val="60000"/>
                    <a:lumOff val="40000"/>
                  </a:schemeClr>
                </a:solidFill>
              </a:rPr>
              <a:t>nicotine may be derived from tobacco</a:t>
            </a:r>
          </a:p>
          <a:p>
            <a:r>
              <a:rPr lang="en-US" dirty="0"/>
              <a:t>Solution includes </a:t>
            </a:r>
            <a:r>
              <a:rPr lang="en-US" dirty="0">
                <a:solidFill>
                  <a:schemeClr val="tx2">
                    <a:lumMod val="60000"/>
                    <a:lumOff val="40000"/>
                  </a:schemeClr>
                </a:solidFill>
              </a:rPr>
              <a:t>three main </a:t>
            </a:r>
            <a:br>
              <a:rPr lang="en-US" dirty="0">
                <a:solidFill>
                  <a:schemeClr val="tx2">
                    <a:lumMod val="60000"/>
                    <a:lumOff val="40000"/>
                  </a:schemeClr>
                </a:solidFill>
              </a:rPr>
            </a:br>
            <a:r>
              <a:rPr lang="en-US" dirty="0">
                <a:solidFill>
                  <a:schemeClr val="tx2">
                    <a:lumMod val="60000"/>
                    <a:lumOff val="40000"/>
                  </a:schemeClr>
                </a:solidFill>
              </a:rPr>
              <a:t>ingredients</a:t>
            </a:r>
          </a:p>
          <a:p>
            <a:pPr lvl="1">
              <a:buFont typeface="Times New Roman" panose="02020603050405020304" pitchFamily="18" charset="0"/>
              <a:buChar char="–"/>
            </a:pPr>
            <a:r>
              <a:rPr lang="en-US" dirty="0"/>
              <a:t>Propylene </a:t>
            </a:r>
            <a:r>
              <a:rPr lang="en-US" dirty="0" err="1"/>
              <a:t>Glycolor</a:t>
            </a:r>
            <a:r>
              <a:rPr lang="en-US" dirty="0"/>
              <a:t> Vegetable </a:t>
            </a:r>
            <a:br>
              <a:rPr lang="en-US" dirty="0"/>
            </a:br>
            <a:r>
              <a:rPr lang="en-US" dirty="0"/>
              <a:t>Glycerin (humectant)</a:t>
            </a:r>
          </a:p>
          <a:p>
            <a:pPr lvl="1">
              <a:buFont typeface="Times New Roman" panose="02020603050405020304" pitchFamily="18" charset="0"/>
              <a:buChar char="–"/>
            </a:pPr>
            <a:r>
              <a:rPr lang="en-US" dirty="0"/>
              <a:t>Nicotine</a:t>
            </a:r>
          </a:p>
          <a:p>
            <a:pPr lvl="1">
              <a:buFont typeface="Times New Roman" panose="02020603050405020304" pitchFamily="18" charset="0"/>
              <a:buChar char="–"/>
            </a:pPr>
            <a:r>
              <a:rPr lang="en-US" dirty="0"/>
              <a:t>Flavor</a:t>
            </a:r>
          </a:p>
          <a:p>
            <a:r>
              <a:rPr lang="en-US" dirty="0"/>
              <a:t>Can be </a:t>
            </a:r>
            <a:r>
              <a:rPr lang="en-US" dirty="0">
                <a:solidFill>
                  <a:schemeClr val="tx2">
                    <a:lumMod val="60000"/>
                    <a:lumOff val="40000"/>
                  </a:schemeClr>
                </a:solidFill>
              </a:rPr>
              <a:t>used to smoke other </a:t>
            </a:r>
            <a:br>
              <a:rPr lang="en-US" dirty="0">
                <a:solidFill>
                  <a:schemeClr val="tx2">
                    <a:lumMod val="60000"/>
                    <a:lumOff val="40000"/>
                  </a:schemeClr>
                </a:solidFill>
              </a:rPr>
            </a:br>
            <a:r>
              <a:rPr lang="en-US" dirty="0">
                <a:solidFill>
                  <a:schemeClr val="tx2">
                    <a:lumMod val="60000"/>
                    <a:lumOff val="40000"/>
                  </a:schemeClr>
                </a:solidFill>
              </a:rPr>
              <a:t>substances </a:t>
            </a:r>
          </a:p>
          <a:p>
            <a:pPr lvl="1">
              <a:buFont typeface="Times New Roman" panose="02020603050405020304" pitchFamily="18" charset="0"/>
              <a:buChar char="–"/>
            </a:pPr>
            <a:r>
              <a:rPr lang="en-US" dirty="0"/>
              <a:t>Cannabis</a:t>
            </a:r>
          </a:p>
          <a:p>
            <a:pPr lvl="1">
              <a:buFont typeface="Times New Roman" panose="02020603050405020304" pitchFamily="18" charset="0"/>
              <a:buChar char="–"/>
            </a:pPr>
            <a:r>
              <a:rPr lang="en-US" dirty="0"/>
              <a:t>Alcohol</a:t>
            </a:r>
          </a:p>
        </p:txBody>
      </p:sp>
      <p:sp>
        <p:nvSpPr>
          <p:cNvPr id="7" name="TextBox 6"/>
          <p:cNvSpPr txBox="1"/>
          <p:nvPr/>
        </p:nvSpPr>
        <p:spPr>
          <a:xfrm>
            <a:off x="0" y="6550223"/>
            <a:ext cx="5181600" cy="307777"/>
          </a:xfrm>
          <a:prstGeom prst="rect">
            <a:avLst/>
          </a:prstGeom>
          <a:noFill/>
        </p:spPr>
        <p:txBody>
          <a:bodyPr wrap="square" rtlCol="0">
            <a:spAutoFit/>
          </a:bodyPr>
          <a:lstStyle/>
          <a:p>
            <a:r>
              <a:rPr lang="en-US" sz="1400" b="1" dirty="0">
                <a:solidFill>
                  <a:schemeClr val="tx2">
                    <a:lumMod val="60000"/>
                    <a:lumOff val="40000"/>
                  </a:schemeClr>
                </a:solidFill>
              </a:rPr>
              <a:t>SOURCE:</a:t>
            </a:r>
            <a:r>
              <a:rPr lang="en-US" sz="1400" dirty="0">
                <a:solidFill>
                  <a:schemeClr val="tx2">
                    <a:lumMod val="60000"/>
                    <a:lumOff val="40000"/>
                  </a:schemeClr>
                </a:solidFill>
              </a:rPr>
              <a:t> Slide courtesy of Kimberlee Homer Vagadori, 2015.</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3587" y="4114800"/>
            <a:ext cx="3340411" cy="2293416"/>
          </a:xfrm>
          <a:prstGeom prst="rect">
            <a:avLst/>
          </a:prstGeom>
          <a:effectLst>
            <a:softEdge rad="127000"/>
          </a:effec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1989" y="1371600"/>
            <a:ext cx="3319611" cy="2209800"/>
          </a:xfrm>
          <a:prstGeom prst="rect">
            <a:avLst/>
          </a:prstGeom>
          <a:effectLst>
            <a:softEdge rad="127000"/>
          </a:effectLst>
        </p:spPr>
      </p:pic>
      <p:sp>
        <p:nvSpPr>
          <p:cNvPr id="2" name="Slide Number Placeholder 1"/>
          <p:cNvSpPr>
            <a:spLocks noGrp="1"/>
          </p:cNvSpPr>
          <p:nvPr>
            <p:ph type="sldNum" sz="quarter" idx="11"/>
          </p:nvPr>
        </p:nvSpPr>
        <p:spPr/>
        <p:txBody>
          <a:bodyPr/>
          <a:lstStyle/>
          <a:p>
            <a:fld id="{42FDEBBB-D812-4CD2-B983-5CFCE59D02BF}" type="slidenum">
              <a:rPr lang="en-US" smtClean="0"/>
              <a:pPr/>
              <a:t>34</a:t>
            </a:fld>
            <a:endParaRPr lang="en-US" dirty="0"/>
          </a:p>
        </p:txBody>
      </p:sp>
    </p:spTree>
    <p:extLst>
      <p:ext uri="{BB962C8B-B14F-4D97-AF65-F5344CB8AC3E}">
        <p14:creationId xmlns:p14="http://schemas.microsoft.com/office/powerpoint/2010/main" val="31221317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17503"/>
            <a:ext cx="7315200" cy="849297"/>
          </a:xfrm>
        </p:spPr>
        <p:txBody>
          <a:bodyPr/>
          <a:lstStyle/>
          <a:p>
            <a:r>
              <a:rPr lang="en-US" dirty="0"/>
              <a:t>E-Cigarette Use by Youth</a:t>
            </a:r>
          </a:p>
        </p:txBody>
      </p:sp>
      <p:sp>
        <p:nvSpPr>
          <p:cNvPr id="3" name="Content Placeholder 2"/>
          <p:cNvSpPr>
            <a:spLocks noGrp="1"/>
          </p:cNvSpPr>
          <p:nvPr>
            <p:ph idx="1"/>
          </p:nvPr>
        </p:nvSpPr>
        <p:spPr>
          <a:xfrm>
            <a:off x="152400" y="1981200"/>
            <a:ext cx="5181600" cy="3674610"/>
          </a:xfrm>
        </p:spPr>
        <p:txBody>
          <a:bodyPr>
            <a:normAutofit lnSpcReduction="10000"/>
          </a:bodyPr>
          <a:lstStyle/>
          <a:p>
            <a:pPr marL="45720" indent="0" algn="ctr">
              <a:buNone/>
            </a:pPr>
            <a:r>
              <a:rPr lang="en-US" sz="3200" i="1" dirty="0"/>
              <a:t>Students who have used e-cigarettes by the time they start 9th grade </a:t>
            </a:r>
            <a:r>
              <a:rPr lang="en-US" sz="3200" i="1" dirty="0">
                <a:solidFill>
                  <a:schemeClr val="tx2">
                    <a:lumMod val="60000"/>
                    <a:lumOff val="40000"/>
                  </a:schemeClr>
                </a:solidFill>
              </a:rPr>
              <a:t>are more likely than others </a:t>
            </a:r>
            <a:r>
              <a:rPr lang="en-US" sz="3200" i="1" dirty="0"/>
              <a:t>to start smoking traditional cigarettes and other smokable tobacco products </a:t>
            </a:r>
            <a:r>
              <a:rPr lang="en-US" sz="3200" i="1" dirty="0">
                <a:solidFill>
                  <a:schemeClr val="tx2">
                    <a:lumMod val="60000"/>
                    <a:lumOff val="40000"/>
                  </a:schemeClr>
                </a:solidFill>
              </a:rPr>
              <a:t>within the next year</a:t>
            </a:r>
          </a:p>
        </p:txBody>
      </p:sp>
      <p:sp>
        <p:nvSpPr>
          <p:cNvPr id="4" name="TextBox 3"/>
          <p:cNvSpPr txBox="1"/>
          <p:nvPr/>
        </p:nvSpPr>
        <p:spPr>
          <a:xfrm>
            <a:off x="0" y="6550223"/>
            <a:ext cx="5181600" cy="307777"/>
          </a:xfrm>
          <a:prstGeom prst="rect">
            <a:avLst/>
          </a:prstGeom>
          <a:noFill/>
        </p:spPr>
        <p:txBody>
          <a:bodyPr wrap="square" rtlCol="0">
            <a:spAutoFit/>
          </a:bodyPr>
          <a:lstStyle/>
          <a:p>
            <a:r>
              <a:rPr lang="en-US" sz="1400" b="1" dirty="0">
                <a:solidFill>
                  <a:schemeClr val="tx2">
                    <a:lumMod val="60000"/>
                    <a:lumOff val="40000"/>
                  </a:schemeClr>
                </a:solidFill>
              </a:rPr>
              <a:t>SOURCE:</a:t>
            </a:r>
            <a:r>
              <a:rPr lang="en-US" sz="1400" dirty="0">
                <a:solidFill>
                  <a:schemeClr val="tx2">
                    <a:lumMod val="60000"/>
                    <a:lumOff val="40000"/>
                  </a:schemeClr>
                </a:solidFill>
              </a:rPr>
              <a:t> </a:t>
            </a:r>
            <a:r>
              <a:rPr lang="en-US" sz="1400" dirty="0" err="1">
                <a:solidFill>
                  <a:schemeClr val="tx2">
                    <a:lumMod val="60000"/>
                    <a:lumOff val="40000"/>
                  </a:schemeClr>
                </a:solidFill>
              </a:rPr>
              <a:t>Rigotti</a:t>
            </a:r>
            <a:r>
              <a:rPr lang="en-US" sz="1400" dirty="0">
                <a:solidFill>
                  <a:schemeClr val="tx2">
                    <a:lumMod val="60000"/>
                    <a:lumOff val="40000"/>
                  </a:schemeClr>
                </a:solidFill>
              </a:rPr>
              <a:t>, 2015.</a:t>
            </a:r>
          </a:p>
        </p:txBody>
      </p:sp>
      <p:pic>
        <p:nvPicPr>
          <p:cNvPr id="6"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599" y="1905000"/>
            <a:ext cx="3359827" cy="3886200"/>
          </a:xfrm>
          <a:prstGeom prst="rect">
            <a:avLst/>
          </a:prstGeom>
          <a:effectLst>
            <a:softEdge rad="127000"/>
          </a:effectLst>
        </p:spPr>
      </p:pic>
      <p:sp>
        <p:nvSpPr>
          <p:cNvPr id="5" name="Slide Number Placeholder 4"/>
          <p:cNvSpPr>
            <a:spLocks noGrp="1"/>
          </p:cNvSpPr>
          <p:nvPr>
            <p:ph type="sldNum" sz="quarter" idx="11"/>
          </p:nvPr>
        </p:nvSpPr>
        <p:spPr/>
        <p:txBody>
          <a:bodyPr/>
          <a:lstStyle/>
          <a:p>
            <a:fld id="{42FDEBBB-D812-4CD2-B983-5CFCE59D02BF}" type="slidenum">
              <a:rPr lang="en-US" smtClean="0"/>
              <a:pPr/>
              <a:t>35</a:t>
            </a:fld>
            <a:endParaRPr lang="en-US" dirty="0"/>
          </a:p>
        </p:txBody>
      </p:sp>
    </p:spTree>
    <p:extLst>
      <p:ext uri="{BB962C8B-B14F-4D97-AF65-F5344CB8AC3E}">
        <p14:creationId xmlns:p14="http://schemas.microsoft.com/office/powerpoint/2010/main" val="11992944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1"/>
            <a:ext cx="7543800" cy="1143000"/>
          </a:xfrm>
        </p:spPr>
        <p:txBody>
          <a:bodyPr>
            <a:normAutofit fontScale="90000"/>
          </a:bodyPr>
          <a:lstStyle/>
          <a:p>
            <a:r>
              <a:rPr lang="en-US" dirty="0"/>
              <a:t>Betel Quid </a:t>
            </a:r>
            <a:br>
              <a:rPr lang="en-US" dirty="0"/>
            </a:br>
            <a:r>
              <a:rPr lang="en-US" dirty="0"/>
              <a:t>with Tobacco</a:t>
            </a:r>
          </a:p>
        </p:txBody>
      </p:sp>
      <p:sp>
        <p:nvSpPr>
          <p:cNvPr id="3" name="Content Placeholder 2"/>
          <p:cNvSpPr>
            <a:spLocks noGrp="1"/>
          </p:cNvSpPr>
          <p:nvPr>
            <p:ph idx="1"/>
          </p:nvPr>
        </p:nvSpPr>
        <p:spPr>
          <a:xfrm>
            <a:off x="914400" y="2057400"/>
            <a:ext cx="7467600" cy="4191000"/>
          </a:xfrm>
        </p:spPr>
        <p:txBody>
          <a:bodyPr>
            <a:noAutofit/>
          </a:bodyPr>
          <a:lstStyle/>
          <a:p>
            <a:r>
              <a:rPr lang="en-US" sz="2800" dirty="0"/>
              <a:t>Combination of betel leaf, areca nut, and slaked lime</a:t>
            </a:r>
          </a:p>
          <a:p>
            <a:pPr lvl="1">
              <a:buFont typeface="Times New Roman" panose="02020603050405020304" pitchFamily="18" charset="0"/>
              <a:buChar char="–"/>
            </a:pPr>
            <a:r>
              <a:rPr lang="en-US" sz="2800" dirty="0">
                <a:solidFill>
                  <a:schemeClr val="tx2">
                    <a:lumMod val="60000"/>
                    <a:lumOff val="40000"/>
                  </a:schemeClr>
                </a:solidFill>
              </a:rPr>
              <a:t>Tobacco is sometimes added </a:t>
            </a:r>
            <a:r>
              <a:rPr lang="en-US" sz="2800" dirty="0"/>
              <a:t>(</a:t>
            </a:r>
            <a:r>
              <a:rPr lang="en-US" sz="2800" i="1" dirty="0"/>
              <a:t>the product is known as </a:t>
            </a:r>
            <a:r>
              <a:rPr lang="en-US" sz="2800" i="1" dirty="0" err="1"/>
              <a:t>gutka</a:t>
            </a:r>
            <a:r>
              <a:rPr lang="en-US" sz="2800" i="1" dirty="0"/>
              <a:t> or </a:t>
            </a:r>
            <a:r>
              <a:rPr lang="en-US" sz="2800" i="1" dirty="0" err="1"/>
              <a:t>ghutka</a:t>
            </a:r>
            <a:r>
              <a:rPr lang="en-US" sz="2800" dirty="0"/>
              <a:t>)</a:t>
            </a:r>
          </a:p>
          <a:p>
            <a:pPr lvl="1">
              <a:buFont typeface="Times New Roman" panose="02020603050405020304" pitchFamily="18" charset="0"/>
              <a:buChar char="–"/>
            </a:pPr>
            <a:r>
              <a:rPr lang="en-US" sz="2800" dirty="0"/>
              <a:t>Other ingredients are added, as well</a:t>
            </a:r>
          </a:p>
          <a:p>
            <a:r>
              <a:rPr lang="en-US" sz="2800" dirty="0"/>
              <a:t>Reported to have stimulant and relaxation effects</a:t>
            </a:r>
          </a:p>
          <a:p>
            <a:r>
              <a:rPr lang="en-US" sz="2800" dirty="0"/>
              <a:t>Used in the </a:t>
            </a:r>
            <a:r>
              <a:rPr lang="en-US" sz="2800" dirty="0">
                <a:solidFill>
                  <a:schemeClr val="tx2">
                    <a:lumMod val="60000"/>
                    <a:lumOff val="40000"/>
                  </a:schemeClr>
                </a:solidFill>
              </a:rPr>
              <a:t>Indian subcontinent </a:t>
            </a:r>
            <a:r>
              <a:rPr lang="en-US" sz="2800" dirty="0"/>
              <a:t>and throughout </a:t>
            </a:r>
            <a:r>
              <a:rPr lang="en-US" sz="2800" dirty="0">
                <a:solidFill>
                  <a:schemeClr val="tx2">
                    <a:lumMod val="60000"/>
                    <a:lumOff val="40000"/>
                  </a:schemeClr>
                </a:solidFill>
              </a:rPr>
              <a:t>Asia</a:t>
            </a:r>
            <a:r>
              <a:rPr lang="en-US" sz="2800" dirty="0"/>
              <a:t> and the </a:t>
            </a:r>
            <a:r>
              <a:rPr lang="en-US" sz="2800" dirty="0">
                <a:solidFill>
                  <a:schemeClr val="tx2">
                    <a:lumMod val="60000"/>
                    <a:lumOff val="40000"/>
                  </a:schemeClr>
                </a:solidFill>
              </a:rPr>
              <a:t>Pacific Region</a:t>
            </a:r>
          </a:p>
        </p:txBody>
      </p:sp>
      <p:sp>
        <p:nvSpPr>
          <p:cNvPr id="4" name="TextBox 3"/>
          <p:cNvSpPr txBox="1"/>
          <p:nvPr/>
        </p:nvSpPr>
        <p:spPr>
          <a:xfrm>
            <a:off x="0" y="6550223"/>
            <a:ext cx="5181600" cy="307777"/>
          </a:xfrm>
          <a:prstGeom prst="rect">
            <a:avLst/>
          </a:prstGeom>
          <a:noFill/>
        </p:spPr>
        <p:txBody>
          <a:bodyPr wrap="square" rtlCol="0">
            <a:spAutoFit/>
          </a:bodyPr>
          <a:lstStyle/>
          <a:p>
            <a:r>
              <a:rPr lang="en-US" sz="1400" b="1" dirty="0">
                <a:solidFill>
                  <a:schemeClr val="tx2">
                    <a:lumMod val="60000"/>
                    <a:lumOff val="40000"/>
                  </a:schemeClr>
                </a:solidFill>
              </a:rPr>
              <a:t>SOURCE:</a:t>
            </a:r>
            <a:r>
              <a:rPr lang="en-US" sz="1400" dirty="0">
                <a:solidFill>
                  <a:schemeClr val="tx2">
                    <a:lumMod val="60000"/>
                    <a:lumOff val="40000"/>
                  </a:schemeClr>
                </a:solidFill>
              </a:rPr>
              <a:t> CDC, 2016.</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52400"/>
            <a:ext cx="5119578" cy="1542395"/>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a:spLocks noGrp="1"/>
          </p:cNvSpPr>
          <p:nvPr>
            <p:ph type="sldNum" sz="quarter" idx="11"/>
          </p:nvPr>
        </p:nvSpPr>
        <p:spPr/>
        <p:txBody>
          <a:bodyPr/>
          <a:lstStyle/>
          <a:p>
            <a:fld id="{42FDEBBB-D812-4CD2-B983-5CFCE59D02BF}" type="slidenum">
              <a:rPr lang="en-US" smtClean="0"/>
              <a:pPr/>
              <a:t>36</a:t>
            </a:fld>
            <a:endParaRPr lang="en-US" dirty="0"/>
          </a:p>
        </p:txBody>
      </p:sp>
    </p:spTree>
    <p:extLst>
      <p:ext uri="{BB962C8B-B14F-4D97-AF65-F5344CB8AC3E}">
        <p14:creationId xmlns:p14="http://schemas.microsoft.com/office/powerpoint/2010/main" val="7227309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1"/>
            <a:ext cx="8229600" cy="1142999"/>
          </a:xfrm>
        </p:spPr>
        <p:txBody>
          <a:bodyPr>
            <a:normAutofit fontScale="90000"/>
          </a:bodyPr>
          <a:lstStyle/>
          <a:p>
            <a:r>
              <a:rPr lang="en-US" dirty="0"/>
              <a:t>Commonalities among Non-Cigarette Tobacco Products</a:t>
            </a:r>
          </a:p>
        </p:txBody>
      </p:sp>
      <p:sp>
        <p:nvSpPr>
          <p:cNvPr id="3" name="Content Placeholder 2"/>
          <p:cNvSpPr>
            <a:spLocks noGrp="1"/>
          </p:cNvSpPr>
          <p:nvPr>
            <p:ph idx="1"/>
          </p:nvPr>
        </p:nvSpPr>
        <p:spPr>
          <a:xfrm>
            <a:off x="533400" y="1828800"/>
            <a:ext cx="7772400" cy="4572000"/>
          </a:xfrm>
        </p:spPr>
        <p:txBody>
          <a:bodyPr>
            <a:noAutofit/>
          </a:bodyPr>
          <a:lstStyle/>
          <a:p>
            <a:r>
              <a:rPr lang="en-US" sz="3200" dirty="0"/>
              <a:t>Flavors</a:t>
            </a:r>
          </a:p>
          <a:p>
            <a:r>
              <a:rPr lang="en-US" sz="3200" dirty="0">
                <a:solidFill>
                  <a:schemeClr val="tx2">
                    <a:lumMod val="60000"/>
                    <a:lumOff val="40000"/>
                  </a:schemeClr>
                </a:solidFill>
              </a:rPr>
              <a:t>Lack of regulation</a:t>
            </a:r>
          </a:p>
          <a:p>
            <a:r>
              <a:rPr lang="en-US" sz="3200" dirty="0"/>
              <a:t>Accessibility</a:t>
            </a:r>
          </a:p>
          <a:p>
            <a:r>
              <a:rPr lang="en-US" sz="3200" dirty="0">
                <a:solidFill>
                  <a:schemeClr val="tx2">
                    <a:lumMod val="60000"/>
                    <a:lumOff val="40000"/>
                  </a:schemeClr>
                </a:solidFill>
              </a:rPr>
              <a:t>Affordability</a:t>
            </a:r>
          </a:p>
          <a:p>
            <a:r>
              <a:rPr lang="en-US" sz="3200" dirty="0"/>
              <a:t>Myths and Misconceptions</a:t>
            </a:r>
          </a:p>
          <a:p>
            <a:r>
              <a:rPr lang="en-US" sz="3200" dirty="0">
                <a:solidFill>
                  <a:schemeClr val="tx2">
                    <a:lumMod val="60000"/>
                    <a:lumOff val="40000"/>
                  </a:schemeClr>
                </a:solidFill>
              </a:rPr>
              <a:t>Gateway to Cigarettes</a:t>
            </a:r>
          </a:p>
          <a:p>
            <a:r>
              <a:rPr lang="en-US" sz="3200" dirty="0"/>
              <a:t>Cessation Implications</a:t>
            </a:r>
          </a:p>
        </p:txBody>
      </p:sp>
      <p:sp>
        <p:nvSpPr>
          <p:cNvPr id="4" name="TextBox 3"/>
          <p:cNvSpPr txBox="1"/>
          <p:nvPr/>
        </p:nvSpPr>
        <p:spPr>
          <a:xfrm>
            <a:off x="0" y="6550223"/>
            <a:ext cx="5181600" cy="307777"/>
          </a:xfrm>
          <a:prstGeom prst="rect">
            <a:avLst/>
          </a:prstGeom>
          <a:noFill/>
        </p:spPr>
        <p:txBody>
          <a:bodyPr wrap="square" rtlCol="0">
            <a:spAutoFit/>
          </a:bodyPr>
          <a:lstStyle/>
          <a:p>
            <a:r>
              <a:rPr lang="en-US" sz="1400" b="1" dirty="0">
                <a:solidFill>
                  <a:schemeClr val="tx2">
                    <a:lumMod val="60000"/>
                    <a:lumOff val="40000"/>
                  </a:schemeClr>
                </a:solidFill>
              </a:rPr>
              <a:t>SOURCE:</a:t>
            </a:r>
            <a:r>
              <a:rPr lang="en-US" sz="1400" dirty="0">
                <a:solidFill>
                  <a:schemeClr val="tx2">
                    <a:lumMod val="60000"/>
                    <a:lumOff val="40000"/>
                  </a:schemeClr>
                </a:solidFill>
              </a:rPr>
              <a:t> Slide courtesy of Kimberlee Homer Vagadori, 2015.</a:t>
            </a:r>
          </a:p>
        </p:txBody>
      </p:sp>
      <p:pic>
        <p:nvPicPr>
          <p:cNvPr id="33" name="Picture 32"/>
          <p:cNvPicPr>
            <a:picLocks noChangeAspect="1"/>
          </p:cNvPicPr>
          <p:nvPr/>
        </p:nvPicPr>
        <p:blipFill rotWithShape="1">
          <a:blip r:embed="rId3" cstate="print">
            <a:extLst>
              <a:ext uri="{28A0092B-C50C-407E-A947-70E740481C1C}">
                <a14:useLocalDpi xmlns:a14="http://schemas.microsoft.com/office/drawing/2010/main" val="0"/>
              </a:ext>
            </a:extLst>
          </a:blip>
          <a:srcRect r="17338"/>
          <a:stretch/>
        </p:blipFill>
        <p:spPr>
          <a:xfrm rot="5400000">
            <a:off x="5110592" y="2380818"/>
            <a:ext cx="4409211" cy="3000376"/>
          </a:xfrm>
          <a:prstGeom prst="rect">
            <a:avLst/>
          </a:prstGeom>
          <a:effectLst>
            <a:softEdge rad="63500"/>
          </a:effectLst>
        </p:spPr>
      </p:pic>
      <p:sp>
        <p:nvSpPr>
          <p:cNvPr id="5" name="Slide Number Placeholder 4"/>
          <p:cNvSpPr>
            <a:spLocks noGrp="1"/>
          </p:cNvSpPr>
          <p:nvPr>
            <p:ph type="sldNum" sz="quarter" idx="11"/>
          </p:nvPr>
        </p:nvSpPr>
        <p:spPr/>
        <p:txBody>
          <a:bodyPr/>
          <a:lstStyle/>
          <a:p>
            <a:fld id="{42FDEBBB-D812-4CD2-B983-5CFCE59D02BF}" type="slidenum">
              <a:rPr lang="en-US" smtClean="0"/>
              <a:pPr/>
              <a:t>37</a:t>
            </a:fld>
            <a:endParaRPr lang="en-US" dirty="0"/>
          </a:p>
        </p:txBody>
      </p:sp>
    </p:spTree>
    <p:extLst>
      <p:ext uri="{BB962C8B-B14F-4D97-AF65-F5344CB8AC3E}">
        <p14:creationId xmlns:p14="http://schemas.microsoft.com/office/powerpoint/2010/main" val="5589792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1772" y="76200"/>
            <a:ext cx="9142228" cy="5985663"/>
          </a:xfrm>
          <a:prstGeom prst="rect">
            <a:avLst/>
          </a:prstGeom>
          <a:effectLst>
            <a:softEdge rad="63500"/>
          </a:effectLst>
        </p:spPr>
      </p:pic>
      <p:sp>
        <p:nvSpPr>
          <p:cNvPr id="2" name="Title 1"/>
          <p:cNvSpPr>
            <a:spLocks noGrp="1"/>
          </p:cNvSpPr>
          <p:nvPr>
            <p:ph type="title"/>
          </p:nvPr>
        </p:nvSpPr>
        <p:spPr>
          <a:xfrm>
            <a:off x="1772" y="381000"/>
            <a:ext cx="7770628" cy="1447800"/>
          </a:xfrm>
        </p:spPr>
        <p:txBody>
          <a:bodyPr>
            <a:noAutofit/>
          </a:bodyPr>
          <a:lstStyle/>
          <a:p>
            <a:r>
              <a:rPr lang="en-US" sz="4400" dirty="0"/>
              <a:t>The Health Impacts </a:t>
            </a:r>
            <a:br>
              <a:rPr lang="en-US" sz="4400" dirty="0"/>
            </a:br>
            <a:r>
              <a:rPr lang="en-US" sz="4400" dirty="0"/>
              <a:t>of Smoking</a:t>
            </a:r>
          </a:p>
        </p:txBody>
      </p:sp>
      <p:sp>
        <p:nvSpPr>
          <p:cNvPr id="3" name="Slide Number Placeholder 2"/>
          <p:cNvSpPr>
            <a:spLocks noGrp="1"/>
          </p:cNvSpPr>
          <p:nvPr>
            <p:ph type="sldNum" sz="quarter" idx="11"/>
          </p:nvPr>
        </p:nvSpPr>
        <p:spPr/>
        <p:txBody>
          <a:bodyPr/>
          <a:lstStyle/>
          <a:p>
            <a:fld id="{42FDEBBB-D812-4CD2-B983-5CFCE59D02BF}" type="slidenum">
              <a:rPr lang="en-US" smtClean="0"/>
              <a:pPr/>
              <a:t>38</a:t>
            </a:fld>
            <a:endParaRPr lang="en-US" dirty="0"/>
          </a:p>
        </p:txBody>
      </p:sp>
    </p:spTree>
    <p:extLst>
      <p:ext uri="{BB962C8B-B14F-4D97-AF65-F5344CB8AC3E}">
        <p14:creationId xmlns:p14="http://schemas.microsoft.com/office/powerpoint/2010/main" val="6812331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228600"/>
            <a:ext cx="7315200" cy="1154097"/>
          </a:xfrm>
        </p:spPr>
        <p:txBody>
          <a:bodyPr/>
          <a:lstStyle/>
          <a:p>
            <a:r>
              <a:rPr lang="en-US" dirty="0"/>
              <a:t>Nicotine</a:t>
            </a:r>
          </a:p>
        </p:txBody>
      </p:sp>
      <p:sp>
        <p:nvSpPr>
          <p:cNvPr id="4" name="Content Placeholder 3"/>
          <p:cNvSpPr>
            <a:spLocks noGrp="1"/>
          </p:cNvSpPr>
          <p:nvPr>
            <p:ph idx="1"/>
          </p:nvPr>
        </p:nvSpPr>
        <p:spPr>
          <a:xfrm>
            <a:off x="609600" y="2286000"/>
            <a:ext cx="7543800" cy="4343400"/>
          </a:xfrm>
        </p:spPr>
        <p:txBody>
          <a:bodyPr>
            <a:noAutofit/>
          </a:bodyPr>
          <a:lstStyle/>
          <a:p>
            <a:r>
              <a:rPr lang="en-US" sz="2800" dirty="0"/>
              <a:t>Tobacco is an </a:t>
            </a:r>
            <a:r>
              <a:rPr lang="en-US" sz="2800" dirty="0">
                <a:solidFill>
                  <a:schemeClr val="tx2">
                    <a:lumMod val="60000"/>
                    <a:lumOff val="40000"/>
                  </a:schemeClr>
                </a:solidFill>
              </a:rPr>
              <a:t>addictive</a:t>
            </a:r>
            <a:r>
              <a:rPr lang="en-US" sz="2800" dirty="0"/>
              <a:t> substance </a:t>
            </a:r>
            <a:br>
              <a:rPr lang="en-US" sz="2800" dirty="0"/>
            </a:br>
            <a:r>
              <a:rPr lang="en-US" sz="2800" dirty="0"/>
              <a:t>because it </a:t>
            </a:r>
            <a:r>
              <a:rPr lang="en-US" sz="2800" dirty="0">
                <a:solidFill>
                  <a:schemeClr val="tx2">
                    <a:lumMod val="60000"/>
                    <a:lumOff val="40000"/>
                  </a:schemeClr>
                </a:solidFill>
              </a:rPr>
              <a:t>contains the chemical nicotine </a:t>
            </a:r>
          </a:p>
          <a:p>
            <a:r>
              <a:rPr lang="en-US" sz="2800" dirty="0"/>
              <a:t>Like heroin or cocaine, nicotine </a:t>
            </a:r>
            <a:r>
              <a:rPr lang="en-US" sz="2800" dirty="0">
                <a:solidFill>
                  <a:schemeClr val="tx2">
                    <a:lumMod val="60000"/>
                    <a:lumOff val="40000"/>
                  </a:schemeClr>
                </a:solidFill>
              </a:rPr>
              <a:t>changes the way your brain works </a:t>
            </a:r>
            <a:r>
              <a:rPr lang="en-US" sz="2800" dirty="0"/>
              <a:t>and causes you to </a:t>
            </a:r>
            <a:r>
              <a:rPr lang="en-US" sz="2800" dirty="0">
                <a:solidFill>
                  <a:schemeClr val="tx2">
                    <a:lumMod val="60000"/>
                    <a:lumOff val="40000"/>
                  </a:schemeClr>
                </a:solidFill>
              </a:rPr>
              <a:t>crave more and more </a:t>
            </a:r>
            <a:r>
              <a:rPr lang="en-US" sz="2800" dirty="0"/>
              <a:t>nicotine </a:t>
            </a:r>
          </a:p>
          <a:p>
            <a:r>
              <a:rPr lang="en-US" sz="2800" dirty="0"/>
              <a:t>This </a:t>
            </a:r>
            <a:r>
              <a:rPr lang="en-US" sz="2800" dirty="0">
                <a:solidFill>
                  <a:schemeClr val="tx2">
                    <a:lumMod val="60000"/>
                    <a:lumOff val="40000"/>
                  </a:schemeClr>
                </a:solidFill>
              </a:rPr>
              <a:t>addiction to nicotine </a:t>
            </a:r>
            <a:r>
              <a:rPr lang="en-US" sz="2800" dirty="0"/>
              <a:t>is what makes it so difficult to quit smoking and using other tobacco products </a:t>
            </a:r>
          </a:p>
          <a:p>
            <a:endParaRPr lang="en-US" sz="28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131618"/>
            <a:ext cx="1852983" cy="2495550"/>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0" y="6550223"/>
            <a:ext cx="5181600" cy="307777"/>
          </a:xfrm>
          <a:prstGeom prst="rect">
            <a:avLst/>
          </a:prstGeom>
          <a:noFill/>
        </p:spPr>
        <p:txBody>
          <a:bodyPr wrap="square" rtlCol="0">
            <a:spAutoFit/>
          </a:bodyPr>
          <a:lstStyle/>
          <a:p>
            <a:r>
              <a:rPr lang="en-US" sz="1400" b="1" dirty="0">
                <a:solidFill>
                  <a:schemeClr val="tx2">
                    <a:lumMod val="60000"/>
                    <a:lumOff val="40000"/>
                  </a:schemeClr>
                </a:solidFill>
              </a:rPr>
              <a:t>SOURCE:</a:t>
            </a:r>
            <a:r>
              <a:rPr lang="en-US" sz="1400" dirty="0">
                <a:solidFill>
                  <a:schemeClr val="tx2">
                    <a:lumMod val="60000"/>
                    <a:lumOff val="40000"/>
                  </a:schemeClr>
                </a:solidFill>
              </a:rPr>
              <a:t> US DHHS, 2016.</a:t>
            </a:r>
          </a:p>
        </p:txBody>
      </p:sp>
      <p:sp>
        <p:nvSpPr>
          <p:cNvPr id="2" name="Slide Number Placeholder 1"/>
          <p:cNvSpPr>
            <a:spLocks noGrp="1"/>
          </p:cNvSpPr>
          <p:nvPr>
            <p:ph type="sldNum" sz="quarter" idx="11"/>
          </p:nvPr>
        </p:nvSpPr>
        <p:spPr/>
        <p:txBody>
          <a:bodyPr/>
          <a:lstStyle/>
          <a:p>
            <a:fld id="{42FDEBBB-D812-4CD2-B983-5CFCE59D02BF}" type="slidenum">
              <a:rPr lang="en-US" smtClean="0"/>
              <a:pPr/>
              <a:t>39</a:t>
            </a:fld>
            <a:endParaRPr lang="en-US" dirty="0"/>
          </a:p>
        </p:txBody>
      </p:sp>
    </p:spTree>
    <p:extLst>
      <p:ext uri="{BB962C8B-B14F-4D97-AF65-F5344CB8AC3E}">
        <p14:creationId xmlns:p14="http://schemas.microsoft.com/office/powerpoint/2010/main" val="13037367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Documents and Settings\bfinnerty\Local Settings\Temporary Internet Files\Content.IE5\ZZ30R8A4\MP90043939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183" y="457200"/>
            <a:ext cx="9016817" cy="601980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04800" y="762000"/>
            <a:ext cx="7315200" cy="1293592"/>
          </a:xfrm>
        </p:spPr>
        <p:txBody>
          <a:bodyPr/>
          <a:lstStyle/>
          <a:p>
            <a:r>
              <a:rPr lang="en-US" b="1" dirty="0"/>
              <a:t>Test Your Knowledge</a:t>
            </a:r>
          </a:p>
        </p:txBody>
      </p:sp>
      <p:sp>
        <p:nvSpPr>
          <p:cNvPr id="3" name="Slide Number Placeholder 2"/>
          <p:cNvSpPr>
            <a:spLocks noGrp="1"/>
          </p:cNvSpPr>
          <p:nvPr>
            <p:ph type="sldNum" sz="quarter" idx="11"/>
          </p:nvPr>
        </p:nvSpPr>
        <p:spPr/>
        <p:txBody>
          <a:bodyPr/>
          <a:lstStyle/>
          <a:p>
            <a:fld id="{42FDEBBB-D812-4CD2-B983-5CFCE59D02BF}" type="slidenum">
              <a:rPr lang="en-US" smtClean="0"/>
              <a:pPr/>
              <a:t>4</a:t>
            </a:fld>
            <a:endParaRPr lang="en-US" dirty="0"/>
          </a:p>
        </p:txBody>
      </p:sp>
    </p:spTree>
    <p:extLst>
      <p:ext uri="{BB962C8B-B14F-4D97-AF65-F5344CB8AC3E}">
        <p14:creationId xmlns:p14="http://schemas.microsoft.com/office/powerpoint/2010/main" val="13916795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Your Knowledge</a:t>
            </a:r>
          </a:p>
        </p:txBody>
      </p:sp>
      <p:sp>
        <p:nvSpPr>
          <p:cNvPr id="3" name="Content Placeholder 2"/>
          <p:cNvSpPr>
            <a:spLocks noGrp="1"/>
          </p:cNvSpPr>
          <p:nvPr>
            <p:ph idx="1"/>
          </p:nvPr>
        </p:nvSpPr>
        <p:spPr>
          <a:xfrm>
            <a:off x="914400" y="1981200"/>
            <a:ext cx="7315200" cy="3539527"/>
          </a:xfrm>
        </p:spPr>
        <p:txBody>
          <a:bodyPr>
            <a:noAutofit/>
          </a:bodyPr>
          <a:lstStyle/>
          <a:p>
            <a:pPr marL="45720" indent="0">
              <a:buNone/>
            </a:pPr>
            <a:r>
              <a:rPr lang="en-US" sz="2800" dirty="0"/>
              <a:t>Nicotine reaches the brain faster when you inhale cigarette smoke vs. chew smokeless tobacco.</a:t>
            </a:r>
          </a:p>
          <a:p>
            <a:pPr marL="502920" indent="-457200">
              <a:buFont typeface="+mj-lt"/>
              <a:buAutoNum type="alphaUcPeriod"/>
            </a:pPr>
            <a:endParaRPr lang="en-US" sz="2800" dirty="0"/>
          </a:p>
          <a:p>
            <a:pPr marL="502920" indent="-457200">
              <a:buFont typeface="+mj-lt"/>
              <a:buAutoNum type="alphaUcPeriod"/>
            </a:pPr>
            <a:r>
              <a:rPr lang="en-US" sz="2800" dirty="0">
                <a:solidFill>
                  <a:schemeClr val="tx2">
                    <a:lumMod val="60000"/>
                    <a:lumOff val="40000"/>
                  </a:schemeClr>
                </a:solidFill>
              </a:rPr>
              <a:t>True</a:t>
            </a:r>
          </a:p>
          <a:p>
            <a:pPr marL="502920" indent="-457200">
              <a:buFont typeface="+mj-lt"/>
              <a:buAutoNum type="alphaUcPeriod"/>
            </a:pPr>
            <a:r>
              <a:rPr lang="en-US" sz="2800" dirty="0">
                <a:solidFill>
                  <a:schemeClr val="tx2">
                    <a:lumMod val="60000"/>
                    <a:lumOff val="40000"/>
                  </a:schemeClr>
                </a:solidFill>
              </a:rPr>
              <a:t>False</a:t>
            </a:r>
          </a:p>
        </p:txBody>
      </p:sp>
      <p:sp>
        <p:nvSpPr>
          <p:cNvPr id="4" name="Slide Number Placeholder 3"/>
          <p:cNvSpPr>
            <a:spLocks noGrp="1"/>
          </p:cNvSpPr>
          <p:nvPr>
            <p:ph type="sldNum" sz="quarter" idx="11"/>
          </p:nvPr>
        </p:nvSpPr>
        <p:spPr/>
        <p:txBody>
          <a:bodyPr/>
          <a:lstStyle/>
          <a:p>
            <a:fld id="{42FDEBBB-D812-4CD2-B983-5CFCE59D02BF}" type="slidenum">
              <a:rPr lang="en-US" smtClean="0"/>
              <a:pPr/>
              <a:t>40</a:t>
            </a:fld>
            <a:endParaRPr lang="en-US" dirty="0"/>
          </a:p>
        </p:txBody>
      </p:sp>
    </p:spTree>
    <p:extLst>
      <p:ext uri="{BB962C8B-B14F-4D97-AF65-F5344CB8AC3E}">
        <p14:creationId xmlns:p14="http://schemas.microsoft.com/office/powerpoint/2010/main" val="30980448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369903"/>
            <a:ext cx="7315200" cy="1154097"/>
          </a:xfrm>
        </p:spPr>
        <p:txBody>
          <a:bodyPr>
            <a:normAutofit fontScale="90000"/>
          </a:bodyPr>
          <a:lstStyle/>
          <a:p>
            <a:r>
              <a:rPr lang="en-US" dirty="0"/>
              <a:t>How Does Tobacco </a:t>
            </a:r>
            <a:br>
              <a:rPr lang="en-US" dirty="0"/>
            </a:br>
            <a:r>
              <a:rPr lang="en-US" dirty="0"/>
              <a:t>Deliver its Effects?</a:t>
            </a:r>
          </a:p>
        </p:txBody>
      </p:sp>
      <p:sp>
        <p:nvSpPr>
          <p:cNvPr id="4" name="Content Placeholder 3"/>
          <p:cNvSpPr>
            <a:spLocks noGrp="1"/>
          </p:cNvSpPr>
          <p:nvPr>
            <p:ph idx="1"/>
          </p:nvPr>
        </p:nvSpPr>
        <p:spPr>
          <a:xfrm>
            <a:off x="685800" y="1828800"/>
            <a:ext cx="7620000" cy="4724400"/>
          </a:xfrm>
        </p:spPr>
        <p:txBody>
          <a:bodyPr>
            <a:normAutofit/>
          </a:bodyPr>
          <a:lstStyle/>
          <a:p>
            <a:r>
              <a:rPr lang="en-US" dirty="0">
                <a:solidFill>
                  <a:schemeClr val="tx2">
                    <a:lumMod val="60000"/>
                    <a:lumOff val="40000"/>
                  </a:schemeClr>
                </a:solidFill>
              </a:rPr>
              <a:t>1-2 milligrams of nicotine </a:t>
            </a:r>
            <a:r>
              <a:rPr lang="en-US" dirty="0"/>
              <a:t>are inhaled in </a:t>
            </a:r>
            <a:br>
              <a:rPr lang="en-US" dirty="0"/>
            </a:br>
            <a:r>
              <a:rPr lang="en-US" dirty="0"/>
              <a:t>tobacco smoke</a:t>
            </a:r>
          </a:p>
          <a:p>
            <a:r>
              <a:rPr lang="en-US" dirty="0"/>
              <a:t>When tobacco is smoked, nicotine </a:t>
            </a:r>
            <a:r>
              <a:rPr lang="en-US" dirty="0">
                <a:solidFill>
                  <a:schemeClr val="tx2">
                    <a:lumMod val="60000"/>
                    <a:lumOff val="40000"/>
                  </a:schemeClr>
                </a:solidFill>
              </a:rPr>
              <a:t>rapidly </a:t>
            </a:r>
            <a:br>
              <a:rPr lang="en-US" dirty="0">
                <a:solidFill>
                  <a:schemeClr val="tx2">
                    <a:lumMod val="60000"/>
                    <a:lumOff val="40000"/>
                  </a:schemeClr>
                </a:solidFill>
              </a:rPr>
            </a:br>
            <a:r>
              <a:rPr lang="en-US" dirty="0">
                <a:solidFill>
                  <a:schemeClr val="tx2">
                    <a:lumMod val="60000"/>
                    <a:lumOff val="40000"/>
                  </a:schemeClr>
                </a:solidFill>
              </a:rPr>
              <a:t>reaches peak levels</a:t>
            </a:r>
            <a:r>
              <a:rPr lang="en-US" dirty="0"/>
              <a:t> in the bloodstream and enters the user’s brain</a:t>
            </a:r>
          </a:p>
          <a:p>
            <a:r>
              <a:rPr lang="en-US" dirty="0"/>
              <a:t>An average smoker will take </a:t>
            </a:r>
            <a:r>
              <a:rPr lang="en-US" dirty="0">
                <a:solidFill>
                  <a:schemeClr val="tx2">
                    <a:lumMod val="60000"/>
                    <a:lumOff val="40000"/>
                  </a:schemeClr>
                </a:solidFill>
              </a:rPr>
              <a:t>10 puffs </a:t>
            </a:r>
            <a:r>
              <a:rPr lang="en-US" dirty="0"/>
              <a:t>of a cigarette over a period of </a:t>
            </a:r>
            <a:r>
              <a:rPr lang="en-US" dirty="0">
                <a:solidFill>
                  <a:schemeClr val="tx2">
                    <a:lumMod val="60000"/>
                    <a:lumOff val="40000"/>
                  </a:schemeClr>
                </a:solidFill>
              </a:rPr>
              <a:t>5 minutes</a:t>
            </a:r>
          </a:p>
          <a:p>
            <a:r>
              <a:rPr lang="en-US" dirty="0"/>
              <a:t>With tobacco products in which the user </a:t>
            </a:r>
            <a:r>
              <a:rPr lang="en-US" dirty="0">
                <a:solidFill>
                  <a:schemeClr val="tx2">
                    <a:lumMod val="60000"/>
                    <a:lumOff val="40000"/>
                  </a:schemeClr>
                </a:solidFill>
              </a:rPr>
              <a:t>does not inhale the smoke</a:t>
            </a:r>
            <a:r>
              <a:rPr lang="en-US" dirty="0"/>
              <a:t> (cigar and pipe, smokeless tobacco), </a:t>
            </a:r>
            <a:r>
              <a:rPr lang="en-US" dirty="0">
                <a:solidFill>
                  <a:schemeClr val="tx2">
                    <a:lumMod val="60000"/>
                    <a:lumOff val="40000"/>
                  </a:schemeClr>
                </a:solidFill>
              </a:rPr>
              <a:t>nicotine is absorbed </a:t>
            </a:r>
            <a:r>
              <a:rPr lang="en-US" dirty="0"/>
              <a:t>through the mucosal membranes and reaches peak blood levels and the brain </a:t>
            </a:r>
            <a:r>
              <a:rPr lang="en-US" dirty="0">
                <a:solidFill>
                  <a:schemeClr val="tx2">
                    <a:lumMod val="60000"/>
                    <a:lumOff val="40000"/>
                  </a:schemeClr>
                </a:solidFill>
              </a:rPr>
              <a:t>more slowly</a:t>
            </a:r>
          </a:p>
        </p:txBody>
      </p:sp>
      <p:sp>
        <p:nvSpPr>
          <p:cNvPr id="5" name="TextBox 4"/>
          <p:cNvSpPr txBox="1"/>
          <p:nvPr/>
        </p:nvSpPr>
        <p:spPr>
          <a:xfrm>
            <a:off x="0" y="6553200"/>
            <a:ext cx="5181600" cy="307777"/>
          </a:xfrm>
          <a:prstGeom prst="rect">
            <a:avLst/>
          </a:prstGeom>
          <a:noFill/>
        </p:spPr>
        <p:txBody>
          <a:bodyPr wrap="square" rtlCol="0">
            <a:spAutoFit/>
          </a:bodyPr>
          <a:lstStyle/>
          <a:p>
            <a:r>
              <a:rPr lang="en-US" sz="1400" b="1" dirty="0">
                <a:solidFill>
                  <a:schemeClr val="tx2">
                    <a:lumMod val="60000"/>
                    <a:lumOff val="40000"/>
                  </a:schemeClr>
                </a:solidFill>
              </a:rPr>
              <a:t>SOURCE:</a:t>
            </a:r>
            <a:r>
              <a:rPr lang="en-US" sz="1400" dirty="0">
                <a:solidFill>
                  <a:schemeClr val="tx2">
                    <a:lumMod val="60000"/>
                    <a:lumOff val="40000"/>
                  </a:schemeClr>
                </a:solidFill>
              </a:rPr>
              <a:t> NIDA, 2016.</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0"/>
            <a:ext cx="2034862" cy="3048000"/>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1"/>
          </p:nvPr>
        </p:nvSpPr>
        <p:spPr/>
        <p:txBody>
          <a:bodyPr/>
          <a:lstStyle/>
          <a:p>
            <a:fld id="{42FDEBBB-D812-4CD2-B983-5CFCE59D02BF}" type="slidenum">
              <a:rPr lang="en-US" smtClean="0"/>
              <a:pPr/>
              <a:t>41</a:t>
            </a:fld>
            <a:endParaRPr lang="en-US" dirty="0"/>
          </a:p>
        </p:txBody>
      </p:sp>
    </p:spTree>
    <p:extLst>
      <p:ext uri="{BB962C8B-B14F-4D97-AF65-F5344CB8AC3E}">
        <p14:creationId xmlns:p14="http://schemas.microsoft.com/office/powerpoint/2010/main" val="14087077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7620000" cy="1143000"/>
          </a:xfrm>
        </p:spPr>
        <p:txBody>
          <a:bodyPr>
            <a:normAutofit fontScale="90000"/>
          </a:bodyPr>
          <a:lstStyle/>
          <a:p>
            <a:r>
              <a:rPr lang="en-US" dirty="0"/>
              <a:t>Mechanism of Action of Nicotine</a:t>
            </a:r>
          </a:p>
        </p:txBody>
      </p:sp>
      <p:sp>
        <p:nvSpPr>
          <p:cNvPr id="3" name="Content Placeholder 2"/>
          <p:cNvSpPr>
            <a:spLocks noGrp="1"/>
          </p:cNvSpPr>
          <p:nvPr>
            <p:ph idx="1"/>
          </p:nvPr>
        </p:nvSpPr>
        <p:spPr>
          <a:xfrm>
            <a:off x="304800" y="2286000"/>
            <a:ext cx="7315200" cy="3539527"/>
          </a:xfrm>
        </p:spPr>
        <p:txBody>
          <a:bodyPr>
            <a:normAutofit/>
          </a:bodyPr>
          <a:lstStyle/>
          <a:p>
            <a:r>
              <a:rPr lang="en-US" sz="2800" dirty="0"/>
              <a:t>Nicotine affects the entire body</a:t>
            </a:r>
          </a:p>
          <a:p>
            <a:pPr lvl="1"/>
            <a:r>
              <a:rPr lang="en-US" sz="2800" dirty="0"/>
              <a:t>Changes</a:t>
            </a:r>
            <a:r>
              <a:rPr lang="en-US" sz="2800" dirty="0">
                <a:solidFill>
                  <a:schemeClr val="tx2">
                    <a:lumMod val="60000"/>
                    <a:lumOff val="40000"/>
                  </a:schemeClr>
                </a:solidFill>
              </a:rPr>
              <a:t> heart rate and blood pressure</a:t>
            </a:r>
          </a:p>
          <a:p>
            <a:pPr lvl="1"/>
            <a:r>
              <a:rPr lang="en-US" sz="2800" dirty="0"/>
              <a:t>Acts on nerves that control </a:t>
            </a:r>
            <a:r>
              <a:rPr lang="en-US" sz="2800" dirty="0">
                <a:solidFill>
                  <a:schemeClr val="tx2">
                    <a:lumMod val="60000"/>
                    <a:lumOff val="40000"/>
                  </a:schemeClr>
                </a:solidFill>
              </a:rPr>
              <a:t>respiration; </a:t>
            </a:r>
            <a:r>
              <a:rPr lang="en-US" sz="2800" dirty="0"/>
              <a:t>changes</a:t>
            </a:r>
            <a:r>
              <a:rPr lang="en-US" sz="2800" dirty="0">
                <a:solidFill>
                  <a:schemeClr val="tx2">
                    <a:lumMod val="60000"/>
                    <a:lumOff val="40000"/>
                  </a:schemeClr>
                </a:solidFill>
              </a:rPr>
              <a:t> breathing patterns</a:t>
            </a:r>
          </a:p>
          <a:p>
            <a:pPr lvl="1"/>
            <a:r>
              <a:rPr lang="en-US" sz="2800" dirty="0"/>
              <a:t>Acts in the brain to stimulate </a:t>
            </a:r>
            <a:r>
              <a:rPr lang="en-US" sz="2800" dirty="0">
                <a:solidFill>
                  <a:schemeClr val="tx2">
                    <a:lumMod val="60000"/>
                    <a:lumOff val="40000"/>
                  </a:schemeClr>
                </a:solidFill>
              </a:rPr>
              <a:t>feelings </a:t>
            </a:r>
            <a:br>
              <a:rPr lang="en-US" sz="2800" dirty="0">
                <a:solidFill>
                  <a:schemeClr val="tx2">
                    <a:lumMod val="60000"/>
                    <a:lumOff val="40000"/>
                  </a:schemeClr>
                </a:solidFill>
              </a:rPr>
            </a:br>
            <a:r>
              <a:rPr lang="en-US" sz="2800" dirty="0">
                <a:solidFill>
                  <a:schemeClr val="tx2">
                    <a:lumMod val="60000"/>
                    <a:lumOff val="40000"/>
                  </a:schemeClr>
                </a:solidFill>
              </a:rPr>
              <a:t>of pleasure</a:t>
            </a:r>
          </a:p>
        </p:txBody>
      </p:sp>
      <p:sp>
        <p:nvSpPr>
          <p:cNvPr id="4" name="TextBox 3"/>
          <p:cNvSpPr txBox="1"/>
          <p:nvPr/>
        </p:nvSpPr>
        <p:spPr>
          <a:xfrm>
            <a:off x="0" y="6550223"/>
            <a:ext cx="5181600" cy="307777"/>
          </a:xfrm>
          <a:prstGeom prst="rect">
            <a:avLst/>
          </a:prstGeom>
          <a:noFill/>
        </p:spPr>
        <p:txBody>
          <a:bodyPr wrap="square" rtlCol="0">
            <a:spAutoFit/>
          </a:bodyPr>
          <a:lstStyle/>
          <a:p>
            <a:r>
              <a:rPr lang="en-US" sz="1400" b="1" dirty="0">
                <a:solidFill>
                  <a:schemeClr val="tx2">
                    <a:lumMod val="60000"/>
                    <a:lumOff val="40000"/>
                  </a:schemeClr>
                </a:solidFill>
              </a:rPr>
              <a:t>SOURCE:</a:t>
            </a:r>
            <a:r>
              <a:rPr lang="en-US" sz="1400" dirty="0">
                <a:solidFill>
                  <a:schemeClr val="tx2">
                    <a:lumMod val="60000"/>
                    <a:lumOff val="40000"/>
                  </a:schemeClr>
                </a:solidFill>
              </a:rPr>
              <a:t> NIDA, 2016.</a:t>
            </a:r>
          </a:p>
        </p:txBody>
      </p:sp>
      <p:pic>
        <p:nvPicPr>
          <p:cNvPr id="5" name="Picture 4" descr="Bod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2363" y="1970809"/>
            <a:ext cx="3015107"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11"/>
          </p:nvPr>
        </p:nvSpPr>
        <p:spPr/>
        <p:txBody>
          <a:bodyPr/>
          <a:lstStyle/>
          <a:p>
            <a:fld id="{42FDEBBB-D812-4CD2-B983-5CFCE59D02BF}" type="slidenum">
              <a:rPr lang="en-US" smtClean="0"/>
              <a:pPr/>
              <a:t>42</a:t>
            </a:fld>
            <a:endParaRPr lang="en-US" dirty="0"/>
          </a:p>
        </p:txBody>
      </p:sp>
    </p:spTree>
    <p:extLst>
      <p:ext uri="{BB962C8B-B14F-4D97-AF65-F5344CB8AC3E}">
        <p14:creationId xmlns:p14="http://schemas.microsoft.com/office/powerpoint/2010/main" val="36908831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924800" cy="1077897"/>
          </a:xfrm>
        </p:spPr>
        <p:txBody>
          <a:bodyPr>
            <a:normAutofit fontScale="90000"/>
          </a:bodyPr>
          <a:lstStyle/>
          <a:p>
            <a:r>
              <a:rPr lang="en-US" dirty="0"/>
              <a:t>How Nicotine Works in the Brain</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371600"/>
            <a:ext cx="7696200" cy="5183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TextBox 37"/>
          <p:cNvSpPr txBox="1"/>
          <p:nvPr/>
        </p:nvSpPr>
        <p:spPr>
          <a:xfrm>
            <a:off x="0" y="6550223"/>
            <a:ext cx="5181600" cy="307777"/>
          </a:xfrm>
          <a:prstGeom prst="rect">
            <a:avLst/>
          </a:prstGeom>
          <a:noFill/>
        </p:spPr>
        <p:txBody>
          <a:bodyPr wrap="square" rtlCol="0">
            <a:spAutoFit/>
          </a:bodyPr>
          <a:lstStyle/>
          <a:p>
            <a:r>
              <a:rPr lang="en-US" sz="1400" b="1" dirty="0">
                <a:solidFill>
                  <a:schemeClr val="tx2">
                    <a:lumMod val="60000"/>
                    <a:lumOff val="40000"/>
                  </a:schemeClr>
                </a:solidFill>
              </a:rPr>
              <a:t>SOURCE:</a:t>
            </a:r>
            <a:r>
              <a:rPr lang="en-US" sz="1400" dirty="0">
                <a:solidFill>
                  <a:schemeClr val="tx2">
                    <a:lumMod val="60000"/>
                    <a:lumOff val="40000"/>
                  </a:schemeClr>
                </a:solidFill>
              </a:rPr>
              <a:t> Slide courtesy of Steven A. Schroeder, MD, 2015.</a:t>
            </a:r>
          </a:p>
        </p:txBody>
      </p:sp>
      <p:sp>
        <p:nvSpPr>
          <p:cNvPr id="3" name="Slide Number Placeholder 2"/>
          <p:cNvSpPr>
            <a:spLocks noGrp="1"/>
          </p:cNvSpPr>
          <p:nvPr>
            <p:ph type="sldNum" sz="quarter" idx="11"/>
          </p:nvPr>
        </p:nvSpPr>
        <p:spPr/>
        <p:txBody>
          <a:bodyPr/>
          <a:lstStyle/>
          <a:p>
            <a:fld id="{42FDEBBB-D812-4CD2-B983-5CFCE59D02BF}" type="slidenum">
              <a:rPr lang="en-US" smtClean="0"/>
              <a:pPr/>
              <a:t>43</a:t>
            </a:fld>
            <a:endParaRPr lang="en-US" dirty="0"/>
          </a:p>
        </p:txBody>
      </p:sp>
    </p:spTree>
    <p:extLst>
      <p:ext uri="{BB962C8B-B14F-4D97-AF65-F5344CB8AC3E}">
        <p14:creationId xmlns:p14="http://schemas.microsoft.com/office/powerpoint/2010/main" val="41435574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85800" y="304801"/>
            <a:ext cx="7696200" cy="1143000"/>
          </a:xfrm>
        </p:spPr>
        <p:txBody>
          <a:bodyPr>
            <a:noAutofit/>
          </a:bodyPr>
          <a:lstStyle/>
          <a:p>
            <a:r>
              <a:rPr lang="en-US" dirty="0"/>
              <a:t>Health Effects of Cigarette Smoking</a:t>
            </a:r>
          </a:p>
        </p:txBody>
      </p:sp>
      <p:sp>
        <p:nvSpPr>
          <p:cNvPr id="13" name="TextBox 12"/>
          <p:cNvSpPr txBox="1"/>
          <p:nvPr/>
        </p:nvSpPr>
        <p:spPr>
          <a:xfrm>
            <a:off x="0" y="6553200"/>
            <a:ext cx="5181600" cy="307777"/>
          </a:xfrm>
          <a:prstGeom prst="rect">
            <a:avLst/>
          </a:prstGeom>
          <a:noFill/>
        </p:spPr>
        <p:txBody>
          <a:bodyPr wrap="square" rtlCol="0">
            <a:spAutoFit/>
          </a:bodyPr>
          <a:lstStyle/>
          <a:p>
            <a:r>
              <a:rPr lang="en-US" sz="1400" b="1" dirty="0">
                <a:solidFill>
                  <a:schemeClr val="tx2">
                    <a:lumMod val="60000"/>
                    <a:lumOff val="40000"/>
                  </a:schemeClr>
                </a:solidFill>
              </a:rPr>
              <a:t>SOURCE:</a:t>
            </a:r>
            <a:r>
              <a:rPr lang="en-US" sz="1400" dirty="0">
                <a:solidFill>
                  <a:schemeClr val="tx2">
                    <a:lumMod val="60000"/>
                    <a:lumOff val="40000"/>
                  </a:schemeClr>
                </a:solidFill>
              </a:rPr>
              <a:t> CDC, 2016.</a:t>
            </a:r>
          </a:p>
        </p:txBody>
      </p:sp>
      <p:pic>
        <p:nvPicPr>
          <p:cNvPr id="2" name="Picture 2" descr="http://www.cdc.gov/tobacco/data_statistics/fact_sheets/health_effects/effects_cig_smoking/images/sgr_figure2_5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905000"/>
            <a:ext cx="5943600" cy="4160520"/>
          </a:xfrm>
          <a:prstGeom prst="rect">
            <a:avLst/>
          </a:prstGeom>
          <a:noFill/>
          <a:ln w="38100">
            <a:solidFill>
              <a:schemeClr val="tx2"/>
            </a:solidFill>
          </a:ln>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1"/>
          </p:nvPr>
        </p:nvSpPr>
        <p:spPr/>
        <p:txBody>
          <a:bodyPr/>
          <a:lstStyle/>
          <a:p>
            <a:fld id="{42FDEBBB-D812-4CD2-B983-5CFCE59D02BF}" type="slidenum">
              <a:rPr lang="en-US" smtClean="0"/>
              <a:pPr/>
              <a:t>44</a:t>
            </a:fld>
            <a:endParaRPr lang="en-US" dirty="0"/>
          </a:p>
        </p:txBody>
      </p:sp>
    </p:spTree>
    <p:extLst>
      <p:ext uri="{BB962C8B-B14F-4D97-AF65-F5344CB8AC3E}">
        <p14:creationId xmlns:p14="http://schemas.microsoft.com/office/powerpoint/2010/main" val="19970926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381000"/>
            <a:ext cx="7696200" cy="1143000"/>
          </a:xfrm>
        </p:spPr>
        <p:txBody>
          <a:bodyPr>
            <a:noAutofit/>
          </a:bodyPr>
          <a:lstStyle/>
          <a:p>
            <a:r>
              <a:rPr lang="en-US" sz="3600" dirty="0"/>
              <a:t>Enzyme Level Differences between Smokers and Non-Smokers</a:t>
            </a: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71600" y="1752600"/>
            <a:ext cx="6324600" cy="4718153"/>
          </a:xfrm>
          <a:ln w="38100">
            <a:solidFill>
              <a:schemeClr val="tx2"/>
            </a:solidFill>
          </a:ln>
        </p:spPr>
      </p:pic>
      <p:sp>
        <p:nvSpPr>
          <p:cNvPr id="4" name="TextBox 3"/>
          <p:cNvSpPr txBox="1"/>
          <p:nvPr/>
        </p:nvSpPr>
        <p:spPr>
          <a:xfrm>
            <a:off x="0" y="6550223"/>
            <a:ext cx="5181600" cy="307777"/>
          </a:xfrm>
          <a:prstGeom prst="rect">
            <a:avLst/>
          </a:prstGeom>
          <a:noFill/>
        </p:spPr>
        <p:txBody>
          <a:bodyPr wrap="square" rtlCol="0">
            <a:spAutoFit/>
          </a:bodyPr>
          <a:lstStyle/>
          <a:p>
            <a:r>
              <a:rPr lang="en-US" sz="1400" b="1" dirty="0">
                <a:solidFill>
                  <a:schemeClr val="tx2">
                    <a:lumMod val="60000"/>
                    <a:lumOff val="40000"/>
                  </a:schemeClr>
                </a:solidFill>
              </a:rPr>
              <a:t>SOURCE:</a:t>
            </a:r>
            <a:r>
              <a:rPr lang="en-US" sz="1400" dirty="0">
                <a:solidFill>
                  <a:schemeClr val="tx2">
                    <a:lumMod val="60000"/>
                    <a:lumOff val="40000"/>
                  </a:schemeClr>
                </a:solidFill>
              </a:rPr>
              <a:t> NIDA, </a:t>
            </a:r>
            <a:r>
              <a:rPr lang="en-US" sz="1400" dirty="0" smtClean="0">
                <a:solidFill>
                  <a:schemeClr val="tx2">
                    <a:lumMod val="60000"/>
                    <a:lumOff val="40000"/>
                  </a:schemeClr>
                </a:solidFill>
              </a:rPr>
              <a:t>2012.</a:t>
            </a:r>
            <a:endParaRPr lang="en-US" sz="1400" dirty="0">
              <a:solidFill>
                <a:schemeClr val="tx2">
                  <a:lumMod val="60000"/>
                  <a:lumOff val="40000"/>
                </a:schemeClr>
              </a:solidFill>
            </a:endParaRPr>
          </a:p>
        </p:txBody>
      </p:sp>
      <p:sp>
        <p:nvSpPr>
          <p:cNvPr id="2" name="Slide Number Placeholder 1"/>
          <p:cNvSpPr>
            <a:spLocks noGrp="1"/>
          </p:cNvSpPr>
          <p:nvPr>
            <p:ph type="sldNum" sz="quarter" idx="11"/>
          </p:nvPr>
        </p:nvSpPr>
        <p:spPr/>
        <p:txBody>
          <a:bodyPr/>
          <a:lstStyle/>
          <a:p>
            <a:fld id="{42FDEBBB-D812-4CD2-B983-5CFCE59D02BF}" type="slidenum">
              <a:rPr lang="en-US" smtClean="0"/>
              <a:pPr/>
              <a:t>45</a:t>
            </a:fld>
            <a:endParaRPr lang="en-US" dirty="0"/>
          </a:p>
        </p:txBody>
      </p:sp>
    </p:spTree>
    <p:extLst>
      <p:ext uri="{BB962C8B-B14F-4D97-AF65-F5344CB8AC3E}">
        <p14:creationId xmlns:p14="http://schemas.microsoft.com/office/powerpoint/2010/main" val="19681394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Impact of Smoking on the User’s Lungs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07749" y="1905000"/>
            <a:ext cx="5728503" cy="4525518"/>
          </a:xfrm>
          <a:ln w="38100">
            <a:solidFill>
              <a:schemeClr val="tx2"/>
            </a:solidFill>
          </a:ln>
        </p:spPr>
      </p:pic>
      <p:sp>
        <p:nvSpPr>
          <p:cNvPr id="5" name="TextBox 4"/>
          <p:cNvSpPr txBox="1"/>
          <p:nvPr/>
        </p:nvSpPr>
        <p:spPr>
          <a:xfrm>
            <a:off x="0" y="6553200"/>
            <a:ext cx="5181600" cy="307777"/>
          </a:xfrm>
          <a:prstGeom prst="rect">
            <a:avLst/>
          </a:prstGeom>
          <a:noFill/>
        </p:spPr>
        <p:txBody>
          <a:bodyPr wrap="square" rtlCol="0">
            <a:spAutoFit/>
          </a:bodyPr>
          <a:lstStyle/>
          <a:p>
            <a:r>
              <a:rPr lang="en-US" sz="1400" b="1" dirty="0">
                <a:solidFill>
                  <a:schemeClr val="tx2">
                    <a:lumMod val="60000"/>
                    <a:lumOff val="40000"/>
                  </a:schemeClr>
                </a:solidFill>
              </a:rPr>
              <a:t>SOURCE:</a:t>
            </a:r>
            <a:r>
              <a:rPr lang="en-US" sz="1400" dirty="0">
                <a:solidFill>
                  <a:schemeClr val="tx2">
                    <a:lumMod val="60000"/>
                    <a:lumOff val="40000"/>
                  </a:schemeClr>
                </a:solidFill>
              </a:rPr>
              <a:t> NIDA, 2016.</a:t>
            </a:r>
          </a:p>
        </p:txBody>
      </p:sp>
      <p:sp>
        <p:nvSpPr>
          <p:cNvPr id="3" name="Slide Number Placeholder 2"/>
          <p:cNvSpPr>
            <a:spLocks noGrp="1"/>
          </p:cNvSpPr>
          <p:nvPr>
            <p:ph type="sldNum" sz="quarter" idx="11"/>
          </p:nvPr>
        </p:nvSpPr>
        <p:spPr/>
        <p:txBody>
          <a:bodyPr/>
          <a:lstStyle/>
          <a:p>
            <a:fld id="{42FDEBBB-D812-4CD2-B983-5CFCE59D02BF}" type="slidenum">
              <a:rPr lang="en-US" smtClean="0"/>
              <a:pPr/>
              <a:t>46</a:t>
            </a:fld>
            <a:endParaRPr lang="en-US" dirty="0"/>
          </a:p>
        </p:txBody>
      </p:sp>
    </p:spTree>
    <p:extLst>
      <p:ext uri="{BB962C8B-B14F-4D97-AF65-F5344CB8AC3E}">
        <p14:creationId xmlns:p14="http://schemas.microsoft.com/office/powerpoint/2010/main" val="31943640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0"/>
            <a:ext cx="7543800" cy="1219200"/>
          </a:xfrm>
        </p:spPr>
        <p:txBody>
          <a:bodyPr>
            <a:normAutofit fontScale="90000"/>
          </a:bodyPr>
          <a:lstStyle/>
          <a:p>
            <a:r>
              <a:rPr lang="en-US" dirty="0"/>
              <a:t>Effects of Cigarette Smoking on the Brain Differ between Men and Women</a:t>
            </a:r>
          </a:p>
        </p:txBody>
      </p:sp>
      <p:sp>
        <p:nvSpPr>
          <p:cNvPr id="3" name="Content Placeholder 2"/>
          <p:cNvSpPr>
            <a:spLocks noGrp="1"/>
          </p:cNvSpPr>
          <p:nvPr>
            <p:ph idx="1"/>
          </p:nvPr>
        </p:nvSpPr>
        <p:spPr>
          <a:xfrm>
            <a:off x="457200" y="1981200"/>
            <a:ext cx="7467600" cy="4648200"/>
          </a:xfrm>
        </p:spPr>
        <p:txBody>
          <a:bodyPr>
            <a:noAutofit/>
          </a:bodyPr>
          <a:lstStyle/>
          <a:p>
            <a:r>
              <a:rPr lang="en-US" sz="2800" dirty="0"/>
              <a:t>Dopamine release in nicotine-dependent men occurred in the </a:t>
            </a:r>
            <a:r>
              <a:rPr lang="en-US" sz="2800" dirty="0">
                <a:solidFill>
                  <a:schemeClr val="tx2">
                    <a:lumMod val="60000"/>
                    <a:lumOff val="40000"/>
                  </a:schemeClr>
                </a:solidFill>
              </a:rPr>
              <a:t>ventral striatum</a:t>
            </a:r>
            <a:r>
              <a:rPr lang="en-US" sz="2800" dirty="0"/>
              <a:t>, the part of the brain associated with </a:t>
            </a:r>
            <a:r>
              <a:rPr lang="en-US" sz="2800" dirty="0">
                <a:solidFill>
                  <a:schemeClr val="tx2">
                    <a:lumMod val="60000"/>
                    <a:lumOff val="40000"/>
                  </a:schemeClr>
                </a:solidFill>
              </a:rPr>
              <a:t>drug reinforcement</a:t>
            </a:r>
          </a:p>
          <a:p>
            <a:r>
              <a:rPr lang="en-US" sz="2800" dirty="0"/>
              <a:t>In women, dopamine response was found in the </a:t>
            </a:r>
            <a:r>
              <a:rPr lang="en-US" sz="2800" dirty="0">
                <a:solidFill>
                  <a:schemeClr val="tx2">
                    <a:lumMod val="60000"/>
                    <a:lumOff val="40000"/>
                  </a:schemeClr>
                </a:solidFill>
              </a:rPr>
              <a:t>dorsal striatum</a:t>
            </a:r>
            <a:r>
              <a:rPr lang="en-US" sz="2800" dirty="0"/>
              <a:t>, associated with </a:t>
            </a:r>
            <a:r>
              <a:rPr lang="en-US" sz="2800" dirty="0">
                <a:solidFill>
                  <a:schemeClr val="tx2">
                    <a:lumMod val="60000"/>
                    <a:lumOff val="40000"/>
                  </a:schemeClr>
                </a:solidFill>
              </a:rPr>
              <a:t>habit formation</a:t>
            </a:r>
          </a:p>
          <a:p>
            <a:r>
              <a:rPr lang="en-US" sz="2800" dirty="0"/>
              <a:t>Men tend to be reinforced by the </a:t>
            </a:r>
            <a:r>
              <a:rPr lang="en-US" sz="2800" dirty="0">
                <a:solidFill>
                  <a:schemeClr val="tx2">
                    <a:lumMod val="60000"/>
                    <a:lumOff val="40000"/>
                  </a:schemeClr>
                </a:solidFill>
              </a:rPr>
              <a:t>nicotine in cigarettes</a:t>
            </a:r>
            <a:r>
              <a:rPr lang="en-US" sz="2800" dirty="0"/>
              <a:t>, while women smoke for reasons that may be related to </a:t>
            </a:r>
            <a:r>
              <a:rPr lang="en-US" sz="2800" dirty="0">
                <a:solidFill>
                  <a:schemeClr val="tx2">
                    <a:lumMod val="60000"/>
                    <a:lumOff val="40000"/>
                  </a:schemeClr>
                </a:solidFill>
              </a:rPr>
              <a:t>mood or from habit</a:t>
            </a:r>
          </a:p>
        </p:txBody>
      </p:sp>
      <p:grpSp>
        <p:nvGrpSpPr>
          <p:cNvPr id="5" name="Group 315"/>
          <p:cNvGrpSpPr/>
          <p:nvPr/>
        </p:nvGrpSpPr>
        <p:grpSpPr>
          <a:xfrm>
            <a:off x="7315200" y="1308448"/>
            <a:ext cx="595008" cy="1981200"/>
            <a:chOff x="2717059" y="533400"/>
            <a:chExt cx="151342" cy="560645"/>
          </a:xfrm>
          <a:solidFill>
            <a:schemeClr val="accent2"/>
          </a:solidFill>
        </p:grpSpPr>
        <p:sp>
          <p:nvSpPr>
            <p:cNvPr id="6" name="Freeform 36"/>
            <p:cNvSpPr>
              <a:spLocks/>
            </p:cNvSpPr>
            <p:nvPr/>
          </p:nvSpPr>
          <p:spPr bwMode="auto">
            <a:xfrm>
              <a:off x="2750926" y="533400"/>
              <a:ext cx="74083" cy="111215"/>
            </a:xfrm>
            <a:custGeom>
              <a:avLst/>
              <a:gdLst/>
              <a:ahLst/>
              <a:cxnLst>
                <a:cxn ang="0">
                  <a:pos x="29" y="14"/>
                </a:cxn>
                <a:cxn ang="0">
                  <a:pos x="0" y="53"/>
                </a:cxn>
                <a:cxn ang="0">
                  <a:pos x="22" y="118"/>
                </a:cxn>
                <a:cxn ang="0">
                  <a:pos x="76" y="146"/>
                </a:cxn>
                <a:cxn ang="0">
                  <a:pos x="108" y="134"/>
                </a:cxn>
                <a:cxn ang="0">
                  <a:pos x="124" y="113"/>
                </a:cxn>
                <a:cxn ang="0">
                  <a:pos x="141" y="78"/>
                </a:cxn>
                <a:cxn ang="0">
                  <a:pos x="127" y="24"/>
                </a:cxn>
                <a:cxn ang="0">
                  <a:pos x="80" y="0"/>
                </a:cxn>
                <a:cxn ang="0">
                  <a:pos x="29" y="14"/>
                </a:cxn>
              </a:cxnLst>
              <a:rect l="0" t="0" r="r" b="b"/>
              <a:pathLst>
                <a:path w="141" h="146">
                  <a:moveTo>
                    <a:pt x="29" y="14"/>
                  </a:moveTo>
                  <a:lnTo>
                    <a:pt x="0" y="53"/>
                  </a:lnTo>
                  <a:lnTo>
                    <a:pt x="22" y="118"/>
                  </a:lnTo>
                  <a:lnTo>
                    <a:pt x="76" y="146"/>
                  </a:lnTo>
                  <a:lnTo>
                    <a:pt x="108" y="134"/>
                  </a:lnTo>
                  <a:lnTo>
                    <a:pt x="124" y="113"/>
                  </a:lnTo>
                  <a:lnTo>
                    <a:pt x="141" y="78"/>
                  </a:lnTo>
                  <a:lnTo>
                    <a:pt x="127" y="24"/>
                  </a:lnTo>
                  <a:lnTo>
                    <a:pt x="80" y="0"/>
                  </a:lnTo>
                  <a:lnTo>
                    <a:pt x="29"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7" name="Freeform 37"/>
            <p:cNvSpPr>
              <a:spLocks/>
            </p:cNvSpPr>
            <p:nvPr/>
          </p:nvSpPr>
          <p:spPr bwMode="auto">
            <a:xfrm>
              <a:off x="2717059" y="650710"/>
              <a:ext cx="151342" cy="443335"/>
            </a:xfrm>
            <a:custGeom>
              <a:avLst/>
              <a:gdLst/>
              <a:ahLst/>
              <a:cxnLst>
                <a:cxn ang="0">
                  <a:pos x="210" y="196"/>
                </a:cxn>
                <a:cxn ang="0">
                  <a:pos x="222" y="152"/>
                </a:cxn>
                <a:cxn ang="0">
                  <a:pos x="232" y="262"/>
                </a:cxn>
                <a:cxn ang="0">
                  <a:pos x="246" y="281"/>
                </a:cxn>
                <a:cxn ang="0">
                  <a:pos x="285" y="273"/>
                </a:cxn>
                <a:cxn ang="0">
                  <a:pos x="268" y="185"/>
                </a:cxn>
                <a:cxn ang="0">
                  <a:pos x="266" y="84"/>
                </a:cxn>
                <a:cxn ang="0">
                  <a:pos x="239" y="35"/>
                </a:cxn>
                <a:cxn ang="0">
                  <a:pos x="178" y="8"/>
                </a:cxn>
                <a:cxn ang="0">
                  <a:pos x="92" y="0"/>
                </a:cxn>
                <a:cxn ang="0">
                  <a:pos x="38" y="38"/>
                </a:cxn>
                <a:cxn ang="0">
                  <a:pos x="15" y="104"/>
                </a:cxn>
                <a:cxn ang="0">
                  <a:pos x="9" y="183"/>
                </a:cxn>
                <a:cxn ang="0">
                  <a:pos x="0" y="284"/>
                </a:cxn>
                <a:cxn ang="0">
                  <a:pos x="35" y="281"/>
                </a:cxn>
                <a:cxn ang="0">
                  <a:pos x="46" y="201"/>
                </a:cxn>
                <a:cxn ang="0">
                  <a:pos x="64" y="134"/>
                </a:cxn>
                <a:cxn ang="0">
                  <a:pos x="68" y="247"/>
                </a:cxn>
                <a:cxn ang="0">
                  <a:pos x="72" y="337"/>
                </a:cxn>
                <a:cxn ang="0">
                  <a:pos x="54" y="572"/>
                </a:cxn>
                <a:cxn ang="0">
                  <a:pos x="136" y="581"/>
                </a:cxn>
                <a:cxn ang="0">
                  <a:pos x="138" y="421"/>
                </a:cxn>
                <a:cxn ang="0">
                  <a:pos x="142" y="311"/>
                </a:cxn>
                <a:cxn ang="0">
                  <a:pos x="165" y="456"/>
                </a:cxn>
                <a:cxn ang="0">
                  <a:pos x="168" y="579"/>
                </a:cxn>
                <a:cxn ang="0">
                  <a:pos x="222" y="579"/>
                </a:cxn>
                <a:cxn ang="0">
                  <a:pos x="231" y="389"/>
                </a:cxn>
                <a:cxn ang="0">
                  <a:pos x="213" y="264"/>
                </a:cxn>
                <a:cxn ang="0">
                  <a:pos x="210" y="196"/>
                </a:cxn>
              </a:cxnLst>
              <a:rect l="0" t="0" r="r" b="b"/>
              <a:pathLst>
                <a:path w="285" h="581">
                  <a:moveTo>
                    <a:pt x="210" y="196"/>
                  </a:moveTo>
                  <a:lnTo>
                    <a:pt x="222" y="152"/>
                  </a:lnTo>
                  <a:lnTo>
                    <a:pt x="232" y="262"/>
                  </a:lnTo>
                  <a:lnTo>
                    <a:pt x="246" y="281"/>
                  </a:lnTo>
                  <a:lnTo>
                    <a:pt x="285" y="273"/>
                  </a:lnTo>
                  <a:lnTo>
                    <a:pt x="268" y="185"/>
                  </a:lnTo>
                  <a:lnTo>
                    <a:pt x="266" y="84"/>
                  </a:lnTo>
                  <a:lnTo>
                    <a:pt x="239" y="35"/>
                  </a:lnTo>
                  <a:lnTo>
                    <a:pt x="178" y="8"/>
                  </a:lnTo>
                  <a:lnTo>
                    <a:pt x="92" y="0"/>
                  </a:lnTo>
                  <a:lnTo>
                    <a:pt x="38" y="38"/>
                  </a:lnTo>
                  <a:lnTo>
                    <a:pt x="15" y="104"/>
                  </a:lnTo>
                  <a:lnTo>
                    <a:pt x="9" y="183"/>
                  </a:lnTo>
                  <a:lnTo>
                    <a:pt x="0" y="284"/>
                  </a:lnTo>
                  <a:lnTo>
                    <a:pt x="35" y="281"/>
                  </a:lnTo>
                  <a:lnTo>
                    <a:pt x="46" y="201"/>
                  </a:lnTo>
                  <a:lnTo>
                    <a:pt x="64" y="134"/>
                  </a:lnTo>
                  <a:lnTo>
                    <a:pt x="68" y="247"/>
                  </a:lnTo>
                  <a:lnTo>
                    <a:pt x="72" y="337"/>
                  </a:lnTo>
                  <a:lnTo>
                    <a:pt x="54" y="572"/>
                  </a:lnTo>
                  <a:lnTo>
                    <a:pt x="136" y="581"/>
                  </a:lnTo>
                  <a:lnTo>
                    <a:pt x="138" y="421"/>
                  </a:lnTo>
                  <a:lnTo>
                    <a:pt x="142" y="311"/>
                  </a:lnTo>
                  <a:lnTo>
                    <a:pt x="165" y="456"/>
                  </a:lnTo>
                  <a:lnTo>
                    <a:pt x="168" y="579"/>
                  </a:lnTo>
                  <a:lnTo>
                    <a:pt x="222" y="579"/>
                  </a:lnTo>
                  <a:lnTo>
                    <a:pt x="231" y="389"/>
                  </a:lnTo>
                  <a:lnTo>
                    <a:pt x="213" y="264"/>
                  </a:lnTo>
                  <a:lnTo>
                    <a:pt x="210" y="196"/>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grpSp>
        <p:nvGrpSpPr>
          <p:cNvPr id="12" name="Group 1101"/>
          <p:cNvGrpSpPr/>
          <p:nvPr/>
        </p:nvGrpSpPr>
        <p:grpSpPr bwMode="auto">
          <a:xfrm>
            <a:off x="7933647" y="3124200"/>
            <a:ext cx="762003" cy="2089150"/>
            <a:chOff x="6958013" y="2370932"/>
            <a:chExt cx="227013" cy="600869"/>
          </a:xfrm>
          <a:solidFill>
            <a:schemeClr val="accent3"/>
          </a:solidFill>
        </p:grpSpPr>
        <p:sp>
          <p:nvSpPr>
            <p:cNvPr id="13" name="Freeform 27"/>
            <p:cNvSpPr>
              <a:spLocks/>
            </p:cNvSpPr>
            <p:nvPr/>
          </p:nvSpPr>
          <p:spPr bwMode="auto">
            <a:xfrm>
              <a:off x="7010400" y="2370932"/>
              <a:ext cx="111125" cy="112713"/>
            </a:xfrm>
            <a:custGeom>
              <a:avLst/>
              <a:gdLst/>
              <a:ahLst/>
              <a:cxnLst>
                <a:cxn ang="0">
                  <a:pos x="30" y="14"/>
                </a:cxn>
                <a:cxn ang="0">
                  <a:pos x="0" y="53"/>
                </a:cxn>
                <a:cxn ang="0">
                  <a:pos x="4" y="106"/>
                </a:cxn>
                <a:cxn ang="0">
                  <a:pos x="58" y="142"/>
                </a:cxn>
                <a:cxn ang="0">
                  <a:pos x="96" y="134"/>
                </a:cxn>
                <a:cxn ang="0">
                  <a:pos x="127" y="113"/>
                </a:cxn>
                <a:cxn ang="0">
                  <a:pos x="142" y="79"/>
                </a:cxn>
                <a:cxn ang="0">
                  <a:pos x="129" y="25"/>
                </a:cxn>
                <a:cxn ang="0">
                  <a:pos x="81" y="0"/>
                </a:cxn>
                <a:cxn ang="0">
                  <a:pos x="30" y="14"/>
                </a:cxn>
              </a:cxnLst>
              <a:rect l="0" t="0" r="r" b="b"/>
              <a:pathLst>
                <a:path w="142" h="142">
                  <a:moveTo>
                    <a:pt x="30" y="14"/>
                  </a:moveTo>
                  <a:lnTo>
                    <a:pt x="0" y="53"/>
                  </a:lnTo>
                  <a:lnTo>
                    <a:pt x="4" y="106"/>
                  </a:lnTo>
                  <a:lnTo>
                    <a:pt x="58" y="142"/>
                  </a:lnTo>
                  <a:lnTo>
                    <a:pt x="96" y="134"/>
                  </a:lnTo>
                  <a:lnTo>
                    <a:pt x="127" y="113"/>
                  </a:lnTo>
                  <a:lnTo>
                    <a:pt x="142" y="79"/>
                  </a:lnTo>
                  <a:lnTo>
                    <a:pt x="129" y="25"/>
                  </a:lnTo>
                  <a:lnTo>
                    <a:pt x="81" y="0"/>
                  </a:lnTo>
                  <a:lnTo>
                    <a:pt x="30" y="14"/>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sp>
          <p:nvSpPr>
            <p:cNvPr id="14" name="Freeform 28"/>
            <p:cNvSpPr>
              <a:spLocks/>
            </p:cNvSpPr>
            <p:nvPr/>
          </p:nvSpPr>
          <p:spPr bwMode="auto">
            <a:xfrm>
              <a:off x="6958013" y="2490788"/>
              <a:ext cx="227013" cy="481013"/>
            </a:xfrm>
            <a:custGeom>
              <a:avLst/>
              <a:gdLst/>
              <a:ahLst/>
              <a:cxnLst>
                <a:cxn ang="0">
                  <a:pos x="70" y="205"/>
                </a:cxn>
                <a:cxn ang="0">
                  <a:pos x="52" y="296"/>
                </a:cxn>
                <a:cxn ang="0">
                  <a:pos x="23" y="353"/>
                </a:cxn>
                <a:cxn ang="0">
                  <a:pos x="6" y="425"/>
                </a:cxn>
                <a:cxn ang="0">
                  <a:pos x="85" y="417"/>
                </a:cxn>
                <a:cxn ang="0">
                  <a:pos x="107" y="597"/>
                </a:cxn>
                <a:cxn ang="0">
                  <a:pos x="156" y="607"/>
                </a:cxn>
                <a:cxn ang="0">
                  <a:pos x="166" y="501"/>
                </a:cxn>
                <a:cxn ang="0">
                  <a:pos x="188" y="425"/>
                </a:cxn>
                <a:cxn ang="0">
                  <a:pos x="269" y="425"/>
                </a:cxn>
                <a:cxn ang="0">
                  <a:pos x="234" y="355"/>
                </a:cxn>
                <a:cxn ang="0">
                  <a:pos x="223" y="287"/>
                </a:cxn>
                <a:cxn ang="0">
                  <a:pos x="213" y="228"/>
                </a:cxn>
                <a:cxn ang="0">
                  <a:pos x="222" y="152"/>
                </a:cxn>
                <a:cxn ang="0">
                  <a:pos x="234" y="262"/>
                </a:cxn>
                <a:cxn ang="0">
                  <a:pos x="246" y="281"/>
                </a:cxn>
                <a:cxn ang="0">
                  <a:pos x="285" y="273"/>
                </a:cxn>
                <a:cxn ang="0">
                  <a:pos x="268" y="185"/>
                </a:cxn>
                <a:cxn ang="0">
                  <a:pos x="267" y="84"/>
                </a:cxn>
                <a:cxn ang="0">
                  <a:pos x="239" y="35"/>
                </a:cxn>
                <a:cxn ang="0">
                  <a:pos x="179" y="8"/>
                </a:cxn>
                <a:cxn ang="0">
                  <a:pos x="93" y="0"/>
                </a:cxn>
                <a:cxn ang="0">
                  <a:pos x="39" y="38"/>
                </a:cxn>
                <a:cxn ang="0">
                  <a:pos x="16" y="104"/>
                </a:cxn>
                <a:cxn ang="0">
                  <a:pos x="10" y="183"/>
                </a:cxn>
                <a:cxn ang="0">
                  <a:pos x="0" y="284"/>
                </a:cxn>
                <a:cxn ang="0">
                  <a:pos x="37" y="281"/>
                </a:cxn>
                <a:cxn ang="0">
                  <a:pos x="47" y="201"/>
                </a:cxn>
                <a:cxn ang="0">
                  <a:pos x="65" y="134"/>
                </a:cxn>
                <a:cxn ang="0">
                  <a:pos x="70" y="205"/>
                </a:cxn>
              </a:cxnLst>
              <a:rect l="0" t="0" r="r" b="b"/>
              <a:pathLst>
                <a:path w="285" h="607">
                  <a:moveTo>
                    <a:pt x="70" y="205"/>
                  </a:moveTo>
                  <a:lnTo>
                    <a:pt x="52" y="296"/>
                  </a:lnTo>
                  <a:lnTo>
                    <a:pt x="23" y="353"/>
                  </a:lnTo>
                  <a:lnTo>
                    <a:pt x="6" y="425"/>
                  </a:lnTo>
                  <a:lnTo>
                    <a:pt x="85" y="417"/>
                  </a:lnTo>
                  <a:lnTo>
                    <a:pt x="107" y="597"/>
                  </a:lnTo>
                  <a:lnTo>
                    <a:pt x="156" y="607"/>
                  </a:lnTo>
                  <a:lnTo>
                    <a:pt x="166" y="501"/>
                  </a:lnTo>
                  <a:lnTo>
                    <a:pt x="188" y="425"/>
                  </a:lnTo>
                  <a:lnTo>
                    <a:pt x="269" y="425"/>
                  </a:lnTo>
                  <a:lnTo>
                    <a:pt x="234" y="355"/>
                  </a:lnTo>
                  <a:lnTo>
                    <a:pt x="223" y="287"/>
                  </a:lnTo>
                  <a:lnTo>
                    <a:pt x="213" y="228"/>
                  </a:lnTo>
                  <a:lnTo>
                    <a:pt x="222" y="152"/>
                  </a:lnTo>
                  <a:lnTo>
                    <a:pt x="234" y="262"/>
                  </a:lnTo>
                  <a:lnTo>
                    <a:pt x="246" y="281"/>
                  </a:lnTo>
                  <a:lnTo>
                    <a:pt x="285" y="273"/>
                  </a:lnTo>
                  <a:lnTo>
                    <a:pt x="268" y="185"/>
                  </a:lnTo>
                  <a:lnTo>
                    <a:pt x="267" y="84"/>
                  </a:lnTo>
                  <a:lnTo>
                    <a:pt x="239" y="35"/>
                  </a:lnTo>
                  <a:lnTo>
                    <a:pt x="179" y="8"/>
                  </a:lnTo>
                  <a:lnTo>
                    <a:pt x="93" y="0"/>
                  </a:lnTo>
                  <a:lnTo>
                    <a:pt x="39" y="38"/>
                  </a:lnTo>
                  <a:lnTo>
                    <a:pt x="16" y="104"/>
                  </a:lnTo>
                  <a:lnTo>
                    <a:pt x="10" y="183"/>
                  </a:lnTo>
                  <a:lnTo>
                    <a:pt x="0" y="284"/>
                  </a:lnTo>
                  <a:lnTo>
                    <a:pt x="37" y="281"/>
                  </a:lnTo>
                  <a:lnTo>
                    <a:pt x="47" y="201"/>
                  </a:lnTo>
                  <a:lnTo>
                    <a:pt x="65" y="134"/>
                  </a:lnTo>
                  <a:lnTo>
                    <a:pt x="70" y="205"/>
                  </a:lnTo>
                  <a:close/>
                </a:path>
              </a:pathLst>
            </a:custGeom>
            <a:grpFill/>
            <a:ln w="9525">
              <a:solidFill>
                <a:schemeClr val="bg1"/>
              </a:solidFill>
              <a:round/>
              <a:headEnd/>
              <a:tailEnd/>
            </a:ln>
          </p:spPr>
          <p:txBody>
            <a:bodyPr/>
            <a:lstStyle/>
            <a:p>
              <a:pPr>
                <a:defRPr/>
              </a:pPr>
              <a:endParaRPr lang="en-US" sz="2400">
                <a:solidFill>
                  <a:srgbClr val="FFFFFF"/>
                </a:solidFill>
                <a:latin typeface="Times New Roman" pitchFamily="18" charset="0"/>
                <a:cs typeface="Arial" pitchFamily="34" charset="0"/>
              </a:endParaRPr>
            </a:p>
          </p:txBody>
        </p:sp>
      </p:grpSp>
      <p:sp>
        <p:nvSpPr>
          <p:cNvPr id="15" name="TextBox 14"/>
          <p:cNvSpPr txBox="1"/>
          <p:nvPr/>
        </p:nvSpPr>
        <p:spPr>
          <a:xfrm>
            <a:off x="0" y="6550223"/>
            <a:ext cx="5181600" cy="307777"/>
          </a:xfrm>
          <a:prstGeom prst="rect">
            <a:avLst/>
          </a:prstGeom>
          <a:noFill/>
        </p:spPr>
        <p:txBody>
          <a:bodyPr wrap="square" rtlCol="0">
            <a:spAutoFit/>
          </a:bodyPr>
          <a:lstStyle/>
          <a:p>
            <a:r>
              <a:rPr lang="en-US" sz="1400" b="1" dirty="0">
                <a:solidFill>
                  <a:schemeClr val="tx2">
                    <a:lumMod val="60000"/>
                    <a:lumOff val="40000"/>
                  </a:schemeClr>
                </a:solidFill>
              </a:rPr>
              <a:t>SOURCE:</a:t>
            </a:r>
            <a:r>
              <a:rPr lang="en-US" sz="1400" dirty="0">
                <a:solidFill>
                  <a:schemeClr val="tx2">
                    <a:lumMod val="60000"/>
                    <a:lumOff val="40000"/>
                  </a:schemeClr>
                </a:solidFill>
              </a:rPr>
              <a:t> Cosgrove et al., 2014.</a:t>
            </a:r>
          </a:p>
        </p:txBody>
      </p:sp>
      <p:sp>
        <p:nvSpPr>
          <p:cNvPr id="4" name="Slide Number Placeholder 3"/>
          <p:cNvSpPr>
            <a:spLocks noGrp="1"/>
          </p:cNvSpPr>
          <p:nvPr>
            <p:ph type="sldNum" sz="quarter" idx="11"/>
          </p:nvPr>
        </p:nvSpPr>
        <p:spPr/>
        <p:txBody>
          <a:bodyPr/>
          <a:lstStyle/>
          <a:p>
            <a:fld id="{42FDEBBB-D812-4CD2-B983-5CFCE59D02BF}" type="slidenum">
              <a:rPr lang="en-US" smtClean="0"/>
              <a:pPr/>
              <a:t>47</a:t>
            </a:fld>
            <a:endParaRPr lang="en-US" dirty="0"/>
          </a:p>
        </p:txBody>
      </p:sp>
    </p:spTree>
    <p:extLst>
      <p:ext uri="{BB962C8B-B14F-4D97-AF65-F5344CB8AC3E}">
        <p14:creationId xmlns:p14="http://schemas.microsoft.com/office/powerpoint/2010/main" val="22626570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Smoking and Pregnancy</a:t>
            </a:r>
          </a:p>
        </p:txBody>
      </p:sp>
      <p:sp>
        <p:nvSpPr>
          <p:cNvPr id="3" name="Content Placeholder 2"/>
          <p:cNvSpPr>
            <a:spLocks noGrp="1"/>
          </p:cNvSpPr>
          <p:nvPr>
            <p:ph idx="1"/>
          </p:nvPr>
        </p:nvSpPr>
        <p:spPr>
          <a:xfrm>
            <a:off x="685800" y="1905000"/>
            <a:ext cx="8229600" cy="4724400"/>
          </a:xfrm>
        </p:spPr>
        <p:txBody>
          <a:bodyPr>
            <a:noAutofit/>
          </a:bodyPr>
          <a:lstStyle/>
          <a:p>
            <a:r>
              <a:rPr lang="en-US" sz="2800" dirty="0"/>
              <a:t>An estimated </a:t>
            </a:r>
            <a:r>
              <a:rPr lang="en-US" sz="2800" dirty="0">
                <a:solidFill>
                  <a:schemeClr val="tx2">
                    <a:lumMod val="60000"/>
                    <a:lumOff val="40000"/>
                  </a:schemeClr>
                </a:solidFill>
              </a:rPr>
              <a:t>16% of pregnant women smoke </a:t>
            </a:r>
            <a:r>
              <a:rPr lang="en-US" sz="2800" dirty="0"/>
              <a:t>during their pregnancies</a:t>
            </a:r>
          </a:p>
          <a:p>
            <a:r>
              <a:rPr lang="en-US" sz="2800" dirty="0"/>
              <a:t>Carbon monoxide and nicotine from tobacco smoke may </a:t>
            </a:r>
            <a:r>
              <a:rPr lang="en-US" sz="2800" dirty="0">
                <a:solidFill>
                  <a:schemeClr val="tx2">
                    <a:lumMod val="60000"/>
                    <a:lumOff val="40000"/>
                  </a:schemeClr>
                </a:solidFill>
              </a:rPr>
              <a:t>interfere with the oxygen supply </a:t>
            </a:r>
            <a:r>
              <a:rPr lang="en-US" sz="2800" dirty="0"/>
              <a:t>to the fetus</a:t>
            </a:r>
          </a:p>
          <a:p>
            <a:r>
              <a:rPr lang="en-US" sz="2800" dirty="0"/>
              <a:t>Adverse effects include </a:t>
            </a:r>
            <a:r>
              <a:rPr lang="en-US" sz="2800" dirty="0">
                <a:solidFill>
                  <a:schemeClr val="tx2">
                    <a:lumMod val="60000"/>
                    <a:lumOff val="40000"/>
                  </a:schemeClr>
                </a:solidFill>
              </a:rPr>
              <a:t>fetal growth retardation </a:t>
            </a:r>
            <a:r>
              <a:rPr lang="en-US" sz="2800" dirty="0"/>
              <a:t>and </a:t>
            </a:r>
            <a:r>
              <a:rPr lang="en-US" sz="2800" dirty="0">
                <a:solidFill>
                  <a:schemeClr val="tx2">
                    <a:lumMod val="60000"/>
                    <a:lumOff val="40000"/>
                  </a:schemeClr>
                </a:solidFill>
              </a:rPr>
              <a:t>decreased birthweight</a:t>
            </a:r>
          </a:p>
          <a:p>
            <a:r>
              <a:rPr lang="en-US" sz="2800" dirty="0"/>
              <a:t>Smoking during pregnancy may also be also associated with </a:t>
            </a:r>
            <a:r>
              <a:rPr lang="en-US" sz="2800" dirty="0">
                <a:solidFill>
                  <a:schemeClr val="tx2">
                    <a:lumMod val="60000"/>
                    <a:lumOff val="40000"/>
                  </a:schemeClr>
                </a:solidFill>
              </a:rPr>
              <a:t>spontaneous abortion </a:t>
            </a:r>
            <a:r>
              <a:rPr lang="en-US" sz="2800" dirty="0"/>
              <a:t>and </a:t>
            </a:r>
            <a:r>
              <a:rPr lang="en-US" sz="2800" dirty="0">
                <a:solidFill>
                  <a:schemeClr val="tx2">
                    <a:lumMod val="60000"/>
                    <a:lumOff val="40000"/>
                  </a:schemeClr>
                </a:solidFill>
              </a:rPr>
              <a:t>sudden infant death syndrome </a:t>
            </a:r>
            <a:r>
              <a:rPr lang="en-US" sz="2800" dirty="0"/>
              <a:t>(SIDS)</a:t>
            </a:r>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0" y="152400"/>
            <a:ext cx="1828800" cy="1828800"/>
          </a:xfrm>
          <a:prstGeom prst="rect">
            <a:avLst/>
          </a:prstGeom>
          <a:effectLst>
            <a:softEdge rad="63500"/>
          </a:effectLst>
        </p:spPr>
      </p:pic>
      <p:sp>
        <p:nvSpPr>
          <p:cNvPr id="5" name="TextBox 4"/>
          <p:cNvSpPr txBox="1"/>
          <p:nvPr/>
        </p:nvSpPr>
        <p:spPr>
          <a:xfrm>
            <a:off x="0" y="6550223"/>
            <a:ext cx="5181600" cy="307777"/>
          </a:xfrm>
          <a:prstGeom prst="rect">
            <a:avLst/>
          </a:prstGeom>
          <a:noFill/>
        </p:spPr>
        <p:txBody>
          <a:bodyPr wrap="square" rtlCol="0">
            <a:spAutoFit/>
          </a:bodyPr>
          <a:lstStyle/>
          <a:p>
            <a:r>
              <a:rPr lang="en-US" sz="1400" b="1" dirty="0">
                <a:solidFill>
                  <a:schemeClr val="tx2">
                    <a:lumMod val="60000"/>
                    <a:lumOff val="40000"/>
                  </a:schemeClr>
                </a:solidFill>
              </a:rPr>
              <a:t>SOURCE:</a:t>
            </a:r>
            <a:r>
              <a:rPr lang="en-US" sz="1400" dirty="0">
                <a:solidFill>
                  <a:schemeClr val="tx2">
                    <a:lumMod val="60000"/>
                    <a:lumOff val="40000"/>
                  </a:schemeClr>
                </a:solidFill>
              </a:rPr>
              <a:t> NIDA, 2016.</a:t>
            </a:r>
          </a:p>
        </p:txBody>
      </p:sp>
      <p:sp>
        <p:nvSpPr>
          <p:cNvPr id="6" name="Slide Number Placeholder 5"/>
          <p:cNvSpPr>
            <a:spLocks noGrp="1"/>
          </p:cNvSpPr>
          <p:nvPr>
            <p:ph type="sldNum" sz="quarter" idx="11"/>
          </p:nvPr>
        </p:nvSpPr>
        <p:spPr/>
        <p:txBody>
          <a:bodyPr/>
          <a:lstStyle/>
          <a:p>
            <a:fld id="{42FDEBBB-D812-4CD2-B983-5CFCE59D02BF}" type="slidenum">
              <a:rPr lang="en-US" smtClean="0"/>
              <a:pPr/>
              <a:t>48</a:t>
            </a:fld>
            <a:endParaRPr lang="en-US" dirty="0"/>
          </a:p>
        </p:txBody>
      </p:sp>
    </p:spTree>
    <p:extLst>
      <p:ext uri="{BB962C8B-B14F-4D97-AF65-F5344CB8AC3E}">
        <p14:creationId xmlns:p14="http://schemas.microsoft.com/office/powerpoint/2010/main" val="17857163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914400"/>
            <a:ext cx="8929597" cy="5105400"/>
          </a:xfrm>
          <a:prstGeom prst="rect">
            <a:avLst/>
          </a:prstGeom>
          <a:effectLst>
            <a:softEdge rad="127000"/>
          </a:effectLst>
        </p:spPr>
      </p:pic>
      <p:sp>
        <p:nvSpPr>
          <p:cNvPr id="5" name="TextBox 4"/>
          <p:cNvSpPr txBox="1"/>
          <p:nvPr/>
        </p:nvSpPr>
        <p:spPr>
          <a:xfrm>
            <a:off x="0" y="6550223"/>
            <a:ext cx="5181600" cy="307777"/>
          </a:xfrm>
          <a:prstGeom prst="rect">
            <a:avLst/>
          </a:prstGeom>
          <a:noFill/>
        </p:spPr>
        <p:txBody>
          <a:bodyPr wrap="square" rtlCol="0">
            <a:spAutoFit/>
          </a:bodyPr>
          <a:lstStyle/>
          <a:p>
            <a:r>
              <a:rPr lang="en-US" sz="1400" b="1" dirty="0">
                <a:solidFill>
                  <a:schemeClr val="tx2">
                    <a:lumMod val="60000"/>
                    <a:lumOff val="40000"/>
                  </a:schemeClr>
                </a:solidFill>
              </a:rPr>
              <a:t>SOURCE:</a:t>
            </a:r>
            <a:r>
              <a:rPr lang="en-US" sz="1400" dirty="0">
                <a:solidFill>
                  <a:schemeClr val="tx2">
                    <a:lumMod val="60000"/>
                    <a:lumOff val="40000"/>
                  </a:schemeClr>
                </a:solidFill>
              </a:rPr>
              <a:t> CDC, 2016.</a:t>
            </a:r>
          </a:p>
        </p:txBody>
      </p:sp>
      <p:sp>
        <p:nvSpPr>
          <p:cNvPr id="6" name="Slide Number Placeholder 7"/>
          <p:cNvSpPr txBox="1">
            <a:spLocks/>
          </p:cNvSpPr>
          <p:nvPr/>
        </p:nvSpPr>
        <p:spPr>
          <a:xfrm>
            <a:off x="8202797" y="6556248"/>
            <a:ext cx="941203" cy="30175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2FDEBBB-D812-4CD2-B983-5CFCE59D02BF}" type="slidenum">
              <a:rPr lang="en-US" sz="1400" smtClean="0"/>
              <a:pPr algn="r"/>
              <a:t>49</a:t>
            </a:fld>
            <a:endParaRPr lang="en-US" sz="1400" dirty="0"/>
          </a:p>
        </p:txBody>
      </p:sp>
    </p:spTree>
    <p:extLst>
      <p:ext uri="{BB962C8B-B14F-4D97-AF65-F5344CB8AC3E}">
        <p14:creationId xmlns:p14="http://schemas.microsoft.com/office/powerpoint/2010/main" val="3398782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Pre-Test Question</a:t>
            </a:r>
          </a:p>
        </p:txBody>
      </p:sp>
      <p:sp>
        <p:nvSpPr>
          <p:cNvPr id="3" name="Content Placeholder 2"/>
          <p:cNvSpPr>
            <a:spLocks noGrp="1"/>
          </p:cNvSpPr>
          <p:nvPr>
            <p:ph idx="1"/>
          </p:nvPr>
        </p:nvSpPr>
        <p:spPr/>
        <p:txBody>
          <a:bodyPr>
            <a:noAutofit/>
          </a:bodyPr>
          <a:lstStyle/>
          <a:p>
            <a:pPr marL="45720" indent="0">
              <a:buNone/>
            </a:pPr>
            <a:r>
              <a:rPr lang="en-US" sz="2800" dirty="0"/>
              <a:t>1. How fast does nicotine reach the smoker’s brain?</a:t>
            </a:r>
          </a:p>
          <a:p>
            <a:pPr marL="502920" indent="-457200">
              <a:buFont typeface="+mj-lt"/>
              <a:buAutoNum type="alphaUcPeriod"/>
            </a:pPr>
            <a:endParaRPr lang="en-US" sz="2800" dirty="0"/>
          </a:p>
          <a:p>
            <a:pPr marL="502920" indent="-457200">
              <a:buFont typeface="+mj-lt"/>
              <a:buAutoNum type="alphaUcPeriod"/>
            </a:pPr>
            <a:r>
              <a:rPr lang="en-US" sz="2800" dirty="0">
                <a:solidFill>
                  <a:schemeClr val="tx2">
                    <a:lumMod val="60000"/>
                    <a:lumOff val="40000"/>
                  </a:schemeClr>
                </a:solidFill>
              </a:rPr>
              <a:t>3 seconds</a:t>
            </a:r>
          </a:p>
          <a:p>
            <a:pPr marL="502920" indent="-457200">
              <a:buFont typeface="+mj-lt"/>
              <a:buAutoNum type="alphaUcPeriod"/>
            </a:pPr>
            <a:r>
              <a:rPr lang="en-US" sz="2800" dirty="0">
                <a:solidFill>
                  <a:schemeClr val="tx2">
                    <a:lumMod val="60000"/>
                    <a:lumOff val="40000"/>
                  </a:schemeClr>
                </a:solidFill>
              </a:rPr>
              <a:t>5 seconds</a:t>
            </a:r>
          </a:p>
          <a:p>
            <a:pPr marL="502920" indent="-457200">
              <a:buFont typeface="+mj-lt"/>
              <a:buAutoNum type="alphaUcPeriod"/>
            </a:pPr>
            <a:r>
              <a:rPr lang="en-US" sz="2800" dirty="0">
                <a:solidFill>
                  <a:schemeClr val="tx2">
                    <a:lumMod val="60000"/>
                    <a:lumOff val="40000"/>
                  </a:schemeClr>
                </a:solidFill>
              </a:rPr>
              <a:t>10 seconds</a:t>
            </a:r>
          </a:p>
          <a:p>
            <a:pPr marL="502920" indent="-457200">
              <a:buFont typeface="+mj-lt"/>
              <a:buAutoNum type="alphaUcPeriod"/>
            </a:pPr>
            <a:r>
              <a:rPr lang="en-US" sz="2800" dirty="0">
                <a:solidFill>
                  <a:schemeClr val="tx2">
                    <a:lumMod val="60000"/>
                    <a:lumOff val="40000"/>
                  </a:schemeClr>
                </a:solidFill>
              </a:rPr>
              <a:t>30 seconds</a:t>
            </a:r>
          </a:p>
          <a:p>
            <a:pPr marL="502920" indent="-457200">
              <a:buFont typeface="+mj-lt"/>
              <a:buAutoNum type="alphaUcPeriod"/>
            </a:pPr>
            <a:r>
              <a:rPr lang="en-US" sz="2800" dirty="0">
                <a:solidFill>
                  <a:schemeClr val="tx2">
                    <a:lumMod val="60000"/>
                    <a:lumOff val="40000"/>
                  </a:schemeClr>
                </a:solidFill>
              </a:rPr>
              <a:t>More than 1 minute</a:t>
            </a:r>
          </a:p>
        </p:txBody>
      </p:sp>
      <p:sp>
        <p:nvSpPr>
          <p:cNvPr id="4" name="Slide Number Placeholder 3"/>
          <p:cNvSpPr>
            <a:spLocks noGrp="1"/>
          </p:cNvSpPr>
          <p:nvPr>
            <p:ph type="sldNum" sz="quarter" idx="11"/>
          </p:nvPr>
        </p:nvSpPr>
        <p:spPr/>
        <p:txBody>
          <a:bodyPr/>
          <a:lstStyle/>
          <a:p>
            <a:fld id="{42FDEBBB-D812-4CD2-B983-5CFCE59D02BF}" type="slidenum">
              <a:rPr lang="en-US" smtClean="0"/>
              <a:pPr/>
              <a:t>5</a:t>
            </a:fld>
            <a:endParaRPr lang="en-US" dirty="0"/>
          </a:p>
        </p:txBody>
      </p:sp>
    </p:spTree>
    <p:extLst>
      <p:ext uri="{BB962C8B-B14F-4D97-AF65-F5344CB8AC3E}">
        <p14:creationId xmlns:p14="http://schemas.microsoft.com/office/powerpoint/2010/main" val="38502665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69903"/>
            <a:ext cx="7315200" cy="1154097"/>
          </a:xfrm>
        </p:spPr>
        <p:txBody>
          <a:bodyPr>
            <a:normAutofit fontScale="90000"/>
          </a:bodyPr>
          <a:lstStyle/>
          <a:p>
            <a:r>
              <a:rPr lang="en-US" dirty="0"/>
              <a:t>Causal Associations with Second-Hand Smoke</a:t>
            </a:r>
          </a:p>
        </p:txBody>
      </p:sp>
      <p:sp>
        <p:nvSpPr>
          <p:cNvPr id="8" name="Content Placeholder 7"/>
          <p:cNvSpPr>
            <a:spLocks noGrp="1"/>
          </p:cNvSpPr>
          <p:nvPr>
            <p:ph sz="quarter" idx="13"/>
          </p:nvPr>
        </p:nvSpPr>
        <p:spPr>
          <a:xfrm>
            <a:off x="457200" y="2133600"/>
            <a:ext cx="3962400" cy="3593592"/>
          </a:xfrm>
        </p:spPr>
        <p:txBody>
          <a:bodyPr/>
          <a:lstStyle/>
          <a:p>
            <a:r>
              <a:rPr lang="en-US" sz="2800" u="sng" dirty="0">
                <a:solidFill>
                  <a:schemeClr val="tx2">
                    <a:lumMod val="60000"/>
                    <a:lumOff val="40000"/>
                  </a:schemeClr>
                </a:solidFill>
              </a:rPr>
              <a:t>Developmental</a:t>
            </a:r>
          </a:p>
          <a:p>
            <a:pPr lvl="1">
              <a:buFont typeface="Times New Roman" panose="02020603050405020304" pitchFamily="18" charset="0"/>
              <a:buChar char="–"/>
            </a:pPr>
            <a:r>
              <a:rPr lang="en-US" sz="2800" dirty="0"/>
              <a:t>Low birthweight</a:t>
            </a:r>
          </a:p>
          <a:p>
            <a:pPr lvl="1">
              <a:buFont typeface="Times New Roman" panose="02020603050405020304" pitchFamily="18" charset="0"/>
              <a:buChar char="–"/>
            </a:pPr>
            <a:r>
              <a:rPr lang="en-US" sz="2800" dirty="0"/>
              <a:t>Sudden Infant Death Syndrome (SIDS)</a:t>
            </a:r>
          </a:p>
          <a:p>
            <a:pPr lvl="1">
              <a:buFont typeface="Times New Roman" panose="02020603050405020304" pitchFamily="18" charset="0"/>
              <a:buChar char="–"/>
            </a:pPr>
            <a:r>
              <a:rPr lang="en-US" sz="2800" dirty="0"/>
              <a:t>Pre-term delivery</a:t>
            </a:r>
          </a:p>
          <a:p>
            <a:pPr lvl="1">
              <a:buFont typeface="Times New Roman" panose="02020603050405020304" pitchFamily="18" charset="0"/>
              <a:buChar char="–"/>
            </a:pPr>
            <a:r>
              <a:rPr lang="en-US" sz="2800" dirty="0">
                <a:solidFill>
                  <a:schemeClr val="tx2">
                    <a:lumMod val="60000"/>
                    <a:lumOff val="40000"/>
                  </a:schemeClr>
                </a:solidFill>
              </a:rPr>
              <a:t>Childhood depression</a:t>
            </a:r>
          </a:p>
        </p:txBody>
      </p:sp>
      <p:sp>
        <p:nvSpPr>
          <p:cNvPr id="9" name="Content Placeholder 8"/>
          <p:cNvSpPr>
            <a:spLocks noGrp="1"/>
          </p:cNvSpPr>
          <p:nvPr>
            <p:ph sz="quarter" idx="14"/>
          </p:nvPr>
        </p:nvSpPr>
        <p:spPr>
          <a:xfrm>
            <a:off x="4343400" y="2133600"/>
            <a:ext cx="4648200" cy="3581400"/>
          </a:xfrm>
        </p:spPr>
        <p:txBody>
          <a:bodyPr>
            <a:noAutofit/>
          </a:bodyPr>
          <a:lstStyle/>
          <a:p>
            <a:r>
              <a:rPr lang="en-US" sz="2800" u="sng" dirty="0">
                <a:solidFill>
                  <a:schemeClr val="tx2">
                    <a:lumMod val="60000"/>
                    <a:lumOff val="40000"/>
                  </a:schemeClr>
                </a:solidFill>
              </a:rPr>
              <a:t>Respiratory</a:t>
            </a:r>
          </a:p>
          <a:p>
            <a:pPr lvl="1">
              <a:buFont typeface="Times New Roman" panose="02020603050405020304" pitchFamily="18" charset="0"/>
              <a:buChar char="–"/>
            </a:pPr>
            <a:r>
              <a:rPr lang="en-US" sz="2800" dirty="0"/>
              <a:t>Asthma induction and exacerbation</a:t>
            </a:r>
          </a:p>
          <a:p>
            <a:pPr lvl="1">
              <a:buFont typeface="Times New Roman" panose="02020603050405020304" pitchFamily="18" charset="0"/>
              <a:buChar char="–"/>
            </a:pPr>
            <a:r>
              <a:rPr lang="en-US" sz="2800" dirty="0"/>
              <a:t>Eye and nasal irritation</a:t>
            </a:r>
          </a:p>
          <a:p>
            <a:pPr lvl="1">
              <a:buFont typeface="Times New Roman" panose="02020603050405020304" pitchFamily="18" charset="0"/>
              <a:buChar char="–"/>
            </a:pPr>
            <a:r>
              <a:rPr lang="en-US" sz="2800" dirty="0"/>
              <a:t>Bronchitis, pneumonia, otitis media, </a:t>
            </a:r>
            <a:r>
              <a:rPr lang="en-US" sz="2800" dirty="0">
                <a:solidFill>
                  <a:schemeClr val="tx2">
                    <a:lumMod val="60000"/>
                    <a:lumOff val="40000"/>
                  </a:schemeClr>
                </a:solidFill>
              </a:rPr>
              <a:t>bruxism in children</a:t>
            </a:r>
          </a:p>
          <a:p>
            <a:pPr lvl="1">
              <a:buFont typeface="Times New Roman" panose="02020603050405020304" pitchFamily="18" charset="0"/>
              <a:buChar char="–"/>
            </a:pPr>
            <a:r>
              <a:rPr lang="en-US" sz="2800" dirty="0"/>
              <a:t>Decreased hearing in teens</a:t>
            </a:r>
          </a:p>
        </p:txBody>
      </p:sp>
      <p:sp>
        <p:nvSpPr>
          <p:cNvPr id="10" name="TextBox 9"/>
          <p:cNvSpPr txBox="1"/>
          <p:nvPr/>
        </p:nvSpPr>
        <p:spPr>
          <a:xfrm>
            <a:off x="0" y="6550223"/>
            <a:ext cx="5181600" cy="307777"/>
          </a:xfrm>
          <a:prstGeom prst="rect">
            <a:avLst/>
          </a:prstGeom>
          <a:noFill/>
        </p:spPr>
        <p:txBody>
          <a:bodyPr wrap="square" rtlCol="0">
            <a:spAutoFit/>
          </a:bodyPr>
          <a:lstStyle/>
          <a:p>
            <a:r>
              <a:rPr lang="en-US" sz="1400" b="1" dirty="0">
                <a:solidFill>
                  <a:schemeClr val="tx2">
                    <a:lumMod val="60000"/>
                    <a:lumOff val="40000"/>
                  </a:schemeClr>
                </a:solidFill>
              </a:rPr>
              <a:t>SOURCE:</a:t>
            </a:r>
            <a:r>
              <a:rPr lang="en-US" sz="1400" dirty="0">
                <a:solidFill>
                  <a:schemeClr val="tx2">
                    <a:lumMod val="60000"/>
                    <a:lumOff val="40000"/>
                  </a:schemeClr>
                </a:solidFill>
              </a:rPr>
              <a:t> Slide courtesy of Steven A. Schroeder, MD, 2015.</a:t>
            </a:r>
          </a:p>
        </p:txBody>
      </p:sp>
      <p:sp>
        <p:nvSpPr>
          <p:cNvPr id="3" name="Slide Number Placeholder 2"/>
          <p:cNvSpPr>
            <a:spLocks noGrp="1"/>
          </p:cNvSpPr>
          <p:nvPr>
            <p:ph type="sldNum" sz="quarter" idx="11"/>
          </p:nvPr>
        </p:nvSpPr>
        <p:spPr/>
        <p:txBody>
          <a:bodyPr/>
          <a:lstStyle/>
          <a:p>
            <a:fld id="{42FDEBBB-D812-4CD2-B983-5CFCE59D02BF}" type="slidenum">
              <a:rPr lang="en-US" smtClean="0"/>
              <a:pPr/>
              <a:t>50</a:t>
            </a:fld>
            <a:endParaRPr lang="en-US" dirty="0"/>
          </a:p>
        </p:txBody>
      </p:sp>
    </p:spTree>
    <p:extLst>
      <p:ext uri="{BB962C8B-B14F-4D97-AF65-F5344CB8AC3E}">
        <p14:creationId xmlns:p14="http://schemas.microsoft.com/office/powerpoint/2010/main" val="2720790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46103"/>
            <a:ext cx="7315200" cy="1154097"/>
          </a:xfrm>
        </p:spPr>
        <p:txBody>
          <a:bodyPr>
            <a:normAutofit fontScale="90000"/>
          </a:bodyPr>
          <a:lstStyle/>
          <a:p>
            <a:r>
              <a:rPr lang="en-US" dirty="0"/>
              <a:t>Causal Associations with Second-Hand Smoke</a:t>
            </a:r>
          </a:p>
        </p:txBody>
      </p:sp>
      <p:sp>
        <p:nvSpPr>
          <p:cNvPr id="10" name="TextBox 9"/>
          <p:cNvSpPr txBox="1"/>
          <p:nvPr/>
        </p:nvSpPr>
        <p:spPr>
          <a:xfrm>
            <a:off x="0" y="6550223"/>
            <a:ext cx="5181600" cy="307777"/>
          </a:xfrm>
          <a:prstGeom prst="rect">
            <a:avLst/>
          </a:prstGeom>
          <a:noFill/>
        </p:spPr>
        <p:txBody>
          <a:bodyPr wrap="square" rtlCol="0">
            <a:spAutoFit/>
          </a:bodyPr>
          <a:lstStyle/>
          <a:p>
            <a:r>
              <a:rPr lang="en-US" sz="1400" b="1" dirty="0">
                <a:solidFill>
                  <a:schemeClr val="tx2">
                    <a:lumMod val="60000"/>
                    <a:lumOff val="40000"/>
                  </a:schemeClr>
                </a:solidFill>
              </a:rPr>
              <a:t>SOURCE:</a:t>
            </a:r>
            <a:r>
              <a:rPr lang="en-US" sz="1400" dirty="0">
                <a:solidFill>
                  <a:schemeClr val="tx2">
                    <a:lumMod val="60000"/>
                    <a:lumOff val="40000"/>
                  </a:schemeClr>
                </a:solidFill>
              </a:rPr>
              <a:t> Slide courtesy of Steven A. Schroeder, MD, 2015.</a:t>
            </a:r>
          </a:p>
        </p:txBody>
      </p:sp>
      <p:sp>
        <p:nvSpPr>
          <p:cNvPr id="13" name="Content Placeholder 7"/>
          <p:cNvSpPr>
            <a:spLocks noGrp="1"/>
          </p:cNvSpPr>
          <p:nvPr>
            <p:ph sz="quarter" idx="13"/>
          </p:nvPr>
        </p:nvSpPr>
        <p:spPr>
          <a:xfrm>
            <a:off x="533400" y="2133600"/>
            <a:ext cx="3733800" cy="3593592"/>
          </a:xfrm>
        </p:spPr>
        <p:txBody>
          <a:bodyPr>
            <a:normAutofit/>
          </a:bodyPr>
          <a:lstStyle/>
          <a:p>
            <a:r>
              <a:rPr lang="en-US" sz="2800" u="sng" dirty="0">
                <a:solidFill>
                  <a:schemeClr val="tx2">
                    <a:lumMod val="60000"/>
                    <a:lumOff val="40000"/>
                  </a:schemeClr>
                </a:solidFill>
              </a:rPr>
              <a:t>Carcinogenic</a:t>
            </a:r>
          </a:p>
          <a:p>
            <a:pPr lvl="1">
              <a:buFont typeface="Times New Roman" panose="02020603050405020304" pitchFamily="18" charset="0"/>
              <a:buChar char="–"/>
            </a:pPr>
            <a:r>
              <a:rPr lang="en-US" sz="2800" dirty="0"/>
              <a:t>Lung cancer</a:t>
            </a:r>
          </a:p>
          <a:p>
            <a:pPr lvl="1">
              <a:buFont typeface="Times New Roman" panose="02020603050405020304" pitchFamily="18" charset="0"/>
              <a:buChar char="–"/>
            </a:pPr>
            <a:r>
              <a:rPr lang="en-US" sz="2800" dirty="0"/>
              <a:t>Nasal sinus cancer</a:t>
            </a:r>
          </a:p>
          <a:p>
            <a:pPr lvl="1">
              <a:buFont typeface="Times New Roman" panose="02020603050405020304" pitchFamily="18" charset="0"/>
              <a:buChar char="–"/>
            </a:pPr>
            <a:r>
              <a:rPr lang="en-US" sz="2800" dirty="0"/>
              <a:t>Breast cancer? (younger, premenopausal women)</a:t>
            </a:r>
          </a:p>
        </p:txBody>
      </p:sp>
      <p:sp>
        <p:nvSpPr>
          <p:cNvPr id="14" name="Content Placeholder 8"/>
          <p:cNvSpPr>
            <a:spLocks noGrp="1"/>
          </p:cNvSpPr>
          <p:nvPr>
            <p:ph sz="quarter" idx="14"/>
          </p:nvPr>
        </p:nvSpPr>
        <p:spPr>
          <a:xfrm>
            <a:off x="4267200" y="2133600"/>
            <a:ext cx="4648200" cy="3581400"/>
          </a:xfrm>
        </p:spPr>
        <p:txBody>
          <a:bodyPr>
            <a:noAutofit/>
          </a:bodyPr>
          <a:lstStyle/>
          <a:p>
            <a:r>
              <a:rPr lang="en-US" sz="2800" u="sng" dirty="0">
                <a:solidFill>
                  <a:schemeClr val="tx2">
                    <a:lumMod val="60000"/>
                    <a:lumOff val="40000"/>
                  </a:schemeClr>
                </a:solidFill>
              </a:rPr>
              <a:t>Cardiovascular</a:t>
            </a:r>
          </a:p>
          <a:p>
            <a:pPr lvl="1">
              <a:buFont typeface="Times New Roman" panose="02020603050405020304" pitchFamily="18" charset="0"/>
              <a:buChar char="–"/>
            </a:pPr>
            <a:r>
              <a:rPr lang="en-US" sz="2800" dirty="0"/>
              <a:t>Heart disease mortality</a:t>
            </a:r>
          </a:p>
          <a:p>
            <a:pPr lvl="1">
              <a:buFont typeface="Times New Roman" panose="02020603050405020304" pitchFamily="18" charset="0"/>
              <a:buChar char="–"/>
            </a:pPr>
            <a:r>
              <a:rPr lang="en-US" sz="2800" dirty="0"/>
              <a:t>Acute and chronic coronary heart disease morbidity</a:t>
            </a:r>
          </a:p>
          <a:p>
            <a:pPr lvl="1">
              <a:buFont typeface="Times New Roman" panose="02020603050405020304" pitchFamily="18" charset="0"/>
              <a:buChar char="–"/>
            </a:pPr>
            <a:r>
              <a:rPr lang="en-US" sz="2800" dirty="0"/>
              <a:t>Altered vascular properties</a:t>
            </a:r>
          </a:p>
        </p:txBody>
      </p:sp>
      <p:sp>
        <p:nvSpPr>
          <p:cNvPr id="3" name="Slide Number Placeholder 2"/>
          <p:cNvSpPr>
            <a:spLocks noGrp="1"/>
          </p:cNvSpPr>
          <p:nvPr>
            <p:ph type="sldNum" sz="quarter" idx="11"/>
          </p:nvPr>
        </p:nvSpPr>
        <p:spPr/>
        <p:txBody>
          <a:bodyPr/>
          <a:lstStyle/>
          <a:p>
            <a:fld id="{42FDEBBB-D812-4CD2-B983-5CFCE59D02BF}" type="slidenum">
              <a:rPr lang="en-US" smtClean="0"/>
              <a:pPr/>
              <a:t>51</a:t>
            </a:fld>
            <a:endParaRPr lang="en-US" dirty="0"/>
          </a:p>
        </p:txBody>
      </p:sp>
    </p:spTree>
    <p:extLst>
      <p:ext uri="{BB962C8B-B14F-4D97-AF65-F5344CB8AC3E}">
        <p14:creationId xmlns:p14="http://schemas.microsoft.com/office/powerpoint/2010/main" val="2814967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315200" cy="1154097"/>
          </a:xfrm>
        </p:spPr>
        <p:txBody>
          <a:bodyPr/>
          <a:lstStyle/>
          <a:p>
            <a:r>
              <a:rPr lang="en-US" dirty="0"/>
              <a:t>Nicotine Addiction</a:t>
            </a:r>
          </a:p>
        </p:txBody>
      </p:sp>
      <p:sp>
        <p:nvSpPr>
          <p:cNvPr id="3" name="Content Placeholder 2"/>
          <p:cNvSpPr>
            <a:spLocks noGrp="1"/>
          </p:cNvSpPr>
          <p:nvPr>
            <p:ph idx="1"/>
          </p:nvPr>
        </p:nvSpPr>
        <p:spPr>
          <a:xfrm>
            <a:off x="609600" y="1371600"/>
            <a:ext cx="8153400" cy="5181600"/>
          </a:xfrm>
        </p:spPr>
        <p:txBody>
          <a:bodyPr>
            <a:normAutofit lnSpcReduction="10000"/>
          </a:bodyPr>
          <a:lstStyle/>
          <a:p>
            <a:pPr marL="346075" indent="-346075">
              <a:lnSpc>
                <a:spcPct val="80000"/>
              </a:lnSpc>
              <a:defRPr/>
            </a:pPr>
            <a:r>
              <a:rPr lang="en-US" sz="3200" dirty="0"/>
              <a:t>Tobacco users maintain a minimum serum</a:t>
            </a:r>
            <a:br>
              <a:rPr lang="en-US" sz="3200" dirty="0"/>
            </a:br>
            <a:r>
              <a:rPr lang="en-US" sz="3200" dirty="0"/>
              <a:t> nicotine concentration in order to</a:t>
            </a:r>
          </a:p>
          <a:p>
            <a:pPr marL="1028700" lvl="1" indent="-457200">
              <a:lnSpc>
                <a:spcPct val="80000"/>
              </a:lnSpc>
              <a:spcBef>
                <a:spcPct val="30000"/>
              </a:spcBef>
              <a:buFont typeface="Times New Roman" panose="02020603050405020304" pitchFamily="18" charset="0"/>
              <a:buChar char="–"/>
              <a:defRPr/>
            </a:pPr>
            <a:r>
              <a:rPr lang="en-US" sz="3200" dirty="0">
                <a:solidFill>
                  <a:schemeClr val="tx2">
                    <a:lumMod val="60000"/>
                    <a:lumOff val="40000"/>
                  </a:schemeClr>
                </a:solidFill>
              </a:rPr>
              <a:t>Prevent withdrawal symptoms</a:t>
            </a:r>
          </a:p>
          <a:p>
            <a:pPr marL="1028700" lvl="1" indent="-457200">
              <a:lnSpc>
                <a:spcPct val="80000"/>
              </a:lnSpc>
              <a:spcBef>
                <a:spcPct val="30000"/>
              </a:spcBef>
              <a:buFont typeface="Times New Roman" panose="02020603050405020304" pitchFamily="18" charset="0"/>
              <a:buChar char="–"/>
              <a:defRPr/>
            </a:pPr>
            <a:r>
              <a:rPr lang="en-US" sz="3200" dirty="0">
                <a:solidFill>
                  <a:schemeClr val="tx2">
                    <a:lumMod val="60000"/>
                    <a:lumOff val="40000"/>
                  </a:schemeClr>
                </a:solidFill>
              </a:rPr>
              <a:t>Maintain pleasure/arousal</a:t>
            </a:r>
          </a:p>
          <a:p>
            <a:pPr marL="1028700" lvl="1" indent="-457200">
              <a:lnSpc>
                <a:spcPct val="80000"/>
              </a:lnSpc>
              <a:spcBef>
                <a:spcPct val="30000"/>
              </a:spcBef>
              <a:buFont typeface="Times New Roman" panose="02020603050405020304" pitchFamily="18" charset="0"/>
              <a:buChar char="–"/>
              <a:defRPr/>
            </a:pPr>
            <a:r>
              <a:rPr lang="en-US" sz="3200" dirty="0">
                <a:solidFill>
                  <a:schemeClr val="tx2">
                    <a:lumMod val="60000"/>
                    <a:lumOff val="40000"/>
                  </a:schemeClr>
                </a:solidFill>
              </a:rPr>
              <a:t>Modulate mood</a:t>
            </a:r>
          </a:p>
          <a:p>
            <a:pPr marL="346075" indent="-346075">
              <a:lnSpc>
                <a:spcPct val="80000"/>
              </a:lnSpc>
              <a:defRPr/>
            </a:pPr>
            <a:r>
              <a:rPr lang="en-US" sz="3200" b="1" dirty="0"/>
              <a:t> </a:t>
            </a:r>
            <a:r>
              <a:rPr lang="en-US" sz="3200" dirty="0"/>
              <a:t>Users self-titrate nicotine intake by</a:t>
            </a:r>
          </a:p>
          <a:p>
            <a:pPr marL="1028700" lvl="1" indent="-457200">
              <a:lnSpc>
                <a:spcPct val="80000"/>
              </a:lnSpc>
              <a:spcBef>
                <a:spcPct val="30000"/>
              </a:spcBef>
              <a:buFont typeface="Times New Roman" panose="02020603050405020304" pitchFamily="18" charset="0"/>
              <a:buChar char="–"/>
              <a:defRPr/>
            </a:pPr>
            <a:r>
              <a:rPr lang="en-US" sz="3200" dirty="0">
                <a:solidFill>
                  <a:schemeClr val="tx2">
                    <a:lumMod val="60000"/>
                    <a:lumOff val="40000"/>
                  </a:schemeClr>
                </a:solidFill>
              </a:rPr>
              <a:t>Smoking more frequently</a:t>
            </a:r>
          </a:p>
          <a:p>
            <a:pPr marL="1028700" lvl="1" indent="-457200">
              <a:lnSpc>
                <a:spcPct val="80000"/>
              </a:lnSpc>
              <a:spcBef>
                <a:spcPct val="30000"/>
              </a:spcBef>
              <a:buFont typeface="Times New Roman" panose="02020603050405020304" pitchFamily="18" charset="0"/>
              <a:buChar char="–"/>
              <a:defRPr/>
            </a:pPr>
            <a:r>
              <a:rPr lang="en-US" sz="3200" dirty="0">
                <a:solidFill>
                  <a:schemeClr val="tx2">
                    <a:lumMod val="60000"/>
                    <a:lumOff val="40000"/>
                  </a:schemeClr>
                </a:solidFill>
              </a:rPr>
              <a:t>Smoking more intensely</a:t>
            </a:r>
          </a:p>
          <a:p>
            <a:pPr marL="1028700" lvl="1" indent="-457200">
              <a:lnSpc>
                <a:spcPct val="80000"/>
              </a:lnSpc>
              <a:spcBef>
                <a:spcPct val="30000"/>
              </a:spcBef>
              <a:buFont typeface="Times New Roman" panose="02020603050405020304" pitchFamily="18" charset="0"/>
              <a:buChar char="–"/>
              <a:defRPr/>
            </a:pPr>
            <a:r>
              <a:rPr lang="en-US" sz="3200" dirty="0">
                <a:solidFill>
                  <a:schemeClr val="tx2">
                    <a:lumMod val="60000"/>
                    <a:lumOff val="40000"/>
                  </a:schemeClr>
                </a:solidFill>
              </a:rPr>
              <a:t>Obstructing vents on </a:t>
            </a:r>
            <a:br>
              <a:rPr lang="en-US" sz="3200" dirty="0">
                <a:solidFill>
                  <a:schemeClr val="tx2">
                    <a:lumMod val="60000"/>
                    <a:lumOff val="40000"/>
                  </a:schemeClr>
                </a:solidFill>
              </a:rPr>
            </a:br>
            <a:r>
              <a:rPr lang="en-US" sz="3200" dirty="0">
                <a:solidFill>
                  <a:schemeClr val="tx2">
                    <a:lumMod val="60000"/>
                    <a:lumOff val="40000"/>
                  </a:schemeClr>
                </a:solidFill>
              </a:rPr>
              <a:t>low-nicotine brand </a:t>
            </a:r>
            <a:br>
              <a:rPr lang="en-US" sz="3200" dirty="0">
                <a:solidFill>
                  <a:schemeClr val="tx2">
                    <a:lumMod val="60000"/>
                    <a:lumOff val="40000"/>
                  </a:schemeClr>
                </a:solidFill>
              </a:rPr>
            </a:br>
            <a:r>
              <a:rPr lang="en-US" sz="3200" dirty="0">
                <a:solidFill>
                  <a:schemeClr val="tx2">
                    <a:lumMod val="60000"/>
                    <a:lumOff val="40000"/>
                  </a:schemeClr>
                </a:solidFill>
              </a:rPr>
              <a:t>cigarettes</a:t>
            </a:r>
          </a:p>
        </p:txBody>
      </p:sp>
      <p:sp>
        <p:nvSpPr>
          <p:cNvPr id="4" name="TextBox 3"/>
          <p:cNvSpPr txBox="1"/>
          <p:nvPr/>
        </p:nvSpPr>
        <p:spPr>
          <a:xfrm>
            <a:off x="0" y="6550223"/>
            <a:ext cx="5181600" cy="307777"/>
          </a:xfrm>
          <a:prstGeom prst="rect">
            <a:avLst/>
          </a:prstGeom>
          <a:noFill/>
        </p:spPr>
        <p:txBody>
          <a:bodyPr wrap="square" rtlCol="0">
            <a:spAutoFit/>
          </a:bodyPr>
          <a:lstStyle/>
          <a:p>
            <a:r>
              <a:rPr lang="en-US" sz="1400" b="1" dirty="0">
                <a:solidFill>
                  <a:schemeClr val="tx2">
                    <a:lumMod val="60000"/>
                    <a:lumOff val="40000"/>
                  </a:schemeClr>
                </a:solidFill>
              </a:rPr>
              <a:t>SOURCE:</a:t>
            </a:r>
            <a:r>
              <a:rPr lang="en-US" sz="1400" dirty="0">
                <a:solidFill>
                  <a:schemeClr val="tx2">
                    <a:lumMod val="60000"/>
                    <a:lumOff val="40000"/>
                  </a:schemeClr>
                </a:solidFill>
              </a:rPr>
              <a:t> Slide courtesy of Steven A. Schroeder, MD, 2015.</a:t>
            </a:r>
          </a:p>
        </p:txBody>
      </p:sp>
      <p:sp>
        <p:nvSpPr>
          <p:cNvPr id="5" name="Slide Number Placeholder 4"/>
          <p:cNvSpPr>
            <a:spLocks noGrp="1"/>
          </p:cNvSpPr>
          <p:nvPr>
            <p:ph type="sldNum" sz="quarter" idx="11"/>
          </p:nvPr>
        </p:nvSpPr>
        <p:spPr/>
        <p:txBody>
          <a:bodyPr/>
          <a:lstStyle/>
          <a:p>
            <a:fld id="{42FDEBBB-D812-4CD2-B983-5CFCE59D02BF}" type="slidenum">
              <a:rPr lang="en-US" smtClean="0"/>
              <a:pPr/>
              <a:t>52</a:t>
            </a:fld>
            <a:endParaRPr lang="en-US" dirty="0"/>
          </a:p>
        </p:txBody>
      </p:sp>
      <p:pic>
        <p:nvPicPr>
          <p:cNvPr id="1026" name="Picture 2" descr="http://www.altria.com/our-companies/philipmorrisusa/regulatory-reporting/cigarette-packaging-and-advertising-changes/ventilation-holes/PublishingImages/Ventilation-Hol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5257800"/>
            <a:ext cx="3352800" cy="112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9152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7315200" cy="1154097"/>
          </a:xfrm>
        </p:spPr>
        <p:txBody>
          <a:bodyPr/>
          <a:lstStyle/>
          <a:p>
            <a:r>
              <a:rPr lang="en-US" dirty="0"/>
              <a:t>Withdrawal Symptoms</a:t>
            </a:r>
          </a:p>
        </p:txBody>
      </p:sp>
      <p:sp>
        <p:nvSpPr>
          <p:cNvPr id="3" name="Content Placeholder 2"/>
          <p:cNvSpPr>
            <a:spLocks noGrp="1"/>
          </p:cNvSpPr>
          <p:nvPr>
            <p:ph sz="quarter" idx="13"/>
          </p:nvPr>
        </p:nvSpPr>
        <p:spPr/>
        <p:txBody>
          <a:bodyPr>
            <a:noAutofit/>
          </a:bodyPr>
          <a:lstStyle/>
          <a:p>
            <a:r>
              <a:rPr lang="en-US" sz="2800" dirty="0"/>
              <a:t>Anxiety</a:t>
            </a:r>
          </a:p>
          <a:p>
            <a:r>
              <a:rPr lang="en-US" sz="2800" dirty="0">
                <a:solidFill>
                  <a:schemeClr val="tx2">
                    <a:lumMod val="60000"/>
                    <a:lumOff val="40000"/>
                  </a:schemeClr>
                </a:solidFill>
              </a:rPr>
              <a:t>Irritability</a:t>
            </a:r>
          </a:p>
          <a:p>
            <a:r>
              <a:rPr lang="en-US" sz="2800" dirty="0"/>
              <a:t>Impatience</a:t>
            </a:r>
          </a:p>
          <a:p>
            <a:r>
              <a:rPr lang="en-US" sz="2800" dirty="0">
                <a:solidFill>
                  <a:schemeClr val="tx2">
                    <a:lumMod val="60000"/>
                    <a:lumOff val="40000"/>
                  </a:schemeClr>
                </a:solidFill>
              </a:rPr>
              <a:t>Restlessness</a:t>
            </a:r>
          </a:p>
          <a:p>
            <a:r>
              <a:rPr lang="en-US" sz="2800" dirty="0"/>
              <a:t>Trouble concentrating</a:t>
            </a:r>
          </a:p>
        </p:txBody>
      </p:sp>
      <p:sp>
        <p:nvSpPr>
          <p:cNvPr id="4" name="Content Placeholder 3"/>
          <p:cNvSpPr>
            <a:spLocks noGrp="1"/>
          </p:cNvSpPr>
          <p:nvPr>
            <p:ph sz="quarter" idx="14"/>
          </p:nvPr>
        </p:nvSpPr>
        <p:spPr/>
        <p:txBody>
          <a:bodyPr>
            <a:normAutofit/>
          </a:bodyPr>
          <a:lstStyle/>
          <a:p>
            <a:r>
              <a:rPr lang="en-US" sz="2800" dirty="0"/>
              <a:t>Dizziness</a:t>
            </a:r>
          </a:p>
          <a:p>
            <a:r>
              <a:rPr lang="en-US" sz="2800" dirty="0">
                <a:solidFill>
                  <a:schemeClr val="tx2">
                    <a:lumMod val="60000"/>
                    <a:lumOff val="40000"/>
                  </a:schemeClr>
                </a:solidFill>
              </a:rPr>
              <a:t>Trouble sleeping</a:t>
            </a:r>
          </a:p>
          <a:p>
            <a:r>
              <a:rPr lang="en-US" sz="2800" dirty="0"/>
              <a:t>Depression</a:t>
            </a:r>
          </a:p>
          <a:p>
            <a:r>
              <a:rPr lang="en-US" sz="2800" dirty="0">
                <a:solidFill>
                  <a:schemeClr val="tx2">
                    <a:lumMod val="60000"/>
                    <a:lumOff val="40000"/>
                  </a:schemeClr>
                </a:solidFill>
              </a:rPr>
              <a:t>Headaches</a:t>
            </a:r>
          </a:p>
          <a:p>
            <a:r>
              <a:rPr lang="en-US" sz="2800" dirty="0"/>
              <a:t>Increased appetite</a:t>
            </a:r>
          </a:p>
          <a:p>
            <a:pPr marL="45720" indent="0">
              <a:buNone/>
            </a:pPr>
            <a:endParaRPr lang="en-US" sz="2800" dirty="0"/>
          </a:p>
        </p:txBody>
      </p:sp>
      <p:sp>
        <p:nvSpPr>
          <p:cNvPr id="5" name="TextBox 4"/>
          <p:cNvSpPr txBox="1"/>
          <p:nvPr/>
        </p:nvSpPr>
        <p:spPr>
          <a:xfrm>
            <a:off x="0" y="6550223"/>
            <a:ext cx="9296400" cy="307777"/>
          </a:xfrm>
          <a:prstGeom prst="rect">
            <a:avLst/>
          </a:prstGeom>
          <a:noFill/>
        </p:spPr>
        <p:txBody>
          <a:bodyPr wrap="square" rtlCol="0">
            <a:spAutoFit/>
          </a:bodyPr>
          <a:lstStyle/>
          <a:p>
            <a:r>
              <a:rPr lang="en-US" sz="1400" b="1" dirty="0">
                <a:solidFill>
                  <a:schemeClr val="tx2">
                    <a:lumMod val="60000"/>
                    <a:lumOff val="40000"/>
                  </a:schemeClr>
                </a:solidFill>
              </a:rPr>
              <a:t>SOURCE:</a:t>
            </a:r>
            <a:r>
              <a:rPr lang="en-US" sz="1400" dirty="0">
                <a:solidFill>
                  <a:schemeClr val="tx2">
                    <a:lumMod val="60000"/>
                    <a:lumOff val="40000"/>
                  </a:schemeClr>
                </a:solidFill>
              </a:rPr>
              <a:t> The </a:t>
            </a:r>
            <a:r>
              <a:rPr lang="en-US" sz="1400" dirty="0" smtClean="0">
                <a:solidFill>
                  <a:schemeClr val="tx2">
                    <a:lumMod val="60000"/>
                    <a:lumOff val="40000"/>
                  </a:schemeClr>
                </a:solidFill>
              </a:rPr>
              <a:t>Body: The Complete HIV/AIDS Resource, </a:t>
            </a:r>
            <a:r>
              <a:rPr lang="en-US" sz="1400" dirty="0">
                <a:solidFill>
                  <a:schemeClr val="tx2">
                    <a:lumMod val="60000"/>
                    <a:lumOff val="40000"/>
                  </a:schemeClr>
                </a:solidFill>
              </a:rPr>
              <a:t>accessed April 27, 2016.</a:t>
            </a:r>
          </a:p>
        </p:txBody>
      </p:sp>
      <p:sp>
        <p:nvSpPr>
          <p:cNvPr id="6" name="Slide Number Placeholder 5"/>
          <p:cNvSpPr>
            <a:spLocks noGrp="1"/>
          </p:cNvSpPr>
          <p:nvPr>
            <p:ph type="sldNum" sz="quarter" idx="11"/>
          </p:nvPr>
        </p:nvSpPr>
        <p:spPr/>
        <p:txBody>
          <a:bodyPr/>
          <a:lstStyle/>
          <a:p>
            <a:fld id="{42FDEBBB-D812-4CD2-B983-5CFCE59D02BF}" type="slidenum">
              <a:rPr lang="en-US" smtClean="0"/>
              <a:pPr/>
              <a:t>53</a:t>
            </a:fld>
            <a:endParaRPr lang="en-US" dirty="0"/>
          </a:p>
        </p:txBody>
      </p:sp>
    </p:spTree>
    <p:extLst>
      <p:ext uri="{BB962C8B-B14F-4D97-AF65-F5344CB8AC3E}">
        <p14:creationId xmlns:p14="http://schemas.microsoft.com/office/powerpoint/2010/main" val="24623582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41303"/>
            <a:ext cx="7315200" cy="1154097"/>
          </a:xfrm>
        </p:spPr>
        <p:txBody>
          <a:bodyPr>
            <a:normAutofit fontScale="90000"/>
          </a:bodyPr>
          <a:lstStyle/>
          <a:p>
            <a:r>
              <a:rPr lang="en-US" dirty="0"/>
              <a:t>Smoking and Behavioral Health</a:t>
            </a:r>
          </a:p>
        </p:txBody>
      </p:sp>
      <p:sp>
        <p:nvSpPr>
          <p:cNvPr id="6" name="TextBox 5"/>
          <p:cNvSpPr txBox="1"/>
          <p:nvPr/>
        </p:nvSpPr>
        <p:spPr>
          <a:xfrm>
            <a:off x="0" y="6550223"/>
            <a:ext cx="5181600" cy="307777"/>
          </a:xfrm>
          <a:prstGeom prst="rect">
            <a:avLst/>
          </a:prstGeom>
          <a:noFill/>
        </p:spPr>
        <p:txBody>
          <a:bodyPr wrap="square" rtlCol="0">
            <a:spAutoFit/>
          </a:bodyPr>
          <a:lstStyle/>
          <a:p>
            <a:r>
              <a:rPr lang="en-US" sz="1400" b="1" dirty="0">
                <a:solidFill>
                  <a:schemeClr val="tx2">
                    <a:lumMod val="60000"/>
                    <a:lumOff val="40000"/>
                  </a:schemeClr>
                </a:solidFill>
              </a:rPr>
              <a:t>SOURCE:</a:t>
            </a:r>
            <a:r>
              <a:rPr lang="en-US" sz="1400" dirty="0">
                <a:solidFill>
                  <a:schemeClr val="tx2">
                    <a:lumMod val="60000"/>
                    <a:lumOff val="40000"/>
                  </a:schemeClr>
                </a:solidFill>
              </a:rPr>
              <a:t> Slide courtesy of Steven A. Schroeder, MD, 2015.</a:t>
            </a:r>
          </a:p>
        </p:txBody>
      </p:sp>
      <p:sp>
        <p:nvSpPr>
          <p:cNvPr id="7" name="Rectangle 3"/>
          <p:cNvSpPr txBox="1">
            <a:spLocks noChangeArrowheads="1"/>
          </p:cNvSpPr>
          <p:nvPr/>
        </p:nvSpPr>
        <p:spPr>
          <a:xfrm>
            <a:off x="381000" y="1827311"/>
            <a:ext cx="8610600" cy="4876800"/>
          </a:xfrm>
          <a:prstGeom prst="rect">
            <a:avLst/>
          </a:prstGeom>
        </p:spPr>
        <p:txBody>
          <a:bodyPr vert="horz" lIns="91440" tIns="45720" rIns="91440" bIns="45720" rtlCol="0">
            <a:normAutofit/>
          </a:bodyPr>
          <a:lstStyle>
            <a:lvl1pPr marL="228600" indent="-182880" algn="l" defTabSz="914400" rtl="0" eaLnBrk="1" latinLnBrk="0" hangingPunct="1">
              <a:spcBef>
                <a:spcPct val="20000"/>
              </a:spcBef>
              <a:buClr>
                <a:schemeClr val="tx2"/>
              </a:buClr>
              <a:buFont typeface="Wingdings" charset="2"/>
              <a:buChar char="§"/>
              <a:defRPr sz="24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24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24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2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2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a:lstStyle>
          <a:p>
            <a:pPr>
              <a:lnSpc>
                <a:spcPct val="90000"/>
              </a:lnSpc>
              <a:defRPr/>
            </a:pPr>
            <a:r>
              <a:rPr lang="en-US" sz="2800" dirty="0">
                <a:solidFill>
                  <a:schemeClr val="tx2">
                    <a:lumMod val="60000"/>
                    <a:lumOff val="40000"/>
                  </a:schemeClr>
                </a:solidFill>
              </a:rPr>
              <a:t>Half of the annual smoking-related deaths </a:t>
            </a:r>
            <a:r>
              <a:rPr lang="en-US" sz="2800" dirty="0"/>
              <a:t>in the </a:t>
            </a:r>
            <a:r>
              <a:rPr lang="en-US" sz="2800" dirty="0" smtClean="0"/>
              <a:t>U.S. </a:t>
            </a:r>
            <a:r>
              <a:rPr lang="en-US" sz="2800" dirty="0"/>
              <a:t>occur among patients with chronic mental illness and/or substance abuse </a:t>
            </a:r>
            <a:r>
              <a:rPr lang="en-US" sz="2800" dirty="0">
                <a:solidFill>
                  <a:schemeClr val="tx2">
                    <a:lumMod val="60000"/>
                    <a:lumOff val="40000"/>
                  </a:schemeClr>
                </a:solidFill>
              </a:rPr>
              <a:t>(240,000 of 480,000)</a:t>
            </a:r>
          </a:p>
          <a:p>
            <a:pPr>
              <a:lnSpc>
                <a:spcPct val="90000"/>
              </a:lnSpc>
              <a:defRPr/>
            </a:pPr>
            <a:r>
              <a:rPr lang="en-US" sz="2800" dirty="0"/>
              <a:t>This population consumes 40% of all cigarettes sold in the United States</a:t>
            </a:r>
          </a:p>
          <a:p>
            <a:pPr marL="625475" indent="-292100">
              <a:lnSpc>
                <a:spcPct val="90000"/>
              </a:lnSpc>
              <a:defRPr/>
            </a:pPr>
            <a:r>
              <a:rPr lang="en-US" sz="2800" dirty="0">
                <a:solidFill>
                  <a:schemeClr val="tx2">
                    <a:lumMod val="60000"/>
                    <a:lumOff val="40000"/>
                  </a:schemeClr>
                </a:solidFill>
              </a:rPr>
              <a:t>Higher prevalence</a:t>
            </a:r>
          </a:p>
          <a:p>
            <a:pPr marL="625475" indent="-292100">
              <a:lnSpc>
                <a:spcPct val="90000"/>
              </a:lnSpc>
              <a:defRPr/>
            </a:pPr>
            <a:r>
              <a:rPr lang="en-US" sz="2800" dirty="0">
                <a:solidFill>
                  <a:schemeClr val="tx2">
                    <a:lumMod val="60000"/>
                    <a:lumOff val="40000"/>
                  </a:schemeClr>
                </a:solidFill>
              </a:rPr>
              <a:t>Smoke more</a:t>
            </a:r>
          </a:p>
          <a:p>
            <a:pPr marL="625475" indent="-292100">
              <a:lnSpc>
                <a:spcPct val="90000"/>
              </a:lnSpc>
              <a:defRPr/>
            </a:pPr>
            <a:r>
              <a:rPr lang="en-US" sz="2800" dirty="0">
                <a:solidFill>
                  <a:schemeClr val="tx2">
                    <a:lumMod val="60000"/>
                    <a:lumOff val="40000"/>
                  </a:schemeClr>
                </a:solidFill>
              </a:rPr>
              <a:t>More likely to smoke</a:t>
            </a:r>
            <a:br>
              <a:rPr lang="en-US" sz="2800" dirty="0">
                <a:solidFill>
                  <a:schemeClr val="tx2">
                    <a:lumMod val="60000"/>
                    <a:lumOff val="40000"/>
                  </a:schemeClr>
                </a:solidFill>
              </a:rPr>
            </a:br>
            <a:r>
              <a:rPr lang="en-US" sz="2800" dirty="0">
                <a:solidFill>
                  <a:schemeClr val="tx2">
                    <a:lumMod val="60000"/>
                    <a:lumOff val="40000"/>
                  </a:schemeClr>
                </a:solidFill>
              </a:rPr>
              <a:t>down to the butt</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7971" y="4168140"/>
            <a:ext cx="3927429" cy="2613660"/>
          </a:xfrm>
          <a:prstGeom prst="rect">
            <a:avLst/>
          </a:prstGeom>
          <a:effectLst>
            <a:softEdge rad="63500"/>
          </a:effectLst>
        </p:spPr>
      </p:pic>
      <p:sp>
        <p:nvSpPr>
          <p:cNvPr id="3" name="Slide Number Placeholder 2"/>
          <p:cNvSpPr>
            <a:spLocks noGrp="1"/>
          </p:cNvSpPr>
          <p:nvPr>
            <p:ph type="sldNum" sz="quarter" idx="11"/>
          </p:nvPr>
        </p:nvSpPr>
        <p:spPr/>
        <p:txBody>
          <a:bodyPr/>
          <a:lstStyle/>
          <a:p>
            <a:fld id="{42FDEBBB-D812-4CD2-B983-5CFCE59D02BF}" type="slidenum">
              <a:rPr lang="en-US" smtClean="0"/>
              <a:pPr/>
              <a:t>54</a:t>
            </a:fld>
            <a:endParaRPr lang="en-US" dirty="0"/>
          </a:p>
        </p:txBody>
      </p:sp>
    </p:spTree>
    <p:extLst>
      <p:ext uri="{BB962C8B-B14F-4D97-AF65-F5344CB8AC3E}">
        <p14:creationId xmlns:p14="http://schemas.microsoft.com/office/powerpoint/2010/main" val="227917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17503"/>
            <a:ext cx="7315200" cy="1154097"/>
          </a:xfrm>
        </p:spPr>
        <p:txBody>
          <a:bodyPr>
            <a:normAutofit fontScale="90000"/>
          </a:bodyPr>
          <a:lstStyle/>
          <a:p>
            <a:r>
              <a:rPr lang="en-US" dirty="0"/>
              <a:t>Smoking and Behavioral Health</a:t>
            </a:r>
          </a:p>
        </p:txBody>
      </p:sp>
      <p:sp>
        <p:nvSpPr>
          <p:cNvPr id="6" name="TextBox 5"/>
          <p:cNvSpPr txBox="1"/>
          <p:nvPr/>
        </p:nvSpPr>
        <p:spPr>
          <a:xfrm>
            <a:off x="0" y="6550223"/>
            <a:ext cx="5181600" cy="307777"/>
          </a:xfrm>
          <a:prstGeom prst="rect">
            <a:avLst/>
          </a:prstGeom>
          <a:noFill/>
        </p:spPr>
        <p:txBody>
          <a:bodyPr wrap="square" rtlCol="0">
            <a:spAutoFit/>
          </a:bodyPr>
          <a:lstStyle/>
          <a:p>
            <a:r>
              <a:rPr lang="en-US" sz="1400" b="1" dirty="0">
                <a:solidFill>
                  <a:schemeClr val="tx2">
                    <a:lumMod val="60000"/>
                    <a:lumOff val="40000"/>
                  </a:schemeClr>
                </a:solidFill>
              </a:rPr>
              <a:t>SOURCE:</a:t>
            </a:r>
            <a:r>
              <a:rPr lang="en-US" sz="1400" dirty="0">
                <a:solidFill>
                  <a:schemeClr val="tx2">
                    <a:lumMod val="60000"/>
                    <a:lumOff val="40000"/>
                  </a:schemeClr>
                </a:solidFill>
              </a:rPr>
              <a:t> Slide courtesy of Steven A. Schroeder, MD, 2015.</a:t>
            </a:r>
          </a:p>
        </p:txBody>
      </p:sp>
      <p:sp>
        <p:nvSpPr>
          <p:cNvPr id="7" name="Rectangle 3"/>
          <p:cNvSpPr txBox="1">
            <a:spLocks noChangeArrowheads="1"/>
          </p:cNvSpPr>
          <p:nvPr/>
        </p:nvSpPr>
        <p:spPr>
          <a:xfrm>
            <a:off x="457200" y="2057400"/>
            <a:ext cx="8458200" cy="4416623"/>
          </a:xfrm>
          <a:prstGeom prst="rect">
            <a:avLst/>
          </a:prstGeom>
        </p:spPr>
        <p:txBody>
          <a:bodyPr vert="horz" lIns="91440" tIns="45720" rIns="91440" bIns="45720" rtlCol="0">
            <a:normAutofit/>
          </a:bodyPr>
          <a:lstStyle>
            <a:lvl1pPr marL="228600" indent="-182880" algn="l" defTabSz="914400" rtl="0" eaLnBrk="1" latinLnBrk="0" hangingPunct="1">
              <a:spcBef>
                <a:spcPct val="20000"/>
              </a:spcBef>
              <a:buClr>
                <a:schemeClr val="tx2"/>
              </a:buClr>
              <a:buFont typeface="Wingdings" charset="2"/>
              <a:buChar char="§"/>
              <a:defRPr sz="24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24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24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2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2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a:lstStyle>
          <a:p>
            <a:pPr>
              <a:lnSpc>
                <a:spcPct val="90000"/>
              </a:lnSpc>
              <a:defRPr/>
            </a:pPr>
            <a:r>
              <a:rPr lang="en-US" sz="3000" dirty="0"/>
              <a:t>People with chronic mental illness die earlier than others</a:t>
            </a:r>
          </a:p>
          <a:p>
            <a:pPr lvl="1">
              <a:lnSpc>
                <a:spcPct val="90000"/>
              </a:lnSpc>
              <a:buFont typeface="Times New Roman" panose="02020603050405020304" pitchFamily="18" charset="0"/>
              <a:buChar char="–"/>
              <a:defRPr/>
            </a:pPr>
            <a:r>
              <a:rPr lang="en-US" sz="3000" dirty="0">
                <a:solidFill>
                  <a:schemeClr val="tx2">
                    <a:lumMod val="60000"/>
                    <a:lumOff val="40000"/>
                  </a:schemeClr>
                </a:solidFill>
              </a:rPr>
              <a:t>Smoking is a large contributor to that early mortality </a:t>
            </a:r>
          </a:p>
          <a:p>
            <a:pPr>
              <a:lnSpc>
                <a:spcPct val="90000"/>
              </a:lnSpc>
              <a:defRPr/>
            </a:pPr>
            <a:r>
              <a:rPr lang="en-US" sz="3000" dirty="0"/>
              <a:t>Greater risk for nicotine </a:t>
            </a:r>
            <a:br>
              <a:rPr lang="en-US" sz="3000" dirty="0"/>
            </a:br>
            <a:r>
              <a:rPr lang="en-US" sz="3000" dirty="0"/>
              <a:t>withdrawal</a:t>
            </a:r>
          </a:p>
          <a:p>
            <a:pPr>
              <a:lnSpc>
                <a:spcPct val="90000"/>
              </a:lnSpc>
              <a:defRPr/>
            </a:pPr>
            <a:r>
              <a:rPr lang="en-US" sz="3000" dirty="0"/>
              <a:t>Social isolation from </a:t>
            </a:r>
            <a:br>
              <a:rPr lang="en-US" sz="3000" dirty="0"/>
            </a:br>
            <a:r>
              <a:rPr lang="en-US" sz="3000" dirty="0"/>
              <a:t>smoking compounds </a:t>
            </a:r>
            <a:br>
              <a:rPr lang="en-US" sz="3000" dirty="0"/>
            </a:br>
            <a:r>
              <a:rPr lang="en-US" sz="3000" dirty="0"/>
              <a:t>the social stigma</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3660577"/>
            <a:ext cx="4232112" cy="2816423"/>
          </a:xfrm>
          <a:prstGeom prst="rect">
            <a:avLst/>
          </a:prstGeom>
          <a:effectLst>
            <a:softEdge rad="63500"/>
          </a:effectLst>
        </p:spPr>
      </p:pic>
      <p:sp>
        <p:nvSpPr>
          <p:cNvPr id="4" name="Slide Number Placeholder 3"/>
          <p:cNvSpPr>
            <a:spLocks noGrp="1"/>
          </p:cNvSpPr>
          <p:nvPr>
            <p:ph type="sldNum" sz="quarter" idx="11"/>
          </p:nvPr>
        </p:nvSpPr>
        <p:spPr/>
        <p:txBody>
          <a:bodyPr/>
          <a:lstStyle/>
          <a:p>
            <a:fld id="{42FDEBBB-D812-4CD2-B983-5CFCE59D02BF}" type="slidenum">
              <a:rPr lang="en-US" smtClean="0"/>
              <a:pPr/>
              <a:t>55</a:t>
            </a:fld>
            <a:endParaRPr lang="en-US" dirty="0"/>
          </a:p>
        </p:txBody>
      </p:sp>
    </p:spTree>
    <p:extLst>
      <p:ext uri="{BB962C8B-B14F-4D97-AF65-F5344CB8AC3E}">
        <p14:creationId xmlns:p14="http://schemas.microsoft.com/office/powerpoint/2010/main" val="33113843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152400"/>
            <a:ext cx="7315200" cy="1154097"/>
          </a:xfrm>
        </p:spPr>
        <p:txBody>
          <a:bodyPr/>
          <a:lstStyle/>
          <a:p>
            <a:r>
              <a:rPr lang="en-US" dirty="0"/>
              <a:t>Smoking and Death</a:t>
            </a:r>
          </a:p>
        </p:txBody>
      </p:sp>
      <p:sp>
        <p:nvSpPr>
          <p:cNvPr id="6" name="Content Placeholder 5"/>
          <p:cNvSpPr>
            <a:spLocks noGrp="1"/>
          </p:cNvSpPr>
          <p:nvPr>
            <p:ph idx="1"/>
          </p:nvPr>
        </p:nvSpPr>
        <p:spPr>
          <a:xfrm>
            <a:off x="533400" y="1600200"/>
            <a:ext cx="8305800" cy="5029200"/>
          </a:xfrm>
        </p:spPr>
        <p:txBody>
          <a:bodyPr>
            <a:normAutofit/>
          </a:bodyPr>
          <a:lstStyle/>
          <a:p>
            <a:r>
              <a:rPr lang="en-US" sz="2600" dirty="0"/>
              <a:t>Cigarette smoking is the </a:t>
            </a:r>
            <a:r>
              <a:rPr lang="en-US" sz="2600" dirty="0">
                <a:solidFill>
                  <a:schemeClr val="tx2">
                    <a:lumMod val="60000"/>
                    <a:lumOff val="40000"/>
                  </a:schemeClr>
                </a:solidFill>
              </a:rPr>
              <a:t>leading preventable cause of death</a:t>
            </a:r>
            <a:r>
              <a:rPr lang="en-US" sz="2600" dirty="0"/>
              <a:t> in the United States.</a:t>
            </a:r>
          </a:p>
          <a:p>
            <a:r>
              <a:rPr lang="en-US" sz="2600" dirty="0"/>
              <a:t>Causes </a:t>
            </a:r>
            <a:r>
              <a:rPr lang="en-US" sz="2600" dirty="0">
                <a:solidFill>
                  <a:schemeClr val="tx2">
                    <a:lumMod val="60000"/>
                    <a:lumOff val="40000"/>
                  </a:schemeClr>
                </a:solidFill>
              </a:rPr>
              <a:t>more than 480,000 deaths </a:t>
            </a:r>
            <a:r>
              <a:rPr lang="en-US" sz="2600" dirty="0"/>
              <a:t>each year in the United States (nearly </a:t>
            </a:r>
            <a:r>
              <a:rPr lang="en-US" sz="2600" dirty="0">
                <a:solidFill>
                  <a:schemeClr val="tx2">
                    <a:lumMod val="60000"/>
                    <a:lumOff val="40000"/>
                  </a:schemeClr>
                </a:solidFill>
              </a:rPr>
              <a:t>20% of all deaths</a:t>
            </a:r>
            <a:r>
              <a:rPr lang="en-US" sz="2600" dirty="0"/>
              <a:t>)</a:t>
            </a:r>
          </a:p>
          <a:p>
            <a:r>
              <a:rPr lang="en-US" sz="2600" dirty="0"/>
              <a:t>Smoking causes more deaths each year than the </a:t>
            </a:r>
            <a:r>
              <a:rPr lang="en-US" sz="2600" dirty="0">
                <a:solidFill>
                  <a:schemeClr val="tx2">
                    <a:lumMod val="60000"/>
                    <a:lumOff val="40000"/>
                  </a:schemeClr>
                </a:solidFill>
              </a:rPr>
              <a:t>following causes combined</a:t>
            </a:r>
            <a:r>
              <a:rPr lang="en-US" sz="2600" dirty="0"/>
              <a:t>:</a:t>
            </a:r>
          </a:p>
          <a:p>
            <a:pPr lvl="1">
              <a:buFont typeface="Times New Roman" panose="02020603050405020304" pitchFamily="18" charset="0"/>
              <a:buChar char="–"/>
            </a:pPr>
            <a:r>
              <a:rPr lang="en-US" sz="2600" dirty="0"/>
              <a:t>Human immunodeficiency virus (HIV)</a:t>
            </a:r>
          </a:p>
          <a:p>
            <a:pPr lvl="1">
              <a:buFont typeface="Times New Roman" panose="02020603050405020304" pitchFamily="18" charset="0"/>
              <a:buChar char="–"/>
            </a:pPr>
            <a:r>
              <a:rPr lang="en-US" sz="2600" dirty="0"/>
              <a:t>Illegal drug use</a:t>
            </a:r>
          </a:p>
          <a:p>
            <a:pPr lvl="1">
              <a:buFont typeface="Times New Roman" panose="02020603050405020304" pitchFamily="18" charset="0"/>
              <a:buChar char="–"/>
            </a:pPr>
            <a:r>
              <a:rPr lang="en-US" sz="2600" dirty="0"/>
              <a:t>Alcohol use</a:t>
            </a:r>
          </a:p>
          <a:p>
            <a:pPr lvl="1">
              <a:buFont typeface="Times New Roman" panose="02020603050405020304" pitchFamily="18" charset="0"/>
              <a:buChar char="–"/>
            </a:pPr>
            <a:r>
              <a:rPr lang="en-US" sz="2600" dirty="0"/>
              <a:t>Motor vehicle injuries</a:t>
            </a:r>
          </a:p>
          <a:p>
            <a:pPr lvl="1">
              <a:buFont typeface="Times New Roman" panose="02020603050405020304" pitchFamily="18" charset="0"/>
              <a:buChar char="–"/>
            </a:pPr>
            <a:r>
              <a:rPr lang="en-US" sz="2600" dirty="0"/>
              <a:t>Firearm-related incidents</a:t>
            </a:r>
          </a:p>
          <a:p>
            <a:endParaRPr lang="en-US" sz="2600" b="1" dirty="0"/>
          </a:p>
        </p:txBody>
      </p:sp>
      <p:sp>
        <p:nvSpPr>
          <p:cNvPr id="7" name="TextBox 6"/>
          <p:cNvSpPr txBox="1"/>
          <p:nvPr/>
        </p:nvSpPr>
        <p:spPr>
          <a:xfrm>
            <a:off x="0" y="6550223"/>
            <a:ext cx="5181600" cy="307777"/>
          </a:xfrm>
          <a:prstGeom prst="rect">
            <a:avLst/>
          </a:prstGeom>
          <a:noFill/>
        </p:spPr>
        <p:txBody>
          <a:bodyPr wrap="square" rtlCol="0">
            <a:spAutoFit/>
          </a:bodyPr>
          <a:lstStyle/>
          <a:p>
            <a:r>
              <a:rPr lang="en-US" sz="1400" b="1" dirty="0">
                <a:solidFill>
                  <a:schemeClr val="tx2">
                    <a:lumMod val="60000"/>
                    <a:lumOff val="40000"/>
                  </a:schemeClr>
                </a:solidFill>
              </a:rPr>
              <a:t>SOURCE:</a:t>
            </a:r>
            <a:r>
              <a:rPr lang="en-US" sz="1400" dirty="0">
                <a:solidFill>
                  <a:schemeClr val="tx2">
                    <a:lumMod val="60000"/>
                    <a:lumOff val="40000"/>
                  </a:schemeClr>
                </a:solidFill>
              </a:rPr>
              <a:t> CDC, 2016.</a:t>
            </a:r>
          </a:p>
        </p:txBody>
      </p:sp>
      <p:sp>
        <p:nvSpPr>
          <p:cNvPr id="2" name="Slide Number Placeholder 1"/>
          <p:cNvSpPr>
            <a:spLocks noGrp="1"/>
          </p:cNvSpPr>
          <p:nvPr>
            <p:ph type="sldNum" sz="quarter" idx="11"/>
          </p:nvPr>
        </p:nvSpPr>
        <p:spPr/>
        <p:txBody>
          <a:bodyPr/>
          <a:lstStyle/>
          <a:p>
            <a:fld id="{42FDEBBB-D812-4CD2-B983-5CFCE59D02BF}" type="slidenum">
              <a:rPr lang="en-US" smtClean="0"/>
              <a:pPr/>
              <a:t>56</a:t>
            </a:fld>
            <a:endParaRPr lang="en-US" dirty="0"/>
          </a:p>
        </p:txBody>
      </p:sp>
    </p:spTree>
    <p:extLst>
      <p:ext uri="{BB962C8B-B14F-4D97-AF65-F5344CB8AC3E}">
        <p14:creationId xmlns:p14="http://schemas.microsoft.com/office/powerpoint/2010/main" val="4205233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wipe(left)">
                                      <p:cBhvr>
                                        <p:cTn id="20" dur="500"/>
                                        <p:tgtEl>
                                          <p:spTgt spid="6">
                                            <p:txEl>
                                              <p:pRg st="3" end="3"/>
                                            </p:tx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wipe(left)">
                                      <p:cBhvr>
                                        <p:cTn id="23" dur="500"/>
                                        <p:tgtEl>
                                          <p:spTgt spid="6">
                                            <p:txEl>
                                              <p:pRg st="4" end="4"/>
                                            </p:tx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6">
                                            <p:txEl>
                                              <p:pRg st="5" end="5"/>
                                            </p:txEl>
                                          </p:spTgt>
                                        </p:tgtEl>
                                        <p:attrNameLst>
                                          <p:attrName>style.visibility</p:attrName>
                                        </p:attrNameLst>
                                      </p:cBhvr>
                                      <p:to>
                                        <p:strVal val="visible"/>
                                      </p:to>
                                    </p:set>
                                    <p:animEffect transition="in" filter="wipe(left)">
                                      <p:cBhvr>
                                        <p:cTn id="26" dur="500"/>
                                        <p:tgtEl>
                                          <p:spTgt spid="6">
                                            <p:txEl>
                                              <p:pRg st="5" end="5"/>
                                            </p:txEl>
                                          </p:spTgt>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animEffect transition="in" filter="wipe(left)">
                                      <p:cBhvr>
                                        <p:cTn id="29" dur="500"/>
                                        <p:tgtEl>
                                          <p:spTgt spid="6">
                                            <p:txEl>
                                              <p:pRg st="6" end="6"/>
                                            </p:txEl>
                                          </p:spTgt>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6">
                                            <p:txEl>
                                              <p:pRg st="7" end="7"/>
                                            </p:txEl>
                                          </p:spTgt>
                                        </p:tgtEl>
                                        <p:attrNameLst>
                                          <p:attrName>style.visibility</p:attrName>
                                        </p:attrNameLst>
                                      </p:cBhvr>
                                      <p:to>
                                        <p:strVal val="visible"/>
                                      </p:to>
                                    </p:set>
                                    <p:animEffect transition="in" filter="wipe(left)">
                                      <p:cBhvr>
                                        <p:cTn id="32"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315200" cy="1154097"/>
          </a:xfrm>
        </p:spPr>
        <p:txBody>
          <a:bodyPr>
            <a:normAutofit/>
          </a:bodyPr>
          <a:lstStyle/>
          <a:p>
            <a:r>
              <a:rPr lang="en-US" dirty="0"/>
              <a:t>Smoking and Death</a:t>
            </a:r>
          </a:p>
        </p:txBody>
      </p:sp>
      <p:sp>
        <p:nvSpPr>
          <p:cNvPr id="3" name="Content Placeholder 2"/>
          <p:cNvSpPr>
            <a:spLocks noGrp="1"/>
          </p:cNvSpPr>
          <p:nvPr>
            <p:ph idx="1"/>
          </p:nvPr>
        </p:nvSpPr>
        <p:spPr>
          <a:xfrm>
            <a:off x="381000" y="1828800"/>
            <a:ext cx="8382000" cy="4800600"/>
          </a:xfrm>
        </p:spPr>
        <p:txBody>
          <a:bodyPr>
            <a:noAutofit/>
          </a:bodyPr>
          <a:lstStyle/>
          <a:p>
            <a:r>
              <a:rPr lang="en-US" sz="2700" dirty="0"/>
              <a:t>The risk of dying from cigarette smoking has </a:t>
            </a:r>
            <a:r>
              <a:rPr lang="en-US" sz="2700" dirty="0">
                <a:solidFill>
                  <a:schemeClr val="tx2">
                    <a:lumMod val="60000"/>
                    <a:lumOff val="40000"/>
                  </a:schemeClr>
                </a:solidFill>
              </a:rPr>
              <a:t>increased over the last 50 years </a:t>
            </a:r>
            <a:r>
              <a:rPr lang="en-US" sz="2700" dirty="0"/>
              <a:t>in men and women in the United States.</a:t>
            </a:r>
          </a:p>
          <a:p>
            <a:r>
              <a:rPr lang="en-US" sz="2700" dirty="0"/>
              <a:t>More than </a:t>
            </a:r>
            <a:r>
              <a:rPr lang="en-US" sz="2700" dirty="0">
                <a:solidFill>
                  <a:schemeClr val="tx2">
                    <a:lumMod val="60000"/>
                    <a:lumOff val="40000"/>
                  </a:schemeClr>
                </a:solidFill>
              </a:rPr>
              <a:t>10 times as many </a:t>
            </a:r>
            <a:r>
              <a:rPr lang="en-US" sz="2700" dirty="0"/>
              <a:t>U.S. citizens have died prematurely from cigarette smoking than have died in all the wars fought by the U.S. during its history</a:t>
            </a:r>
          </a:p>
          <a:p>
            <a:r>
              <a:rPr lang="en-US" sz="2700" dirty="0"/>
              <a:t>Causes about </a:t>
            </a:r>
            <a:r>
              <a:rPr lang="en-US" sz="2700" dirty="0">
                <a:solidFill>
                  <a:schemeClr val="tx2">
                    <a:lumMod val="60000"/>
                    <a:lumOff val="40000"/>
                  </a:schemeClr>
                </a:solidFill>
              </a:rPr>
              <a:t>90%</a:t>
            </a:r>
            <a:r>
              <a:rPr lang="en-US" sz="2700" dirty="0"/>
              <a:t> (or 9 out of 10) </a:t>
            </a:r>
            <a:r>
              <a:rPr lang="en-US" sz="2700" dirty="0">
                <a:solidFill>
                  <a:schemeClr val="tx2">
                    <a:lumMod val="60000"/>
                    <a:lumOff val="40000"/>
                  </a:schemeClr>
                </a:solidFill>
              </a:rPr>
              <a:t>of all lung cancer deaths </a:t>
            </a:r>
            <a:r>
              <a:rPr lang="en-US" sz="2700" dirty="0"/>
              <a:t>in men and women </a:t>
            </a:r>
          </a:p>
          <a:p>
            <a:r>
              <a:rPr lang="en-US" sz="2700" dirty="0"/>
              <a:t>Causes about </a:t>
            </a:r>
            <a:r>
              <a:rPr lang="en-US" sz="2700" dirty="0">
                <a:solidFill>
                  <a:schemeClr val="tx2">
                    <a:lumMod val="60000"/>
                    <a:lumOff val="40000"/>
                  </a:schemeClr>
                </a:solidFill>
              </a:rPr>
              <a:t>80%</a:t>
            </a:r>
            <a:r>
              <a:rPr lang="en-US" sz="2700" dirty="0"/>
              <a:t> (or 8 out of 10) of all deaths from chronic obstructive pulmonary disease (</a:t>
            </a:r>
            <a:r>
              <a:rPr lang="en-US" sz="2700" dirty="0">
                <a:solidFill>
                  <a:schemeClr val="tx2">
                    <a:lumMod val="60000"/>
                    <a:lumOff val="40000"/>
                  </a:schemeClr>
                </a:solidFill>
              </a:rPr>
              <a:t>COPD</a:t>
            </a:r>
            <a:r>
              <a:rPr lang="en-US" sz="2700" dirty="0"/>
              <a:t>)</a:t>
            </a:r>
          </a:p>
          <a:p>
            <a:endParaRPr lang="en-US" sz="2700" dirty="0"/>
          </a:p>
        </p:txBody>
      </p:sp>
      <p:sp>
        <p:nvSpPr>
          <p:cNvPr id="4" name="TextBox 3"/>
          <p:cNvSpPr txBox="1"/>
          <p:nvPr/>
        </p:nvSpPr>
        <p:spPr>
          <a:xfrm>
            <a:off x="0" y="6550223"/>
            <a:ext cx="5181600" cy="307777"/>
          </a:xfrm>
          <a:prstGeom prst="rect">
            <a:avLst/>
          </a:prstGeom>
          <a:noFill/>
        </p:spPr>
        <p:txBody>
          <a:bodyPr wrap="square" rtlCol="0">
            <a:spAutoFit/>
          </a:bodyPr>
          <a:lstStyle/>
          <a:p>
            <a:r>
              <a:rPr lang="en-US" sz="1400" b="1" dirty="0">
                <a:solidFill>
                  <a:schemeClr val="tx2">
                    <a:lumMod val="60000"/>
                    <a:lumOff val="40000"/>
                  </a:schemeClr>
                </a:solidFill>
              </a:rPr>
              <a:t>SOURCE:</a:t>
            </a:r>
            <a:r>
              <a:rPr lang="en-US" sz="1400" dirty="0">
                <a:solidFill>
                  <a:schemeClr val="tx2">
                    <a:lumMod val="60000"/>
                    <a:lumOff val="40000"/>
                  </a:schemeClr>
                </a:solidFill>
              </a:rPr>
              <a:t> CDC, 2016.</a:t>
            </a:r>
          </a:p>
        </p:txBody>
      </p:sp>
      <p:sp>
        <p:nvSpPr>
          <p:cNvPr id="5" name="Slide Number Placeholder 4"/>
          <p:cNvSpPr>
            <a:spLocks noGrp="1"/>
          </p:cNvSpPr>
          <p:nvPr>
            <p:ph type="sldNum" sz="quarter" idx="11"/>
          </p:nvPr>
        </p:nvSpPr>
        <p:spPr/>
        <p:txBody>
          <a:bodyPr/>
          <a:lstStyle/>
          <a:p>
            <a:fld id="{42FDEBBB-D812-4CD2-B983-5CFCE59D02BF}" type="slidenum">
              <a:rPr lang="en-US" smtClean="0"/>
              <a:pPr/>
              <a:t>57</a:t>
            </a:fld>
            <a:endParaRPr lang="en-US" dirty="0"/>
          </a:p>
        </p:txBody>
      </p:sp>
    </p:spTree>
    <p:extLst>
      <p:ext uri="{BB962C8B-B14F-4D97-AF65-F5344CB8AC3E}">
        <p14:creationId xmlns:p14="http://schemas.microsoft.com/office/powerpoint/2010/main" val="1433828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9170365" cy="6858000"/>
          </a:xfrm>
          <a:prstGeom prst="rect">
            <a:avLst/>
          </a:prstGeom>
        </p:spPr>
      </p:pic>
      <p:sp>
        <p:nvSpPr>
          <p:cNvPr id="2" name="Title 1"/>
          <p:cNvSpPr>
            <a:spLocks noGrp="1"/>
          </p:cNvSpPr>
          <p:nvPr>
            <p:ph type="title"/>
          </p:nvPr>
        </p:nvSpPr>
        <p:spPr>
          <a:xfrm>
            <a:off x="2998165" y="228600"/>
            <a:ext cx="6172200" cy="1676400"/>
          </a:xfrm>
        </p:spPr>
        <p:txBody>
          <a:bodyPr>
            <a:noAutofit/>
          </a:bodyPr>
          <a:lstStyle/>
          <a:p>
            <a:pPr algn="r"/>
            <a:r>
              <a:rPr lang="en-US" sz="4400" b="1" dirty="0"/>
              <a:t>Trends in the </a:t>
            </a:r>
            <a:r>
              <a:rPr lang="en-US" sz="4400" b="1" dirty="0" smtClean="0"/>
              <a:t>Use </a:t>
            </a:r>
            <a:r>
              <a:rPr lang="en-US" sz="4400" b="1" dirty="0"/>
              <a:t>of Tobacco Products</a:t>
            </a:r>
          </a:p>
        </p:txBody>
      </p:sp>
      <p:sp>
        <p:nvSpPr>
          <p:cNvPr id="3" name="Slide Number Placeholder 2"/>
          <p:cNvSpPr>
            <a:spLocks noGrp="1"/>
          </p:cNvSpPr>
          <p:nvPr>
            <p:ph type="sldNum" sz="quarter" idx="11"/>
          </p:nvPr>
        </p:nvSpPr>
        <p:spPr/>
        <p:txBody>
          <a:bodyPr/>
          <a:lstStyle/>
          <a:p>
            <a:fld id="{42FDEBBB-D812-4CD2-B983-5CFCE59D02BF}" type="slidenum">
              <a:rPr lang="en-US" smtClean="0">
                <a:solidFill>
                  <a:schemeClr val="bg1"/>
                </a:solidFill>
              </a:rPr>
              <a:pPr/>
              <a:t>58</a:t>
            </a:fld>
            <a:endParaRPr lang="en-US" dirty="0">
              <a:solidFill>
                <a:schemeClr val="bg1"/>
              </a:solidFill>
            </a:endParaRPr>
          </a:p>
        </p:txBody>
      </p:sp>
    </p:spTree>
    <p:extLst>
      <p:ext uri="{BB962C8B-B14F-4D97-AF65-F5344CB8AC3E}">
        <p14:creationId xmlns:p14="http://schemas.microsoft.com/office/powerpoint/2010/main" val="171450691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Your Knowledge</a:t>
            </a:r>
          </a:p>
        </p:txBody>
      </p:sp>
      <p:sp>
        <p:nvSpPr>
          <p:cNvPr id="3" name="Content Placeholder 2"/>
          <p:cNvSpPr>
            <a:spLocks noGrp="1"/>
          </p:cNvSpPr>
          <p:nvPr>
            <p:ph idx="1"/>
          </p:nvPr>
        </p:nvSpPr>
        <p:spPr>
          <a:xfrm>
            <a:off x="914400" y="1981200"/>
            <a:ext cx="7315200" cy="3539527"/>
          </a:xfrm>
        </p:spPr>
        <p:txBody>
          <a:bodyPr>
            <a:noAutofit/>
          </a:bodyPr>
          <a:lstStyle/>
          <a:p>
            <a:pPr marL="45720" indent="0">
              <a:buNone/>
            </a:pPr>
            <a:r>
              <a:rPr lang="en-US" sz="2800" dirty="0"/>
              <a:t>Traditional cigarette use is on a downward trend among adolescents, young adults, and adults.</a:t>
            </a:r>
          </a:p>
          <a:p>
            <a:pPr marL="502920" indent="-457200">
              <a:buFont typeface="+mj-lt"/>
              <a:buAutoNum type="alphaUcPeriod"/>
            </a:pPr>
            <a:endParaRPr lang="en-US" sz="2800" dirty="0"/>
          </a:p>
          <a:p>
            <a:pPr marL="502920" indent="-457200">
              <a:buFont typeface="+mj-lt"/>
              <a:buAutoNum type="alphaUcPeriod"/>
            </a:pPr>
            <a:r>
              <a:rPr lang="en-US" sz="2800" dirty="0">
                <a:solidFill>
                  <a:schemeClr val="tx2">
                    <a:lumMod val="60000"/>
                    <a:lumOff val="40000"/>
                  </a:schemeClr>
                </a:solidFill>
              </a:rPr>
              <a:t>True</a:t>
            </a:r>
          </a:p>
          <a:p>
            <a:pPr marL="502920" indent="-457200">
              <a:buFont typeface="+mj-lt"/>
              <a:buAutoNum type="alphaUcPeriod"/>
            </a:pPr>
            <a:r>
              <a:rPr lang="en-US" sz="2800" dirty="0">
                <a:solidFill>
                  <a:schemeClr val="tx2">
                    <a:lumMod val="60000"/>
                    <a:lumOff val="40000"/>
                  </a:schemeClr>
                </a:solidFill>
              </a:rPr>
              <a:t>False</a:t>
            </a:r>
          </a:p>
        </p:txBody>
      </p:sp>
      <p:sp>
        <p:nvSpPr>
          <p:cNvPr id="4" name="Slide Number Placeholder 3"/>
          <p:cNvSpPr>
            <a:spLocks noGrp="1"/>
          </p:cNvSpPr>
          <p:nvPr>
            <p:ph type="sldNum" sz="quarter" idx="11"/>
          </p:nvPr>
        </p:nvSpPr>
        <p:spPr/>
        <p:txBody>
          <a:bodyPr/>
          <a:lstStyle/>
          <a:p>
            <a:fld id="{42FDEBBB-D812-4CD2-B983-5CFCE59D02BF}" type="slidenum">
              <a:rPr lang="en-US" smtClean="0"/>
              <a:pPr/>
              <a:t>59</a:t>
            </a:fld>
            <a:endParaRPr lang="en-US" dirty="0"/>
          </a:p>
        </p:txBody>
      </p:sp>
    </p:spTree>
    <p:extLst>
      <p:ext uri="{BB962C8B-B14F-4D97-AF65-F5344CB8AC3E}">
        <p14:creationId xmlns:p14="http://schemas.microsoft.com/office/powerpoint/2010/main" val="12557865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Pre-Test Question</a:t>
            </a:r>
          </a:p>
        </p:txBody>
      </p:sp>
      <p:sp>
        <p:nvSpPr>
          <p:cNvPr id="3" name="Content Placeholder 2"/>
          <p:cNvSpPr>
            <a:spLocks noGrp="1"/>
          </p:cNvSpPr>
          <p:nvPr>
            <p:ph idx="1"/>
          </p:nvPr>
        </p:nvSpPr>
        <p:spPr/>
        <p:txBody>
          <a:bodyPr>
            <a:noAutofit/>
          </a:bodyPr>
          <a:lstStyle/>
          <a:p>
            <a:pPr marL="45720" indent="0">
              <a:buNone/>
            </a:pPr>
            <a:r>
              <a:rPr lang="en-US" sz="2800" dirty="0"/>
              <a:t>2. On average, every cigarette takes _____ minutes off of your life.</a:t>
            </a:r>
          </a:p>
          <a:p>
            <a:pPr marL="502920" indent="-457200">
              <a:buFont typeface="+mj-lt"/>
              <a:buAutoNum type="alphaUcPeriod"/>
            </a:pPr>
            <a:endParaRPr lang="en-US" sz="2800" dirty="0"/>
          </a:p>
          <a:p>
            <a:pPr marL="502920" indent="-457200">
              <a:buFont typeface="+mj-lt"/>
              <a:buAutoNum type="alphaUcPeriod"/>
            </a:pPr>
            <a:r>
              <a:rPr lang="en-US" sz="2800" dirty="0">
                <a:solidFill>
                  <a:schemeClr val="tx2">
                    <a:lumMod val="60000"/>
                    <a:lumOff val="40000"/>
                  </a:schemeClr>
                </a:solidFill>
              </a:rPr>
              <a:t>1 minute</a:t>
            </a:r>
          </a:p>
          <a:p>
            <a:pPr marL="502920" indent="-457200">
              <a:buFont typeface="+mj-lt"/>
              <a:buAutoNum type="alphaUcPeriod"/>
            </a:pPr>
            <a:r>
              <a:rPr lang="en-US" sz="2800" dirty="0">
                <a:solidFill>
                  <a:schemeClr val="tx2">
                    <a:lumMod val="60000"/>
                    <a:lumOff val="40000"/>
                  </a:schemeClr>
                </a:solidFill>
              </a:rPr>
              <a:t>5 minutes</a:t>
            </a:r>
          </a:p>
          <a:p>
            <a:pPr marL="502920" indent="-457200">
              <a:buFont typeface="+mj-lt"/>
              <a:buAutoNum type="alphaUcPeriod"/>
            </a:pPr>
            <a:r>
              <a:rPr lang="en-US" sz="2800" dirty="0">
                <a:solidFill>
                  <a:schemeClr val="tx2">
                    <a:lumMod val="60000"/>
                    <a:lumOff val="40000"/>
                  </a:schemeClr>
                </a:solidFill>
              </a:rPr>
              <a:t>7 minutes</a:t>
            </a:r>
          </a:p>
          <a:p>
            <a:pPr marL="502920" indent="-457200">
              <a:buFont typeface="+mj-lt"/>
              <a:buAutoNum type="alphaUcPeriod"/>
            </a:pPr>
            <a:r>
              <a:rPr lang="en-US" sz="2800" dirty="0">
                <a:solidFill>
                  <a:schemeClr val="tx2">
                    <a:lumMod val="60000"/>
                    <a:lumOff val="40000"/>
                  </a:schemeClr>
                </a:solidFill>
              </a:rPr>
              <a:t>11 minutes</a:t>
            </a:r>
          </a:p>
          <a:p>
            <a:pPr marL="502920" indent="-457200">
              <a:buFont typeface="+mj-lt"/>
              <a:buAutoNum type="alphaUcPeriod"/>
            </a:pPr>
            <a:r>
              <a:rPr lang="en-US" sz="2800" dirty="0">
                <a:solidFill>
                  <a:schemeClr val="tx2">
                    <a:lumMod val="60000"/>
                    <a:lumOff val="40000"/>
                  </a:schemeClr>
                </a:solidFill>
              </a:rPr>
              <a:t>22 minutes</a:t>
            </a:r>
          </a:p>
          <a:p>
            <a:pPr marL="502920" indent="-457200">
              <a:buFont typeface="+mj-lt"/>
              <a:buAutoNum type="alphaUcPeriod"/>
            </a:pPr>
            <a:endParaRPr lang="en-US" sz="2800" dirty="0">
              <a:solidFill>
                <a:schemeClr val="tx2">
                  <a:lumMod val="60000"/>
                  <a:lumOff val="40000"/>
                </a:schemeClr>
              </a:solidFill>
            </a:endParaRPr>
          </a:p>
        </p:txBody>
      </p:sp>
      <p:sp>
        <p:nvSpPr>
          <p:cNvPr id="4" name="Slide Number Placeholder 3"/>
          <p:cNvSpPr>
            <a:spLocks noGrp="1"/>
          </p:cNvSpPr>
          <p:nvPr>
            <p:ph type="sldNum" sz="quarter" idx="11"/>
          </p:nvPr>
        </p:nvSpPr>
        <p:spPr/>
        <p:txBody>
          <a:bodyPr/>
          <a:lstStyle/>
          <a:p>
            <a:fld id="{42FDEBBB-D812-4CD2-B983-5CFCE59D02BF}" type="slidenum">
              <a:rPr lang="en-US" smtClean="0"/>
              <a:pPr/>
              <a:t>6</a:t>
            </a:fld>
            <a:endParaRPr lang="en-US" dirty="0"/>
          </a:p>
        </p:txBody>
      </p:sp>
    </p:spTree>
    <p:extLst>
      <p:ext uri="{BB962C8B-B14F-4D97-AF65-F5344CB8AC3E}">
        <p14:creationId xmlns:p14="http://schemas.microsoft.com/office/powerpoint/2010/main" val="25470919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04800"/>
            <a:ext cx="7315200" cy="1154097"/>
          </a:xfrm>
        </p:spPr>
        <p:txBody>
          <a:bodyPr>
            <a:normAutofit fontScale="90000"/>
          </a:bodyPr>
          <a:lstStyle/>
          <a:p>
            <a:r>
              <a:rPr lang="en-US" dirty="0"/>
              <a:t>Smoking and Tobacco Use: </a:t>
            </a:r>
            <a:br>
              <a:rPr lang="en-US" dirty="0"/>
            </a:br>
            <a:r>
              <a:rPr lang="en-US" dirty="0"/>
              <a:t>By the Numbers</a:t>
            </a:r>
          </a:p>
        </p:txBody>
      </p:sp>
      <p:sp>
        <p:nvSpPr>
          <p:cNvPr id="4" name="Content Placeholder 3"/>
          <p:cNvSpPr>
            <a:spLocks noGrp="1"/>
          </p:cNvSpPr>
          <p:nvPr>
            <p:ph idx="1"/>
          </p:nvPr>
        </p:nvSpPr>
        <p:spPr>
          <a:xfrm>
            <a:off x="609600" y="1752600"/>
            <a:ext cx="7848600" cy="4419600"/>
          </a:xfrm>
        </p:spPr>
        <p:txBody>
          <a:bodyPr>
            <a:noAutofit/>
          </a:bodyPr>
          <a:lstStyle/>
          <a:p>
            <a:r>
              <a:rPr lang="en-US" sz="2800" dirty="0"/>
              <a:t>Worldwide, tobacco use causes nearly </a:t>
            </a:r>
            <a:r>
              <a:rPr lang="en-US" sz="2800" b="1" i="1" dirty="0">
                <a:solidFill>
                  <a:schemeClr val="tx2">
                    <a:lumMod val="60000"/>
                    <a:lumOff val="40000"/>
                  </a:schemeClr>
                </a:solidFill>
              </a:rPr>
              <a:t>6 million deaths</a:t>
            </a:r>
            <a:r>
              <a:rPr lang="en-US" sz="2800" b="1" dirty="0">
                <a:solidFill>
                  <a:schemeClr val="tx2">
                    <a:lumMod val="60000"/>
                    <a:lumOff val="40000"/>
                  </a:schemeClr>
                </a:solidFill>
              </a:rPr>
              <a:t> </a:t>
            </a:r>
            <a:r>
              <a:rPr lang="en-US" sz="2800" dirty="0"/>
              <a:t>per year</a:t>
            </a:r>
          </a:p>
          <a:p>
            <a:r>
              <a:rPr lang="en-US" sz="2800" dirty="0"/>
              <a:t>More than </a:t>
            </a:r>
            <a:r>
              <a:rPr lang="en-US" sz="2800" b="1" i="1" dirty="0">
                <a:solidFill>
                  <a:schemeClr val="tx2">
                    <a:lumMod val="60000"/>
                    <a:lumOff val="40000"/>
                  </a:schemeClr>
                </a:solidFill>
              </a:rPr>
              <a:t>16 million Americans </a:t>
            </a:r>
            <a:r>
              <a:rPr lang="en-US" sz="2800" dirty="0"/>
              <a:t>are living with a disease caused by smoking</a:t>
            </a:r>
          </a:p>
          <a:p>
            <a:r>
              <a:rPr lang="en-US" sz="2800" dirty="0"/>
              <a:t>On average, smokers die </a:t>
            </a:r>
            <a:r>
              <a:rPr lang="en-US" sz="2800" b="1" i="1" dirty="0">
                <a:solidFill>
                  <a:schemeClr val="tx2">
                    <a:lumMod val="60000"/>
                    <a:lumOff val="40000"/>
                  </a:schemeClr>
                </a:solidFill>
              </a:rPr>
              <a:t>10 years earlier </a:t>
            </a:r>
            <a:r>
              <a:rPr lang="en-US" sz="2800" dirty="0"/>
              <a:t>than non-smokers</a:t>
            </a:r>
          </a:p>
          <a:p>
            <a:r>
              <a:rPr lang="en-US" sz="2800" dirty="0"/>
              <a:t>If smoking continues at current rate among youth, </a:t>
            </a:r>
            <a:r>
              <a:rPr lang="en-US" sz="2800" b="1" i="1" dirty="0">
                <a:solidFill>
                  <a:schemeClr val="tx2">
                    <a:lumMod val="60000"/>
                    <a:lumOff val="40000"/>
                  </a:schemeClr>
                </a:solidFill>
              </a:rPr>
              <a:t>5.6 million Americans under the age of 18 are expected to die prematurely </a:t>
            </a:r>
            <a:r>
              <a:rPr lang="en-US" sz="2800" dirty="0"/>
              <a:t>from a smoking-related illness</a:t>
            </a:r>
          </a:p>
          <a:p>
            <a:endParaRPr lang="en-US" sz="2800" dirty="0"/>
          </a:p>
        </p:txBody>
      </p:sp>
      <p:sp>
        <p:nvSpPr>
          <p:cNvPr id="5" name="TextBox 4"/>
          <p:cNvSpPr txBox="1"/>
          <p:nvPr/>
        </p:nvSpPr>
        <p:spPr>
          <a:xfrm>
            <a:off x="0" y="6550223"/>
            <a:ext cx="5181600" cy="307777"/>
          </a:xfrm>
          <a:prstGeom prst="rect">
            <a:avLst/>
          </a:prstGeom>
          <a:noFill/>
        </p:spPr>
        <p:txBody>
          <a:bodyPr wrap="square" rtlCol="0">
            <a:spAutoFit/>
          </a:bodyPr>
          <a:lstStyle/>
          <a:p>
            <a:r>
              <a:rPr lang="en-US" sz="1400" b="1" dirty="0">
                <a:solidFill>
                  <a:schemeClr val="tx2">
                    <a:lumMod val="60000"/>
                    <a:lumOff val="40000"/>
                  </a:schemeClr>
                </a:solidFill>
              </a:rPr>
              <a:t>SOURCE:</a:t>
            </a:r>
            <a:r>
              <a:rPr lang="en-US" sz="1400" dirty="0">
                <a:solidFill>
                  <a:schemeClr val="tx2">
                    <a:lumMod val="60000"/>
                    <a:lumOff val="40000"/>
                  </a:schemeClr>
                </a:solidFill>
              </a:rPr>
              <a:t> </a:t>
            </a:r>
            <a:r>
              <a:rPr lang="en-US" sz="1400" dirty="0" err="1">
                <a:solidFill>
                  <a:schemeClr val="tx2">
                    <a:lumMod val="60000"/>
                    <a:lumOff val="40000"/>
                  </a:schemeClr>
                </a:solidFill>
              </a:rPr>
              <a:t>Mee</a:t>
            </a:r>
            <a:r>
              <a:rPr lang="en-US" sz="1400" dirty="0">
                <a:solidFill>
                  <a:schemeClr val="tx2">
                    <a:lumMod val="60000"/>
                    <a:lumOff val="40000"/>
                  </a:schemeClr>
                </a:solidFill>
              </a:rPr>
              <a:t>-Lee, 2016; CDC, 2015.</a:t>
            </a:r>
          </a:p>
        </p:txBody>
      </p:sp>
      <p:sp>
        <p:nvSpPr>
          <p:cNvPr id="2" name="Slide Number Placeholder 1"/>
          <p:cNvSpPr>
            <a:spLocks noGrp="1"/>
          </p:cNvSpPr>
          <p:nvPr>
            <p:ph type="sldNum" sz="quarter" idx="11"/>
          </p:nvPr>
        </p:nvSpPr>
        <p:spPr/>
        <p:txBody>
          <a:bodyPr/>
          <a:lstStyle/>
          <a:p>
            <a:fld id="{42FDEBBB-D812-4CD2-B983-5CFCE59D02BF}" type="slidenum">
              <a:rPr lang="en-US" smtClean="0"/>
              <a:pPr/>
              <a:t>60</a:t>
            </a:fld>
            <a:endParaRPr lang="en-US" dirty="0"/>
          </a:p>
        </p:txBody>
      </p:sp>
    </p:spTree>
    <p:extLst>
      <p:ext uri="{BB962C8B-B14F-4D97-AF65-F5344CB8AC3E}">
        <p14:creationId xmlns:p14="http://schemas.microsoft.com/office/powerpoint/2010/main" val="11302494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9064" y="228600"/>
            <a:ext cx="7315200" cy="1154097"/>
          </a:xfrm>
        </p:spPr>
        <p:txBody>
          <a:bodyPr>
            <a:normAutofit fontScale="90000"/>
          </a:bodyPr>
          <a:lstStyle/>
          <a:p>
            <a:r>
              <a:rPr lang="en-US" dirty="0"/>
              <a:t>U.S. Trends in Adult Smoking by Gender, 1955-2013</a:t>
            </a:r>
          </a:p>
        </p:txBody>
      </p:sp>
      <p:grpSp>
        <p:nvGrpSpPr>
          <p:cNvPr id="5" name="Group 4"/>
          <p:cNvGrpSpPr/>
          <p:nvPr/>
        </p:nvGrpSpPr>
        <p:grpSpPr>
          <a:xfrm>
            <a:off x="296327" y="1542729"/>
            <a:ext cx="8610600" cy="4998246"/>
            <a:chOff x="1524000" y="1484312"/>
            <a:chExt cx="9144000" cy="5349877"/>
          </a:xfrm>
        </p:grpSpPr>
        <p:graphicFrame>
          <p:nvGraphicFramePr>
            <p:cNvPr id="6" name="Chart 5"/>
            <p:cNvGraphicFramePr>
              <a:graphicFrameLocks/>
            </p:cNvGraphicFramePr>
            <p:nvPr>
              <p:extLst>
                <p:ext uri="{D42A27DB-BD31-4B8C-83A1-F6EECF244321}">
                  <p14:modId xmlns:p14="http://schemas.microsoft.com/office/powerpoint/2010/main" val="9973470"/>
                </p:ext>
              </p:extLst>
            </p:nvPr>
          </p:nvGraphicFramePr>
          <p:xfrm>
            <a:off x="1981200" y="2082006"/>
            <a:ext cx="8267700" cy="3632994"/>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Box 38"/>
            <p:cNvSpPr txBox="1">
              <a:spLocks noChangeArrowheads="1"/>
            </p:cNvSpPr>
            <p:nvPr/>
          </p:nvSpPr>
          <p:spPr bwMode="auto">
            <a:xfrm>
              <a:off x="9653588" y="3894139"/>
              <a:ext cx="7667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30000"/>
                </a:spcBef>
                <a:buFontTx/>
                <a:buNone/>
              </a:pPr>
              <a:r>
                <a:rPr lang="en-US" altLang="en-US" sz="1600" b="1"/>
                <a:t>20.5%</a:t>
              </a:r>
            </a:p>
          </p:txBody>
        </p:sp>
        <p:sp>
          <p:nvSpPr>
            <p:cNvPr id="8" name="Text Box 39"/>
            <p:cNvSpPr txBox="1">
              <a:spLocks noChangeArrowheads="1"/>
            </p:cNvSpPr>
            <p:nvPr/>
          </p:nvSpPr>
          <p:spPr bwMode="auto">
            <a:xfrm>
              <a:off x="9653588" y="4660900"/>
              <a:ext cx="7667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30000"/>
                </a:spcBef>
                <a:buFontTx/>
                <a:buNone/>
              </a:pPr>
              <a:r>
                <a:rPr lang="en-US" altLang="en-US" sz="1600" b="1"/>
                <a:t>15.3%</a:t>
              </a:r>
            </a:p>
          </p:txBody>
        </p:sp>
        <p:sp>
          <p:nvSpPr>
            <p:cNvPr id="9" name="Rectangle 18"/>
            <p:cNvSpPr>
              <a:spLocks noChangeArrowheads="1"/>
            </p:cNvSpPr>
            <p:nvPr/>
          </p:nvSpPr>
          <p:spPr bwMode="auto">
            <a:xfrm>
              <a:off x="2349501" y="1484312"/>
              <a:ext cx="7286625"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
                  <a:schemeClr val="tx1"/>
                </a:buClr>
                <a:buSzPct val="60000"/>
                <a:buFont typeface="Wingdings" pitchFamily="2" charset="2"/>
                <a:buNone/>
              </a:pPr>
              <a:r>
                <a:rPr lang="en-US" altLang="en-US" sz="1800" dirty="0">
                  <a:latin typeface="Tahoma" pitchFamily="34" charset="0"/>
                </a:rPr>
                <a:t>Trends in cigarette current smoking among persons aged 18 or older</a:t>
              </a:r>
            </a:p>
          </p:txBody>
        </p:sp>
        <p:sp>
          <p:nvSpPr>
            <p:cNvPr id="10" name="Text Box 20"/>
            <p:cNvSpPr txBox="1">
              <a:spLocks noChangeArrowheads="1"/>
            </p:cNvSpPr>
            <p:nvPr/>
          </p:nvSpPr>
          <p:spPr bwMode="auto">
            <a:xfrm>
              <a:off x="1524000" y="6315075"/>
              <a:ext cx="7010400"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25450" eaLnBrk="0" hangingPunct="0">
                <a:spcBef>
                  <a:spcPct val="20000"/>
                </a:spcBef>
                <a:buChar char="•"/>
                <a:defRPr sz="3200">
                  <a:solidFill>
                    <a:schemeClr val="tx1"/>
                  </a:solidFill>
                  <a:latin typeface="Arial" pitchFamily="34" charset="0"/>
                </a:defRPr>
              </a:lvl1pPr>
              <a:lvl2pPr marL="742950" indent="-285750" defTabSz="425450" eaLnBrk="0" hangingPunct="0">
                <a:spcBef>
                  <a:spcPct val="20000"/>
                </a:spcBef>
                <a:buChar char="–"/>
                <a:defRPr sz="2800">
                  <a:solidFill>
                    <a:schemeClr val="tx1"/>
                  </a:solidFill>
                  <a:latin typeface="Arial" pitchFamily="34" charset="0"/>
                </a:defRPr>
              </a:lvl2pPr>
              <a:lvl3pPr marL="1143000" indent="-228600" defTabSz="425450" eaLnBrk="0" hangingPunct="0">
                <a:spcBef>
                  <a:spcPct val="20000"/>
                </a:spcBef>
                <a:buChar char="•"/>
                <a:defRPr sz="2400">
                  <a:solidFill>
                    <a:schemeClr val="tx1"/>
                  </a:solidFill>
                  <a:latin typeface="Arial" pitchFamily="34" charset="0"/>
                </a:defRPr>
              </a:lvl3pPr>
              <a:lvl4pPr marL="1600200" indent="-228600" defTabSz="425450" eaLnBrk="0" hangingPunct="0">
                <a:spcBef>
                  <a:spcPct val="20000"/>
                </a:spcBef>
                <a:buChar char="–"/>
                <a:defRPr sz="2000">
                  <a:solidFill>
                    <a:schemeClr val="tx1"/>
                  </a:solidFill>
                  <a:latin typeface="Arial" pitchFamily="34" charset="0"/>
                </a:defRPr>
              </a:lvl4pPr>
              <a:lvl5pPr marL="2057400" indent="-228600" defTabSz="425450" eaLnBrk="0" hangingPunct="0">
                <a:spcBef>
                  <a:spcPct val="20000"/>
                </a:spcBef>
                <a:buChar char="»"/>
                <a:defRPr sz="2000">
                  <a:solidFill>
                    <a:schemeClr val="tx1"/>
                  </a:solidFill>
                  <a:latin typeface="Arial" pitchFamily="34" charset="0"/>
                </a:defRPr>
              </a:lvl5pPr>
              <a:lvl6pPr marL="2514600" indent="-228600" defTabSz="425450" eaLnBrk="0" fontAlgn="base" hangingPunct="0">
                <a:spcBef>
                  <a:spcPct val="20000"/>
                </a:spcBef>
                <a:spcAft>
                  <a:spcPct val="0"/>
                </a:spcAft>
                <a:buChar char="»"/>
                <a:defRPr sz="2000">
                  <a:solidFill>
                    <a:schemeClr val="tx1"/>
                  </a:solidFill>
                  <a:latin typeface="Arial" pitchFamily="34" charset="0"/>
                </a:defRPr>
              </a:lvl6pPr>
              <a:lvl7pPr marL="2971800" indent="-228600" defTabSz="425450" eaLnBrk="0" fontAlgn="base" hangingPunct="0">
                <a:spcBef>
                  <a:spcPct val="20000"/>
                </a:spcBef>
                <a:spcAft>
                  <a:spcPct val="0"/>
                </a:spcAft>
                <a:buChar char="»"/>
                <a:defRPr sz="2000">
                  <a:solidFill>
                    <a:schemeClr val="tx1"/>
                  </a:solidFill>
                  <a:latin typeface="Arial" pitchFamily="34" charset="0"/>
                </a:defRPr>
              </a:lvl7pPr>
              <a:lvl8pPr marL="3429000" indent="-228600" defTabSz="425450" eaLnBrk="0" fontAlgn="base" hangingPunct="0">
                <a:spcBef>
                  <a:spcPct val="20000"/>
                </a:spcBef>
                <a:spcAft>
                  <a:spcPct val="0"/>
                </a:spcAft>
                <a:buChar char="»"/>
                <a:defRPr sz="2000">
                  <a:solidFill>
                    <a:schemeClr val="tx1"/>
                  </a:solidFill>
                  <a:latin typeface="Arial" pitchFamily="34" charset="0"/>
                </a:defRPr>
              </a:lvl8pPr>
              <a:lvl9pPr marL="3886200" indent="-228600" defTabSz="42545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
                  <a:srgbClr val="000000"/>
                </a:buClr>
                <a:buSzPct val="90000"/>
                <a:buFont typeface="Monotype Sorts" charset="2"/>
                <a:buNone/>
                <a:defRPr/>
              </a:pPr>
              <a:r>
                <a:rPr lang="en-US" altLang="en-US" sz="1400" dirty="0">
                  <a:solidFill>
                    <a:schemeClr val="tx2">
                      <a:lumMod val="60000"/>
                      <a:lumOff val="40000"/>
                    </a:schemeClr>
                  </a:solidFill>
                  <a:latin typeface="+mn-lt"/>
                  <a:cs typeface="Tahoma" pitchFamily="34" charset="0"/>
                </a:rPr>
                <a:t>Graph provided by the Centers for Disease Control and Prevention. 1955 Current Population Survey; 1965–2013 NHIS. Estimates since 1992 include some-day smoking.</a:t>
              </a:r>
            </a:p>
          </p:txBody>
        </p:sp>
        <p:sp>
          <p:nvSpPr>
            <p:cNvPr id="11" name="Text Box 22"/>
            <p:cNvSpPr txBox="1">
              <a:spLocks noChangeArrowheads="1"/>
            </p:cNvSpPr>
            <p:nvPr/>
          </p:nvSpPr>
          <p:spPr bwMode="auto">
            <a:xfrm>
              <a:off x="1524000" y="5715000"/>
              <a:ext cx="9144000" cy="457200"/>
            </a:xfrm>
            <a:prstGeom prst="rect">
              <a:avLst/>
            </a:prstGeom>
            <a:solidFill>
              <a:schemeClr val="tx1"/>
            </a:solidFill>
            <a:ln>
              <a:noFill/>
            </a:ln>
            <a:extLst>
              <a:ext uri="{91240B29-F687-4F45-9708-019B960494DF}">
                <a14:hiddenLine xmlns:a14="http://schemas.microsoft.com/office/drawing/2010/main" w="6350">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100000"/>
                </a:spcBef>
                <a:spcAft>
                  <a:spcPct val="20000"/>
                </a:spcAft>
                <a:buClr>
                  <a:schemeClr val="tx1"/>
                </a:buClr>
                <a:buSzPct val="60000"/>
                <a:buFont typeface="Wingdings" pitchFamily="2" charset="2"/>
                <a:buNone/>
              </a:pPr>
              <a:r>
                <a:rPr lang="en-US" altLang="en-US" sz="2400" b="1">
                  <a:solidFill>
                    <a:schemeClr val="bg1"/>
                  </a:solidFill>
                  <a:latin typeface="Tahoma" pitchFamily="34" charset="0"/>
                </a:rPr>
                <a:t>68.8% want to quit</a:t>
              </a:r>
            </a:p>
          </p:txBody>
        </p:sp>
        <p:pic>
          <p:nvPicPr>
            <p:cNvPr id="13" name="Picture 31" descr="CDCW2"/>
            <p:cNvPicPr>
              <a:picLocks noChangeAspect="1" noChangeArrowheads="1"/>
            </p:cNvPicPr>
            <p:nvPr/>
          </p:nvPicPr>
          <p:blipFill>
            <a:blip r:embed="rId4" cstate="print">
              <a:clrChange>
                <a:clrFrom>
                  <a:srgbClr val="000000"/>
                </a:clrFrom>
                <a:clrTo>
                  <a:srgbClr val="000000">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9829800" y="6378576"/>
              <a:ext cx="838200" cy="455613"/>
            </a:xfrm>
            <a:prstGeom prst="rect">
              <a:avLst/>
            </a:prstGeom>
            <a:solidFill>
              <a:srgbClr val="0000FF"/>
            </a:solidFill>
            <a:ln w="9525">
              <a:solidFill>
                <a:schemeClr val="bg2"/>
              </a:solidFill>
              <a:miter lim="800000"/>
              <a:headEnd/>
              <a:tailEnd/>
            </a:ln>
          </p:spPr>
        </p:pic>
        <p:sp>
          <p:nvSpPr>
            <p:cNvPr id="14" name="Text Box 36"/>
            <p:cNvSpPr txBox="1">
              <a:spLocks noChangeArrowheads="1"/>
            </p:cNvSpPr>
            <p:nvPr/>
          </p:nvSpPr>
          <p:spPr bwMode="auto">
            <a:xfrm>
              <a:off x="2952750" y="2582863"/>
              <a:ext cx="5222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defTabSz="423863" eaLnBrk="0" hangingPunct="0">
                <a:spcBef>
                  <a:spcPct val="20000"/>
                </a:spcBef>
                <a:buChar char="•"/>
                <a:defRPr sz="3200">
                  <a:solidFill>
                    <a:schemeClr val="tx1"/>
                  </a:solidFill>
                  <a:latin typeface="Arial" pitchFamily="34" charset="0"/>
                </a:defRPr>
              </a:lvl1pPr>
              <a:lvl2pPr marL="742950" indent="-285750" defTabSz="423863" eaLnBrk="0" hangingPunct="0">
                <a:spcBef>
                  <a:spcPct val="20000"/>
                </a:spcBef>
                <a:buChar char="–"/>
                <a:defRPr sz="2800">
                  <a:solidFill>
                    <a:schemeClr val="tx1"/>
                  </a:solidFill>
                  <a:latin typeface="Arial" pitchFamily="34" charset="0"/>
                </a:defRPr>
              </a:lvl2pPr>
              <a:lvl3pPr marL="1143000" indent="-228600" defTabSz="423863" eaLnBrk="0" hangingPunct="0">
                <a:spcBef>
                  <a:spcPct val="20000"/>
                </a:spcBef>
                <a:buChar char="•"/>
                <a:defRPr sz="2400">
                  <a:solidFill>
                    <a:schemeClr val="tx1"/>
                  </a:solidFill>
                  <a:latin typeface="Arial" pitchFamily="34" charset="0"/>
                </a:defRPr>
              </a:lvl3pPr>
              <a:lvl4pPr marL="1600200" indent="-228600" defTabSz="423863" eaLnBrk="0" hangingPunct="0">
                <a:spcBef>
                  <a:spcPct val="20000"/>
                </a:spcBef>
                <a:buChar char="–"/>
                <a:defRPr sz="2000">
                  <a:solidFill>
                    <a:schemeClr val="tx1"/>
                  </a:solidFill>
                  <a:latin typeface="Arial" pitchFamily="34" charset="0"/>
                </a:defRPr>
              </a:lvl4pPr>
              <a:lvl5pPr marL="2057400" indent="-228600" defTabSz="423863" eaLnBrk="0" hangingPunct="0">
                <a:spcBef>
                  <a:spcPct val="20000"/>
                </a:spcBef>
                <a:buChar char="»"/>
                <a:defRPr sz="2000">
                  <a:solidFill>
                    <a:schemeClr val="tx1"/>
                  </a:solidFill>
                  <a:latin typeface="Arial" pitchFamily="34" charset="0"/>
                </a:defRPr>
              </a:lvl5pPr>
              <a:lvl6pPr marL="2514600" indent="-228600" defTabSz="423863" eaLnBrk="0" fontAlgn="base" hangingPunct="0">
                <a:spcBef>
                  <a:spcPct val="20000"/>
                </a:spcBef>
                <a:spcAft>
                  <a:spcPct val="0"/>
                </a:spcAft>
                <a:buChar char="»"/>
                <a:defRPr sz="2000">
                  <a:solidFill>
                    <a:schemeClr val="tx1"/>
                  </a:solidFill>
                  <a:latin typeface="Arial" pitchFamily="34" charset="0"/>
                </a:defRPr>
              </a:lvl6pPr>
              <a:lvl7pPr marL="2971800" indent="-228600" defTabSz="423863" eaLnBrk="0" fontAlgn="base" hangingPunct="0">
                <a:spcBef>
                  <a:spcPct val="20000"/>
                </a:spcBef>
                <a:spcAft>
                  <a:spcPct val="0"/>
                </a:spcAft>
                <a:buChar char="»"/>
                <a:defRPr sz="2000">
                  <a:solidFill>
                    <a:schemeClr val="tx1"/>
                  </a:solidFill>
                  <a:latin typeface="Arial" pitchFamily="34" charset="0"/>
                </a:defRPr>
              </a:lvl7pPr>
              <a:lvl8pPr marL="3429000" indent="-228600" defTabSz="423863" eaLnBrk="0" fontAlgn="base" hangingPunct="0">
                <a:spcBef>
                  <a:spcPct val="20000"/>
                </a:spcBef>
                <a:spcAft>
                  <a:spcPct val="0"/>
                </a:spcAft>
                <a:buChar char="»"/>
                <a:defRPr sz="2000">
                  <a:solidFill>
                    <a:schemeClr val="tx1"/>
                  </a:solidFill>
                  <a:latin typeface="Arial" pitchFamily="34" charset="0"/>
                </a:defRPr>
              </a:lvl8pPr>
              <a:lvl9pPr marL="3886200" indent="-228600" defTabSz="423863"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
                  <a:srgbClr val="000000"/>
                </a:buClr>
                <a:buSzPct val="90000"/>
                <a:buFont typeface="Monotype Sorts" charset="2"/>
                <a:buNone/>
              </a:pPr>
              <a:r>
                <a:rPr lang="en-US" altLang="en-US" sz="1600" b="1"/>
                <a:t>Male</a:t>
              </a:r>
            </a:p>
          </p:txBody>
        </p:sp>
        <p:sp>
          <p:nvSpPr>
            <p:cNvPr id="15" name="Text Box 37"/>
            <p:cNvSpPr txBox="1">
              <a:spLocks noChangeArrowheads="1"/>
            </p:cNvSpPr>
            <p:nvPr/>
          </p:nvSpPr>
          <p:spPr bwMode="auto">
            <a:xfrm>
              <a:off x="2930525" y="3794125"/>
              <a:ext cx="781050"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defTabSz="423863" eaLnBrk="0" hangingPunct="0">
                <a:spcBef>
                  <a:spcPct val="20000"/>
                </a:spcBef>
                <a:buChar char="•"/>
                <a:defRPr sz="3200">
                  <a:solidFill>
                    <a:schemeClr val="tx1"/>
                  </a:solidFill>
                  <a:latin typeface="Arial" pitchFamily="34" charset="0"/>
                </a:defRPr>
              </a:lvl1pPr>
              <a:lvl2pPr marL="742950" indent="-285750" defTabSz="423863" eaLnBrk="0" hangingPunct="0">
                <a:spcBef>
                  <a:spcPct val="20000"/>
                </a:spcBef>
                <a:buChar char="–"/>
                <a:defRPr sz="2800">
                  <a:solidFill>
                    <a:schemeClr val="tx1"/>
                  </a:solidFill>
                  <a:latin typeface="Arial" pitchFamily="34" charset="0"/>
                </a:defRPr>
              </a:lvl2pPr>
              <a:lvl3pPr marL="1143000" indent="-228600" defTabSz="423863" eaLnBrk="0" hangingPunct="0">
                <a:spcBef>
                  <a:spcPct val="20000"/>
                </a:spcBef>
                <a:buChar char="•"/>
                <a:defRPr sz="2400">
                  <a:solidFill>
                    <a:schemeClr val="tx1"/>
                  </a:solidFill>
                  <a:latin typeface="Arial" pitchFamily="34" charset="0"/>
                </a:defRPr>
              </a:lvl3pPr>
              <a:lvl4pPr marL="1600200" indent="-228600" defTabSz="423863" eaLnBrk="0" hangingPunct="0">
                <a:spcBef>
                  <a:spcPct val="20000"/>
                </a:spcBef>
                <a:buChar char="–"/>
                <a:defRPr sz="2000">
                  <a:solidFill>
                    <a:schemeClr val="tx1"/>
                  </a:solidFill>
                  <a:latin typeface="Arial" pitchFamily="34" charset="0"/>
                </a:defRPr>
              </a:lvl4pPr>
              <a:lvl5pPr marL="2057400" indent="-228600" defTabSz="423863" eaLnBrk="0" hangingPunct="0">
                <a:spcBef>
                  <a:spcPct val="20000"/>
                </a:spcBef>
                <a:buChar char="»"/>
                <a:defRPr sz="2000">
                  <a:solidFill>
                    <a:schemeClr val="tx1"/>
                  </a:solidFill>
                  <a:latin typeface="Arial" pitchFamily="34" charset="0"/>
                </a:defRPr>
              </a:lvl5pPr>
              <a:lvl6pPr marL="2514600" indent="-228600" defTabSz="423863" eaLnBrk="0" fontAlgn="base" hangingPunct="0">
                <a:spcBef>
                  <a:spcPct val="20000"/>
                </a:spcBef>
                <a:spcAft>
                  <a:spcPct val="0"/>
                </a:spcAft>
                <a:buChar char="»"/>
                <a:defRPr sz="2000">
                  <a:solidFill>
                    <a:schemeClr val="tx1"/>
                  </a:solidFill>
                  <a:latin typeface="Arial" pitchFamily="34" charset="0"/>
                </a:defRPr>
              </a:lvl6pPr>
              <a:lvl7pPr marL="2971800" indent="-228600" defTabSz="423863" eaLnBrk="0" fontAlgn="base" hangingPunct="0">
                <a:spcBef>
                  <a:spcPct val="20000"/>
                </a:spcBef>
                <a:spcAft>
                  <a:spcPct val="0"/>
                </a:spcAft>
                <a:buChar char="»"/>
                <a:defRPr sz="2000">
                  <a:solidFill>
                    <a:schemeClr val="tx1"/>
                  </a:solidFill>
                  <a:latin typeface="Arial" pitchFamily="34" charset="0"/>
                </a:defRPr>
              </a:lvl7pPr>
              <a:lvl8pPr marL="3429000" indent="-228600" defTabSz="423863" eaLnBrk="0" fontAlgn="base" hangingPunct="0">
                <a:spcBef>
                  <a:spcPct val="20000"/>
                </a:spcBef>
                <a:spcAft>
                  <a:spcPct val="0"/>
                </a:spcAft>
                <a:buChar char="»"/>
                <a:defRPr sz="2000">
                  <a:solidFill>
                    <a:schemeClr val="tx1"/>
                  </a:solidFill>
                  <a:latin typeface="Arial" pitchFamily="34" charset="0"/>
                </a:defRPr>
              </a:lvl8pPr>
              <a:lvl9pPr marL="3886200" indent="-228600" defTabSz="423863"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
                  <a:srgbClr val="000000"/>
                </a:buClr>
                <a:buSzPct val="90000"/>
                <a:buFont typeface="Monotype Sorts" charset="2"/>
                <a:buNone/>
              </a:pPr>
              <a:r>
                <a:rPr lang="en-US" altLang="en-US" sz="1600" b="1"/>
                <a:t>Female</a:t>
              </a:r>
            </a:p>
          </p:txBody>
        </p:sp>
        <p:sp>
          <p:nvSpPr>
            <p:cNvPr id="16" name="Text Box 33"/>
            <p:cNvSpPr txBox="1">
              <a:spLocks noChangeArrowheads="1"/>
            </p:cNvSpPr>
            <p:nvPr/>
          </p:nvSpPr>
          <p:spPr bwMode="auto">
            <a:xfrm rot="-5400000">
              <a:off x="1069181" y="3696494"/>
              <a:ext cx="15192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
                  <a:schemeClr val="tx1"/>
                </a:buClr>
                <a:buSzPct val="60000"/>
                <a:buFont typeface="Wingdings" pitchFamily="2" charset="2"/>
                <a:buNone/>
              </a:pPr>
              <a:r>
                <a:rPr lang="en-US" altLang="en-US" sz="1400" b="1"/>
                <a:t>Percent</a:t>
              </a:r>
            </a:p>
          </p:txBody>
        </p:sp>
      </p:grpSp>
      <p:sp>
        <p:nvSpPr>
          <p:cNvPr id="17" name="Text Box 28"/>
          <p:cNvSpPr txBox="1">
            <a:spLocks noChangeArrowheads="1"/>
          </p:cNvSpPr>
          <p:nvPr/>
        </p:nvSpPr>
        <p:spPr bwMode="auto">
          <a:xfrm>
            <a:off x="6565364" y="2256373"/>
            <a:ext cx="2341563" cy="1016000"/>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30000"/>
              </a:spcBef>
              <a:buFontTx/>
              <a:buNone/>
            </a:pPr>
            <a:r>
              <a:rPr lang="en-US" altLang="en-US" sz="2000" b="1" dirty="0">
                <a:solidFill>
                  <a:schemeClr val="bg2"/>
                </a:solidFill>
                <a:latin typeface="Tahoma" pitchFamily="34" charset="0"/>
              </a:rPr>
              <a:t>17.8% of adults are current smokers</a:t>
            </a:r>
          </a:p>
        </p:txBody>
      </p:sp>
      <p:sp>
        <p:nvSpPr>
          <p:cNvPr id="2" name="Slide Number Placeholder 1"/>
          <p:cNvSpPr>
            <a:spLocks noGrp="1"/>
          </p:cNvSpPr>
          <p:nvPr>
            <p:ph type="sldNum" sz="quarter" idx="11"/>
          </p:nvPr>
        </p:nvSpPr>
        <p:spPr/>
        <p:txBody>
          <a:bodyPr/>
          <a:lstStyle/>
          <a:p>
            <a:fld id="{42FDEBBB-D812-4CD2-B983-5CFCE59D02BF}" type="slidenum">
              <a:rPr lang="en-US" smtClean="0"/>
              <a:pPr/>
              <a:t>61</a:t>
            </a:fld>
            <a:endParaRPr lang="en-US" dirty="0"/>
          </a:p>
        </p:txBody>
      </p:sp>
    </p:spTree>
    <p:extLst>
      <p:ext uri="{BB962C8B-B14F-4D97-AF65-F5344CB8AC3E}">
        <p14:creationId xmlns:p14="http://schemas.microsoft.com/office/powerpoint/2010/main" val="20201492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09600"/>
            <a:ext cx="7772400" cy="1447800"/>
          </a:xfrm>
        </p:spPr>
        <p:txBody>
          <a:bodyPr>
            <a:noAutofit/>
          </a:bodyPr>
          <a:lstStyle/>
          <a:p>
            <a:r>
              <a:rPr lang="en-US" sz="4000" dirty="0"/>
              <a:t>U.S. Trends in Past Month Use of Cigarettes and Smokeless Tobacco, 2014</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25995500"/>
              </p:ext>
            </p:extLst>
          </p:nvPr>
        </p:nvGraphicFramePr>
        <p:xfrm>
          <a:off x="457200" y="2209800"/>
          <a:ext cx="8382000" cy="42672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0" y="6550223"/>
            <a:ext cx="8153400" cy="307777"/>
          </a:xfrm>
          <a:prstGeom prst="rect">
            <a:avLst/>
          </a:prstGeom>
          <a:noFill/>
        </p:spPr>
        <p:txBody>
          <a:bodyPr wrap="square" rtlCol="0">
            <a:spAutoFit/>
          </a:bodyPr>
          <a:lstStyle/>
          <a:p>
            <a:r>
              <a:rPr lang="en-US" sz="1400" b="1" dirty="0">
                <a:solidFill>
                  <a:schemeClr val="tx2">
                    <a:lumMod val="60000"/>
                    <a:lumOff val="40000"/>
                  </a:schemeClr>
                </a:solidFill>
              </a:rPr>
              <a:t>SOURCE:</a:t>
            </a:r>
            <a:r>
              <a:rPr lang="en-US" sz="1400" dirty="0">
                <a:solidFill>
                  <a:schemeClr val="tx2">
                    <a:lumMod val="60000"/>
                    <a:lumOff val="40000"/>
                  </a:schemeClr>
                </a:solidFill>
              </a:rPr>
              <a:t> SAMHSA, </a:t>
            </a:r>
            <a:r>
              <a:rPr lang="en-US" sz="1400" dirty="0" smtClean="0">
                <a:solidFill>
                  <a:schemeClr val="tx2">
                    <a:lumMod val="60000"/>
                    <a:lumOff val="40000"/>
                  </a:schemeClr>
                </a:solidFill>
              </a:rPr>
              <a:t>CBHSQ, National Survey on Drug Use and Health, 2014 </a:t>
            </a:r>
            <a:r>
              <a:rPr lang="en-US" sz="1400" dirty="0">
                <a:solidFill>
                  <a:schemeClr val="tx2">
                    <a:lumMod val="60000"/>
                    <a:lumOff val="40000"/>
                  </a:schemeClr>
                </a:solidFill>
              </a:rPr>
              <a:t>results.</a:t>
            </a:r>
          </a:p>
        </p:txBody>
      </p:sp>
      <p:sp>
        <p:nvSpPr>
          <p:cNvPr id="5" name="TextBox 4"/>
          <p:cNvSpPr txBox="1"/>
          <p:nvPr/>
        </p:nvSpPr>
        <p:spPr>
          <a:xfrm>
            <a:off x="4876800" y="2819400"/>
            <a:ext cx="3505200" cy="1569660"/>
          </a:xfrm>
          <a:prstGeom prst="rect">
            <a:avLst/>
          </a:prstGeom>
          <a:noFill/>
        </p:spPr>
        <p:txBody>
          <a:bodyPr wrap="square" rtlCol="0">
            <a:spAutoFit/>
          </a:bodyPr>
          <a:lstStyle/>
          <a:p>
            <a:pPr algn="ctr"/>
            <a:r>
              <a:rPr lang="en-US" sz="2400" i="1" dirty="0">
                <a:solidFill>
                  <a:schemeClr val="tx2">
                    <a:lumMod val="60000"/>
                    <a:lumOff val="40000"/>
                  </a:schemeClr>
                </a:solidFill>
              </a:rPr>
              <a:t>Past month cigarette and smokeless tobacco use was highest among 18 to 25 year olds</a:t>
            </a:r>
          </a:p>
        </p:txBody>
      </p:sp>
      <p:sp>
        <p:nvSpPr>
          <p:cNvPr id="3" name="Slide Number Placeholder 2"/>
          <p:cNvSpPr>
            <a:spLocks noGrp="1"/>
          </p:cNvSpPr>
          <p:nvPr>
            <p:ph type="sldNum" sz="quarter" idx="11"/>
          </p:nvPr>
        </p:nvSpPr>
        <p:spPr/>
        <p:txBody>
          <a:bodyPr/>
          <a:lstStyle/>
          <a:p>
            <a:fld id="{42FDEBBB-D812-4CD2-B983-5CFCE59D02BF}" type="slidenum">
              <a:rPr lang="en-US" smtClean="0"/>
              <a:pPr/>
              <a:t>62</a:t>
            </a:fld>
            <a:endParaRPr lang="en-US" dirty="0"/>
          </a:p>
        </p:txBody>
      </p:sp>
    </p:spTree>
    <p:extLst>
      <p:ext uri="{BB962C8B-B14F-4D97-AF65-F5344CB8AC3E}">
        <p14:creationId xmlns:p14="http://schemas.microsoft.com/office/powerpoint/2010/main" val="703437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685801"/>
            <a:ext cx="8001000" cy="1143000"/>
          </a:xfrm>
        </p:spPr>
        <p:txBody>
          <a:bodyPr>
            <a:noAutofit/>
          </a:bodyPr>
          <a:lstStyle/>
          <a:p>
            <a:r>
              <a:rPr lang="en-US" sz="3600" dirty="0"/>
              <a:t>Good News: Conventional Cigarette Use has Decreased Significantly among Adolescents in the U.S.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48346053"/>
              </p:ext>
            </p:extLst>
          </p:nvPr>
        </p:nvGraphicFramePr>
        <p:xfrm>
          <a:off x="914400" y="2209800"/>
          <a:ext cx="7391400" cy="42672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0" y="6550223"/>
            <a:ext cx="6400800" cy="307777"/>
          </a:xfrm>
          <a:prstGeom prst="rect">
            <a:avLst/>
          </a:prstGeom>
          <a:noFill/>
        </p:spPr>
        <p:txBody>
          <a:bodyPr wrap="square" rtlCol="0">
            <a:spAutoFit/>
          </a:bodyPr>
          <a:lstStyle/>
          <a:p>
            <a:r>
              <a:rPr lang="en-US" sz="1400" b="1" dirty="0">
                <a:solidFill>
                  <a:schemeClr val="tx2">
                    <a:lumMod val="60000"/>
                    <a:lumOff val="40000"/>
                  </a:schemeClr>
                </a:solidFill>
              </a:rPr>
              <a:t>SOURCE:</a:t>
            </a:r>
            <a:r>
              <a:rPr lang="en-US" sz="1400" dirty="0">
                <a:solidFill>
                  <a:schemeClr val="tx2">
                    <a:lumMod val="60000"/>
                    <a:lumOff val="40000"/>
                  </a:schemeClr>
                </a:solidFill>
              </a:rPr>
              <a:t> CDC, Youth Risk Behavior </a:t>
            </a:r>
            <a:r>
              <a:rPr lang="en-US" sz="1400" dirty="0" smtClean="0">
                <a:solidFill>
                  <a:schemeClr val="tx2">
                    <a:lumMod val="60000"/>
                    <a:lumOff val="40000"/>
                  </a:schemeClr>
                </a:solidFill>
              </a:rPr>
              <a:t>Survey, </a:t>
            </a:r>
            <a:r>
              <a:rPr lang="en-US" sz="1400" dirty="0">
                <a:solidFill>
                  <a:schemeClr val="tx2">
                    <a:lumMod val="60000"/>
                    <a:lumOff val="40000"/>
                  </a:schemeClr>
                </a:solidFill>
              </a:rPr>
              <a:t>2011-2015 results.</a:t>
            </a:r>
          </a:p>
        </p:txBody>
      </p:sp>
      <p:sp>
        <p:nvSpPr>
          <p:cNvPr id="2" name="Slide Number Placeholder 1"/>
          <p:cNvSpPr>
            <a:spLocks noGrp="1"/>
          </p:cNvSpPr>
          <p:nvPr>
            <p:ph type="sldNum" sz="quarter" idx="11"/>
          </p:nvPr>
        </p:nvSpPr>
        <p:spPr/>
        <p:txBody>
          <a:bodyPr/>
          <a:lstStyle/>
          <a:p>
            <a:fld id="{42FDEBBB-D812-4CD2-B983-5CFCE59D02BF}" type="slidenum">
              <a:rPr lang="en-US" smtClean="0"/>
              <a:pPr/>
              <a:t>63</a:t>
            </a:fld>
            <a:endParaRPr lang="en-US" dirty="0"/>
          </a:p>
        </p:txBody>
      </p:sp>
    </p:spTree>
    <p:extLst>
      <p:ext uri="{BB962C8B-B14F-4D97-AF65-F5344CB8AC3E}">
        <p14:creationId xmlns:p14="http://schemas.microsoft.com/office/powerpoint/2010/main" val="22824885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381000"/>
            <a:ext cx="8458200" cy="1219200"/>
          </a:xfrm>
        </p:spPr>
        <p:txBody>
          <a:bodyPr>
            <a:normAutofit fontScale="90000"/>
          </a:bodyPr>
          <a:lstStyle/>
          <a:p>
            <a:r>
              <a:rPr lang="en-US" dirty="0"/>
              <a:t>Bad News: E-Cigarette Use has Increased among U.S. Adolescents</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5379" y="2057399"/>
            <a:ext cx="5771957" cy="4278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0" y="6553200"/>
            <a:ext cx="6400800" cy="307777"/>
          </a:xfrm>
          <a:prstGeom prst="rect">
            <a:avLst/>
          </a:prstGeom>
          <a:noFill/>
        </p:spPr>
        <p:txBody>
          <a:bodyPr wrap="square" rtlCol="0">
            <a:spAutoFit/>
          </a:bodyPr>
          <a:lstStyle/>
          <a:p>
            <a:r>
              <a:rPr lang="en-US" sz="1400" b="1" dirty="0">
                <a:solidFill>
                  <a:schemeClr val="tx2">
                    <a:lumMod val="60000"/>
                    <a:lumOff val="40000"/>
                  </a:schemeClr>
                </a:solidFill>
              </a:rPr>
              <a:t>SOURCE:</a:t>
            </a:r>
            <a:r>
              <a:rPr lang="en-US" sz="1400" dirty="0">
                <a:solidFill>
                  <a:schemeClr val="tx2">
                    <a:lumMod val="60000"/>
                    <a:lumOff val="40000"/>
                  </a:schemeClr>
                </a:solidFill>
              </a:rPr>
              <a:t> CDC, Youth Risk Behavior Survey, 2014-2015 results.</a:t>
            </a:r>
          </a:p>
        </p:txBody>
      </p:sp>
      <p:sp>
        <p:nvSpPr>
          <p:cNvPr id="2" name="Slide Number Placeholder 1"/>
          <p:cNvSpPr>
            <a:spLocks noGrp="1"/>
          </p:cNvSpPr>
          <p:nvPr>
            <p:ph type="sldNum" sz="quarter" idx="11"/>
          </p:nvPr>
        </p:nvSpPr>
        <p:spPr/>
        <p:txBody>
          <a:bodyPr/>
          <a:lstStyle/>
          <a:p>
            <a:fld id="{42FDEBBB-D812-4CD2-B983-5CFCE59D02BF}" type="slidenum">
              <a:rPr lang="en-US" smtClean="0"/>
              <a:pPr/>
              <a:t>64</a:t>
            </a:fld>
            <a:endParaRPr lang="en-US" dirty="0"/>
          </a:p>
        </p:txBody>
      </p:sp>
    </p:spTree>
    <p:extLst>
      <p:ext uri="{BB962C8B-B14F-4D97-AF65-F5344CB8AC3E}">
        <p14:creationId xmlns:p14="http://schemas.microsoft.com/office/powerpoint/2010/main" val="22824885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534400" cy="1142999"/>
          </a:xfrm>
        </p:spPr>
        <p:txBody>
          <a:bodyPr>
            <a:noAutofit/>
          </a:bodyPr>
          <a:lstStyle/>
          <a:p>
            <a:r>
              <a:rPr lang="en-US" sz="3600" dirty="0"/>
              <a:t>Cigarette and E-Cigarette Use among U.S. High School Students (2000-2014)</a:t>
            </a:r>
          </a:p>
        </p:txBody>
      </p:sp>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85800" y="1752600"/>
            <a:ext cx="7828370" cy="470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0" y="6550223"/>
            <a:ext cx="6172200" cy="307777"/>
          </a:xfrm>
          <a:prstGeom prst="rect">
            <a:avLst/>
          </a:prstGeom>
          <a:noFill/>
        </p:spPr>
        <p:txBody>
          <a:bodyPr wrap="square" rtlCol="0">
            <a:spAutoFit/>
          </a:bodyPr>
          <a:lstStyle/>
          <a:p>
            <a:r>
              <a:rPr lang="en-US" sz="1400" b="1" dirty="0">
                <a:solidFill>
                  <a:schemeClr val="tx2">
                    <a:lumMod val="60000"/>
                    <a:lumOff val="40000"/>
                  </a:schemeClr>
                </a:solidFill>
              </a:rPr>
              <a:t>SOURCE:</a:t>
            </a:r>
            <a:r>
              <a:rPr lang="en-US" sz="1400" dirty="0">
                <a:solidFill>
                  <a:schemeClr val="tx2">
                    <a:lumMod val="60000"/>
                    <a:lumOff val="40000"/>
                  </a:schemeClr>
                </a:solidFill>
              </a:rPr>
              <a:t> CDC, Youth Risk Behavior Survey, 2011-2014 results.</a:t>
            </a:r>
          </a:p>
        </p:txBody>
      </p:sp>
      <p:sp>
        <p:nvSpPr>
          <p:cNvPr id="3" name="Slide Number Placeholder 2"/>
          <p:cNvSpPr>
            <a:spLocks noGrp="1"/>
          </p:cNvSpPr>
          <p:nvPr>
            <p:ph type="sldNum" sz="quarter" idx="11"/>
          </p:nvPr>
        </p:nvSpPr>
        <p:spPr/>
        <p:txBody>
          <a:bodyPr/>
          <a:lstStyle/>
          <a:p>
            <a:fld id="{42FDEBBB-D812-4CD2-B983-5CFCE59D02BF}" type="slidenum">
              <a:rPr lang="en-US" smtClean="0"/>
              <a:pPr/>
              <a:t>65</a:t>
            </a:fld>
            <a:endParaRPr lang="en-US" dirty="0"/>
          </a:p>
        </p:txBody>
      </p:sp>
    </p:spTree>
    <p:extLst>
      <p:ext uri="{BB962C8B-B14F-4D97-AF65-F5344CB8AC3E}">
        <p14:creationId xmlns:p14="http://schemas.microsoft.com/office/powerpoint/2010/main" val="290541385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04800"/>
            <a:ext cx="8001000" cy="1219200"/>
          </a:xfrm>
        </p:spPr>
        <p:txBody>
          <a:bodyPr>
            <a:normAutofit fontScale="90000"/>
          </a:bodyPr>
          <a:lstStyle/>
          <a:p>
            <a:r>
              <a:rPr lang="en-US" dirty="0"/>
              <a:t>What Tobacco Products are Students Using in the U.S.?</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1850" y="1828800"/>
            <a:ext cx="5540300" cy="4733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895600"/>
            <a:ext cx="9144000" cy="2074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0" y="6550223"/>
            <a:ext cx="6400800" cy="307777"/>
          </a:xfrm>
          <a:prstGeom prst="rect">
            <a:avLst/>
          </a:prstGeom>
          <a:noFill/>
        </p:spPr>
        <p:txBody>
          <a:bodyPr wrap="square" rtlCol="0">
            <a:spAutoFit/>
          </a:bodyPr>
          <a:lstStyle/>
          <a:p>
            <a:r>
              <a:rPr lang="en-US" sz="1400" b="1" dirty="0">
                <a:solidFill>
                  <a:schemeClr val="tx2">
                    <a:lumMod val="60000"/>
                    <a:lumOff val="40000"/>
                  </a:schemeClr>
                </a:solidFill>
              </a:rPr>
              <a:t>SOURCE:</a:t>
            </a:r>
            <a:r>
              <a:rPr lang="en-US" sz="1400" dirty="0">
                <a:solidFill>
                  <a:schemeClr val="tx2">
                    <a:lumMod val="60000"/>
                    <a:lumOff val="40000"/>
                  </a:schemeClr>
                </a:solidFill>
              </a:rPr>
              <a:t> CDC, Youth Risk Behavior Survey, 2015 results.</a:t>
            </a:r>
          </a:p>
        </p:txBody>
      </p:sp>
      <p:sp>
        <p:nvSpPr>
          <p:cNvPr id="2" name="Slide Number Placeholder 1"/>
          <p:cNvSpPr>
            <a:spLocks noGrp="1"/>
          </p:cNvSpPr>
          <p:nvPr>
            <p:ph type="sldNum" sz="quarter" idx="11"/>
          </p:nvPr>
        </p:nvSpPr>
        <p:spPr/>
        <p:txBody>
          <a:bodyPr/>
          <a:lstStyle/>
          <a:p>
            <a:fld id="{42FDEBBB-D812-4CD2-B983-5CFCE59D02BF}" type="slidenum">
              <a:rPr lang="en-US" smtClean="0"/>
              <a:pPr/>
              <a:t>66</a:t>
            </a:fld>
            <a:endParaRPr lang="en-US" dirty="0"/>
          </a:p>
        </p:txBody>
      </p:sp>
    </p:spTree>
    <p:extLst>
      <p:ext uri="{BB962C8B-B14F-4D97-AF65-F5344CB8AC3E}">
        <p14:creationId xmlns:p14="http://schemas.microsoft.com/office/powerpoint/2010/main" val="1088006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026"/>
                                        </p:tgtEl>
                                      </p:cBhvr>
                                    </p:animEffect>
                                    <p:set>
                                      <p:cBhvr>
                                        <p:cTn id="12" dur="1" fill="hold">
                                          <p:stCondLst>
                                            <p:cond delay="499"/>
                                          </p:stCondLst>
                                        </p:cTn>
                                        <p:tgtEl>
                                          <p:spTgt spid="1026"/>
                                        </p:tgtEl>
                                        <p:attrNameLst>
                                          <p:attrName>style.visibility</p:attrName>
                                        </p:attrNameLst>
                                      </p:cBhvr>
                                      <p:to>
                                        <p:strVal val="hidden"/>
                                      </p:to>
                                    </p:set>
                                  </p:childTnLst>
                                </p:cTn>
                              </p:par>
                              <p:par>
                                <p:cTn id="13" presetID="2" presetClass="entr" presetSubtype="4" fill="hold" nodeType="withEffect">
                                  <p:stCondLst>
                                    <p:cond delay="0"/>
                                  </p:stCondLst>
                                  <p:childTnLst>
                                    <p:set>
                                      <p:cBhvr>
                                        <p:cTn id="14" dur="1" fill="hold">
                                          <p:stCondLst>
                                            <p:cond delay="0"/>
                                          </p:stCondLst>
                                        </p:cTn>
                                        <p:tgtEl>
                                          <p:spTgt spid="1027"/>
                                        </p:tgtEl>
                                        <p:attrNameLst>
                                          <p:attrName>style.visibility</p:attrName>
                                        </p:attrNameLst>
                                      </p:cBhvr>
                                      <p:to>
                                        <p:strVal val="visible"/>
                                      </p:to>
                                    </p:set>
                                    <p:anim calcmode="lin" valueType="num">
                                      <p:cBhvr additive="base">
                                        <p:cTn id="15" dur="2000" fill="hold"/>
                                        <p:tgtEl>
                                          <p:spTgt spid="1027"/>
                                        </p:tgtEl>
                                        <p:attrNameLst>
                                          <p:attrName>ppt_x</p:attrName>
                                        </p:attrNameLst>
                                      </p:cBhvr>
                                      <p:tavLst>
                                        <p:tav tm="0">
                                          <p:val>
                                            <p:strVal val="#ppt_x"/>
                                          </p:val>
                                        </p:tav>
                                        <p:tav tm="100000">
                                          <p:val>
                                            <p:strVal val="#ppt_x"/>
                                          </p:val>
                                        </p:tav>
                                      </p:tavLst>
                                    </p:anim>
                                    <p:anim calcmode="lin" valueType="num">
                                      <p:cBhvr additive="base">
                                        <p:cTn id="16" dur="2000" fill="hold"/>
                                        <p:tgtEl>
                                          <p:spTgt spid="10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69903"/>
            <a:ext cx="7315200" cy="1154097"/>
          </a:xfrm>
        </p:spPr>
        <p:txBody>
          <a:bodyPr>
            <a:normAutofit fontScale="90000"/>
          </a:bodyPr>
          <a:lstStyle/>
          <a:p>
            <a:r>
              <a:rPr lang="en-US" dirty="0"/>
              <a:t>Factors Associated with </a:t>
            </a:r>
            <a:br>
              <a:rPr lang="en-US" dirty="0"/>
            </a:br>
            <a:r>
              <a:rPr lang="en-US" dirty="0"/>
              <a:t>Youth Tobacco Use</a:t>
            </a:r>
          </a:p>
        </p:txBody>
      </p:sp>
      <p:sp>
        <p:nvSpPr>
          <p:cNvPr id="3" name="Content Placeholder 2"/>
          <p:cNvSpPr>
            <a:spLocks noGrp="1"/>
          </p:cNvSpPr>
          <p:nvPr>
            <p:ph idx="1"/>
          </p:nvPr>
        </p:nvSpPr>
        <p:spPr>
          <a:xfrm>
            <a:off x="457200" y="2133600"/>
            <a:ext cx="7315200" cy="3539527"/>
          </a:xfrm>
        </p:spPr>
        <p:txBody>
          <a:bodyPr>
            <a:normAutofit/>
          </a:bodyPr>
          <a:lstStyle/>
          <a:p>
            <a:r>
              <a:rPr lang="en-US" sz="2800" dirty="0"/>
              <a:t>Social and physical environments</a:t>
            </a:r>
          </a:p>
          <a:p>
            <a:r>
              <a:rPr lang="en-US" sz="2800" dirty="0">
                <a:solidFill>
                  <a:schemeClr val="tx2">
                    <a:lumMod val="60000"/>
                    <a:lumOff val="40000"/>
                  </a:schemeClr>
                </a:solidFill>
              </a:rPr>
              <a:t>Biological and genetic factors</a:t>
            </a:r>
          </a:p>
          <a:p>
            <a:r>
              <a:rPr lang="en-US" sz="2800" dirty="0"/>
              <a:t>Mental health</a:t>
            </a:r>
          </a:p>
          <a:p>
            <a:r>
              <a:rPr lang="en-US" sz="2800" dirty="0">
                <a:solidFill>
                  <a:schemeClr val="tx2">
                    <a:lumMod val="60000"/>
                    <a:lumOff val="40000"/>
                  </a:schemeClr>
                </a:solidFill>
              </a:rPr>
              <a:t>Personal perceptions</a:t>
            </a:r>
          </a:p>
          <a:p>
            <a:r>
              <a:rPr lang="en-US" sz="2800" dirty="0"/>
              <a:t>Other factors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9" y="3429000"/>
            <a:ext cx="4504681" cy="2995613"/>
          </a:xfrm>
          <a:prstGeom prst="rect">
            <a:avLst/>
          </a:prstGeom>
          <a:effectLst>
            <a:softEdge rad="127000"/>
          </a:effectLst>
        </p:spPr>
      </p:pic>
      <p:sp>
        <p:nvSpPr>
          <p:cNvPr id="5" name="TextBox 4"/>
          <p:cNvSpPr txBox="1"/>
          <p:nvPr/>
        </p:nvSpPr>
        <p:spPr>
          <a:xfrm>
            <a:off x="0" y="6550223"/>
            <a:ext cx="6400800" cy="307777"/>
          </a:xfrm>
          <a:prstGeom prst="rect">
            <a:avLst/>
          </a:prstGeom>
          <a:noFill/>
        </p:spPr>
        <p:txBody>
          <a:bodyPr wrap="square" rtlCol="0">
            <a:spAutoFit/>
          </a:bodyPr>
          <a:lstStyle/>
          <a:p>
            <a:r>
              <a:rPr lang="en-US" sz="1400" b="1" dirty="0">
                <a:solidFill>
                  <a:schemeClr val="tx2">
                    <a:lumMod val="60000"/>
                    <a:lumOff val="40000"/>
                  </a:schemeClr>
                </a:solidFill>
              </a:rPr>
              <a:t>SOURCE:</a:t>
            </a:r>
            <a:r>
              <a:rPr lang="en-US" sz="1400" dirty="0">
                <a:solidFill>
                  <a:schemeClr val="tx2">
                    <a:lumMod val="60000"/>
                    <a:lumOff val="40000"/>
                  </a:schemeClr>
                </a:solidFill>
              </a:rPr>
              <a:t> CDC, 2016.</a:t>
            </a:r>
          </a:p>
        </p:txBody>
      </p:sp>
      <p:sp>
        <p:nvSpPr>
          <p:cNvPr id="6" name="Slide Number Placeholder 5"/>
          <p:cNvSpPr>
            <a:spLocks noGrp="1"/>
          </p:cNvSpPr>
          <p:nvPr>
            <p:ph type="sldNum" sz="quarter" idx="11"/>
          </p:nvPr>
        </p:nvSpPr>
        <p:spPr/>
        <p:txBody>
          <a:bodyPr/>
          <a:lstStyle/>
          <a:p>
            <a:fld id="{42FDEBBB-D812-4CD2-B983-5CFCE59D02BF}" type="slidenum">
              <a:rPr lang="en-US" smtClean="0"/>
              <a:pPr/>
              <a:t>67</a:t>
            </a:fld>
            <a:endParaRPr lang="en-US" dirty="0"/>
          </a:p>
        </p:txBody>
      </p:sp>
    </p:spTree>
    <p:extLst>
      <p:ext uri="{BB962C8B-B14F-4D97-AF65-F5344CB8AC3E}">
        <p14:creationId xmlns:p14="http://schemas.microsoft.com/office/powerpoint/2010/main" val="390897865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609601"/>
            <a:ext cx="8610600" cy="1066799"/>
          </a:xfrm>
        </p:spPr>
        <p:txBody>
          <a:bodyPr>
            <a:noAutofit/>
          </a:bodyPr>
          <a:lstStyle/>
          <a:p>
            <a:r>
              <a:rPr lang="en-US" sz="3600" dirty="0"/>
              <a:t>Perceived Risks and Benefits of Conventional Cigarettes vs. E-Cigarettes</a:t>
            </a:r>
          </a:p>
        </p:txBody>
      </p:sp>
      <p:sp>
        <p:nvSpPr>
          <p:cNvPr id="4" name="Content Placeholder 3"/>
          <p:cNvSpPr>
            <a:spLocks noGrp="1"/>
          </p:cNvSpPr>
          <p:nvPr>
            <p:ph idx="1"/>
          </p:nvPr>
        </p:nvSpPr>
        <p:spPr>
          <a:xfrm>
            <a:off x="533400" y="1831777"/>
            <a:ext cx="7772400" cy="4569023"/>
          </a:xfrm>
        </p:spPr>
        <p:txBody>
          <a:bodyPr>
            <a:normAutofit/>
          </a:bodyPr>
          <a:lstStyle/>
          <a:p>
            <a:r>
              <a:rPr lang="en-US" sz="2800" i="1" dirty="0"/>
              <a:t>“Oh, e-cigarettes are </a:t>
            </a:r>
            <a:r>
              <a:rPr lang="en-US" sz="2800" i="1" dirty="0">
                <a:solidFill>
                  <a:schemeClr val="tx2">
                    <a:lumMod val="60000"/>
                    <a:lumOff val="40000"/>
                  </a:schemeClr>
                </a:solidFill>
              </a:rPr>
              <a:t>classy</a:t>
            </a:r>
            <a:r>
              <a:rPr lang="en-US" sz="2800" i="1" dirty="0"/>
              <a:t>, because you can walk around with them. They do not have any vapor that goes around and </a:t>
            </a:r>
            <a:r>
              <a:rPr lang="en-US" sz="2800" i="1" dirty="0">
                <a:solidFill>
                  <a:schemeClr val="tx2">
                    <a:lumMod val="60000"/>
                    <a:lumOff val="40000"/>
                  </a:schemeClr>
                </a:solidFill>
              </a:rPr>
              <a:t>they look nice</a:t>
            </a:r>
            <a:r>
              <a:rPr lang="en-US" sz="2800" i="1" dirty="0"/>
              <a:t>. It’s really hyped up, like, ‘No nicotine.’ That’s what everybody’s saying. </a:t>
            </a:r>
            <a:r>
              <a:rPr lang="en-US" sz="2800" i="1" dirty="0">
                <a:solidFill>
                  <a:schemeClr val="tx2">
                    <a:lumMod val="60000"/>
                    <a:lumOff val="40000"/>
                  </a:schemeClr>
                </a:solidFill>
              </a:rPr>
              <a:t>‘There’s no nicotine.’ ‘It’s good for you. </a:t>
            </a:r>
            <a:r>
              <a:rPr lang="en-US" sz="2800" i="1" dirty="0" err="1">
                <a:solidFill>
                  <a:schemeClr val="tx2">
                    <a:lumMod val="60000"/>
                    <a:lumOff val="40000"/>
                  </a:schemeClr>
                </a:solidFill>
              </a:rPr>
              <a:t>Cuz</a:t>
            </a:r>
            <a:r>
              <a:rPr lang="en-US" sz="2800" i="1" dirty="0">
                <a:solidFill>
                  <a:schemeClr val="tx2">
                    <a:lumMod val="60000"/>
                    <a:lumOff val="40000"/>
                  </a:schemeClr>
                </a:solidFill>
              </a:rPr>
              <a:t> it’s vapor.’ </a:t>
            </a:r>
            <a:r>
              <a:rPr lang="en-US" sz="2800" i="1" dirty="0"/>
              <a:t>The water vapor.”</a:t>
            </a:r>
          </a:p>
          <a:p>
            <a:r>
              <a:rPr lang="en-US" sz="2800" dirty="0"/>
              <a:t>Participants were generally </a:t>
            </a:r>
            <a:r>
              <a:rPr lang="en-US" sz="2800" dirty="0">
                <a:solidFill>
                  <a:schemeClr val="tx2">
                    <a:lumMod val="60000"/>
                    <a:lumOff val="40000"/>
                  </a:schemeClr>
                </a:solidFill>
              </a:rPr>
              <a:t>unsure about the possible risks </a:t>
            </a:r>
            <a:r>
              <a:rPr lang="en-US" sz="2800" dirty="0"/>
              <a:t>of using e-cigarettes</a:t>
            </a:r>
          </a:p>
          <a:p>
            <a:r>
              <a:rPr lang="en-US" sz="2800" dirty="0"/>
              <a:t>Participants described e-cigarettes as </a:t>
            </a:r>
            <a:r>
              <a:rPr lang="en-US" sz="2800" dirty="0">
                <a:solidFill>
                  <a:schemeClr val="tx2">
                    <a:lumMod val="60000"/>
                    <a:lumOff val="40000"/>
                  </a:schemeClr>
                </a:solidFill>
              </a:rPr>
              <a:t>brand new products </a:t>
            </a:r>
            <a:r>
              <a:rPr lang="en-US" sz="2800" dirty="0"/>
              <a:t>that they </a:t>
            </a:r>
            <a:r>
              <a:rPr lang="en-US" sz="2800" dirty="0">
                <a:solidFill>
                  <a:schemeClr val="tx2">
                    <a:lumMod val="60000"/>
                    <a:lumOff val="40000"/>
                  </a:schemeClr>
                </a:solidFill>
              </a:rPr>
              <a:t>knew little about</a:t>
            </a:r>
          </a:p>
        </p:txBody>
      </p:sp>
      <p:sp>
        <p:nvSpPr>
          <p:cNvPr id="5" name="TextBox 4"/>
          <p:cNvSpPr txBox="1"/>
          <p:nvPr/>
        </p:nvSpPr>
        <p:spPr>
          <a:xfrm>
            <a:off x="0" y="6550223"/>
            <a:ext cx="5181600" cy="307777"/>
          </a:xfrm>
          <a:prstGeom prst="rect">
            <a:avLst/>
          </a:prstGeom>
          <a:noFill/>
        </p:spPr>
        <p:txBody>
          <a:bodyPr wrap="square" rtlCol="0">
            <a:spAutoFit/>
          </a:bodyPr>
          <a:lstStyle/>
          <a:p>
            <a:r>
              <a:rPr lang="en-US" sz="1400" b="1" dirty="0">
                <a:solidFill>
                  <a:schemeClr val="tx2">
                    <a:lumMod val="60000"/>
                    <a:lumOff val="40000"/>
                  </a:schemeClr>
                </a:solidFill>
              </a:rPr>
              <a:t>SOURCE:</a:t>
            </a:r>
            <a:r>
              <a:rPr lang="en-US" sz="1400" dirty="0">
                <a:solidFill>
                  <a:schemeClr val="tx2">
                    <a:lumMod val="60000"/>
                    <a:lumOff val="40000"/>
                  </a:schemeClr>
                </a:solidFill>
              </a:rPr>
              <a:t> </a:t>
            </a:r>
            <a:r>
              <a:rPr lang="en-US" sz="1400" dirty="0" err="1">
                <a:solidFill>
                  <a:schemeClr val="tx2">
                    <a:lumMod val="60000"/>
                    <a:lumOff val="40000"/>
                  </a:schemeClr>
                </a:solidFill>
              </a:rPr>
              <a:t>Roditis</a:t>
            </a:r>
            <a:r>
              <a:rPr lang="en-US" sz="1400" dirty="0">
                <a:solidFill>
                  <a:schemeClr val="tx2">
                    <a:lumMod val="60000"/>
                    <a:lumOff val="40000"/>
                  </a:schemeClr>
                </a:solidFill>
              </a:rPr>
              <a:t> &amp; Halpern-</a:t>
            </a:r>
            <a:r>
              <a:rPr lang="en-US" sz="1400" dirty="0" err="1">
                <a:solidFill>
                  <a:schemeClr val="tx2">
                    <a:lumMod val="60000"/>
                    <a:lumOff val="40000"/>
                  </a:schemeClr>
                </a:solidFill>
              </a:rPr>
              <a:t>Felsher</a:t>
            </a:r>
            <a:r>
              <a:rPr lang="en-US" sz="1400" dirty="0">
                <a:solidFill>
                  <a:schemeClr val="tx2">
                    <a:lumMod val="60000"/>
                    <a:lumOff val="40000"/>
                  </a:schemeClr>
                </a:solidFill>
              </a:rPr>
              <a:t>, 2015.</a:t>
            </a:r>
          </a:p>
        </p:txBody>
      </p:sp>
      <p:sp>
        <p:nvSpPr>
          <p:cNvPr id="2" name="Slide Number Placeholder 1"/>
          <p:cNvSpPr>
            <a:spLocks noGrp="1"/>
          </p:cNvSpPr>
          <p:nvPr>
            <p:ph type="sldNum" sz="quarter" idx="11"/>
          </p:nvPr>
        </p:nvSpPr>
        <p:spPr/>
        <p:txBody>
          <a:bodyPr/>
          <a:lstStyle/>
          <a:p>
            <a:fld id="{42FDEBBB-D812-4CD2-B983-5CFCE59D02BF}" type="slidenum">
              <a:rPr lang="en-US" smtClean="0"/>
              <a:pPr/>
              <a:t>68</a:t>
            </a:fld>
            <a:endParaRPr lang="en-US" dirty="0"/>
          </a:p>
        </p:txBody>
      </p:sp>
    </p:spTree>
    <p:extLst>
      <p:ext uri="{BB962C8B-B14F-4D97-AF65-F5344CB8AC3E}">
        <p14:creationId xmlns:p14="http://schemas.microsoft.com/office/powerpoint/2010/main" val="374413665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229600" cy="1143000"/>
          </a:xfrm>
        </p:spPr>
        <p:txBody>
          <a:bodyPr>
            <a:noAutofit/>
          </a:bodyPr>
          <a:lstStyle/>
          <a:p>
            <a:r>
              <a:rPr lang="en-US" sz="3600" dirty="0"/>
              <a:t>Government Regulation of E-Cigarettes</a:t>
            </a:r>
          </a:p>
        </p:txBody>
      </p:sp>
      <p:sp>
        <p:nvSpPr>
          <p:cNvPr id="3" name="Content Placeholder 2"/>
          <p:cNvSpPr>
            <a:spLocks noGrp="1"/>
          </p:cNvSpPr>
          <p:nvPr>
            <p:ph idx="1"/>
          </p:nvPr>
        </p:nvSpPr>
        <p:spPr>
          <a:xfrm>
            <a:off x="685800" y="1752600"/>
            <a:ext cx="8001000" cy="4724400"/>
          </a:xfrm>
        </p:spPr>
        <p:txBody>
          <a:bodyPr>
            <a:noAutofit/>
          </a:bodyPr>
          <a:lstStyle/>
          <a:p>
            <a:r>
              <a:rPr lang="en-US" sz="2800" dirty="0"/>
              <a:t>U.S. Food and Drug Administration (FDA) has established a new rule for </a:t>
            </a:r>
            <a:r>
              <a:rPr lang="en-US" sz="2800" dirty="0">
                <a:solidFill>
                  <a:schemeClr val="tx2">
                    <a:lumMod val="60000"/>
                    <a:lumOff val="40000"/>
                  </a:schemeClr>
                </a:solidFill>
              </a:rPr>
              <a:t>e-cigarettes and their liquid solutions</a:t>
            </a:r>
          </a:p>
          <a:p>
            <a:r>
              <a:rPr lang="en-US" sz="2800" dirty="0"/>
              <a:t>Now subject to </a:t>
            </a:r>
            <a:r>
              <a:rPr lang="en-US" sz="2800" dirty="0">
                <a:solidFill>
                  <a:schemeClr val="tx2">
                    <a:lumMod val="60000"/>
                    <a:lumOff val="40000"/>
                  </a:schemeClr>
                </a:solidFill>
              </a:rPr>
              <a:t>government regulation as tobacco products</a:t>
            </a:r>
          </a:p>
          <a:p>
            <a:r>
              <a:rPr lang="en-US" sz="2800" dirty="0"/>
              <a:t>In-store and online purchasers be at least </a:t>
            </a:r>
            <a:r>
              <a:rPr lang="en-US" sz="2800" dirty="0">
                <a:solidFill>
                  <a:schemeClr val="tx2">
                    <a:lumMod val="60000"/>
                    <a:lumOff val="40000"/>
                  </a:schemeClr>
                </a:solidFill>
              </a:rPr>
              <a:t>18 years of age </a:t>
            </a:r>
          </a:p>
          <a:p>
            <a:r>
              <a:rPr lang="en-US" sz="2800" dirty="0"/>
              <a:t>More information available at: </a:t>
            </a:r>
            <a:r>
              <a:rPr lang="en-US" sz="2800" dirty="0">
                <a:hlinkClick r:id="rId3"/>
              </a:rPr>
              <a:t>www.fda.gov/NewsEvents/Newsroom/PressAnnouncements/ucm499234.htm</a:t>
            </a:r>
            <a:endParaRPr lang="en-US" sz="2800" dirty="0"/>
          </a:p>
        </p:txBody>
      </p:sp>
      <p:sp>
        <p:nvSpPr>
          <p:cNvPr id="4" name="TextBox 3"/>
          <p:cNvSpPr txBox="1"/>
          <p:nvPr/>
        </p:nvSpPr>
        <p:spPr>
          <a:xfrm>
            <a:off x="0" y="6550223"/>
            <a:ext cx="5181600" cy="307777"/>
          </a:xfrm>
          <a:prstGeom prst="rect">
            <a:avLst/>
          </a:prstGeom>
          <a:noFill/>
        </p:spPr>
        <p:txBody>
          <a:bodyPr wrap="square" rtlCol="0">
            <a:spAutoFit/>
          </a:bodyPr>
          <a:lstStyle/>
          <a:p>
            <a:r>
              <a:rPr lang="en-US" sz="1400" b="1" dirty="0">
                <a:solidFill>
                  <a:schemeClr val="tx2">
                    <a:lumMod val="60000"/>
                    <a:lumOff val="40000"/>
                  </a:schemeClr>
                </a:solidFill>
              </a:rPr>
              <a:t>SOURCE:</a:t>
            </a:r>
            <a:r>
              <a:rPr lang="en-US" sz="1400" dirty="0">
                <a:solidFill>
                  <a:schemeClr val="tx2">
                    <a:lumMod val="60000"/>
                    <a:lumOff val="40000"/>
                  </a:schemeClr>
                </a:solidFill>
              </a:rPr>
              <a:t> NIDA, 2016.</a:t>
            </a:r>
          </a:p>
        </p:txBody>
      </p:sp>
      <p:sp>
        <p:nvSpPr>
          <p:cNvPr id="5" name="Slide Number Placeholder 4"/>
          <p:cNvSpPr>
            <a:spLocks noGrp="1"/>
          </p:cNvSpPr>
          <p:nvPr>
            <p:ph type="sldNum" sz="quarter" idx="11"/>
          </p:nvPr>
        </p:nvSpPr>
        <p:spPr/>
        <p:txBody>
          <a:bodyPr/>
          <a:lstStyle/>
          <a:p>
            <a:fld id="{42FDEBBB-D812-4CD2-B983-5CFCE59D02BF}" type="slidenum">
              <a:rPr lang="en-US" smtClean="0"/>
              <a:pPr/>
              <a:t>69</a:t>
            </a:fld>
            <a:endParaRPr lang="en-US" dirty="0"/>
          </a:p>
        </p:txBody>
      </p:sp>
    </p:spTree>
    <p:extLst>
      <p:ext uri="{BB962C8B-B14F-4D97-AF65-F5344CB8AC3E}">
        <p14:creationId xmlns:p14="http://schemas.microsoft.com/office/powerpoint/2010/main" val="40552109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Pre-Test Question</a:t>
            </a:r>
          </a:p>
        </p:txBody>
      </p:sp>
      <p:sp>
        <p:nvSpPr>
          <p:cNvPr id="3" name="Content Placeholder 2"/>
          <p:cNvSpPr>
            <a:spLocks noGrp="1"/>
          </p:cNvSpPr>
          <p:nvPr>
            <p:ph idx="1"/>
          </p:nvPr>
        </p:nvSpPr>
        <p:spPr/>
        <p:txBody>
          <a:bodyPr>
            <a:noAutofit/>
          </a:bodyPr>
          <a:lstStyle/>
          <a:p>
            <a:pPr marL="45720" indent="0">
              <a:buNone/>
            </a:pPr>
            <a:r>
              <a:rPr lang="en-US" sz="2800" dirty="0"/>
              <a:t>3. What percentage of smokers start smoking in their teens?</a:t>
            </a:r>
          </a:p>
          <a:p>
            <a:pPr marL="502920" indent="-457200">
              <a:buFont typeface="+mj-lt"/>
              <a:buAutoNum type="alphaUcPeriod"/>
            </a:pPr>
            <a:endParaRPr lang="en-US" sz="2800" dirty="0"/>
          </a:p>
          <a:p>
            <a:pPr marL="502920" indent="-457200">
              <a:buFont typeface="+mj-lt"/>
              <a:buAutoNum type="alphaUcPeriod"/>
            </a:pPr>
            <a:r>
              <a:rPr lang="en-US" sz="2800" dirty="0">
                <a:solidFill>
                  <a:schemeClr val="tx2">
                    <a:lumMod val="60000"/>
                    <a:lumOff val="40000"/>
                  </a:schemeClr>
                </a:solidFill>
              </a:rPr>
              <a:t>15%</a:t>
            </a:r>
          </a:p>
          <a:p>
            <a:pPr marL="502920" indent="-457200">
              <a:buFont typeface="+mj-lt"/>
              <a:buAutoNum type="alphaUcPeriod"/>
            </a:pPr>
            <a:r>
              <a:rPr lang="en-US" sz="2800" dirty="0">
                <a:solidFill>
                  <a:schemeClr val="tx2">
                    <a:lumMod val="60000"/>
                    <a:lumOff val="40000"/>
                  </a:schemeClr>
                </a:solidFill>
              </a:rPr>
              <a:t>30%</a:t>
            </a:r>
          </a:p>
          <a:p>
            <a:pPr marL="502920" indent="-457200">
              <a:buFont typeface="+mj-lt"/>
              <a:buAutoNum type="alphaUcPeriod"/>
            </a:pPr>
            <a:r>
              <a:rPr lang="en-US" sz="2800" dirty="0">
                <a:solidFill>
                  <a:schemeClr val="tx2">
                    <a:lumMod val="60000"/>
                    <a:lumOff val="40000"/>
                  </a:schemeClr>
                </a:solidFill>
              </a:rPr>
              <a:t>50%</a:t>
            </a:r>
          </a:p>
          <a:p>
            <a:pPr marL="502920" indent="-457200">
              <a:buFont typeface="+mj-lt"/>
              <a:buAutoNum type="alphaUcPeriod"/>
            </a:pPr>
            <a:r>
              <a:rPr lang="en-US" sz="2800" dirty="0">
                <a:solidFill>
                  <a:schemeClr val="tx2">
                    <a:lumMod val="60000"/>
                    <a:lumOff val="40000"/>
                  </a:schemeClr>
                </a:solidFill>
              </a:rPr>
              <a:t>70%</a:t>
            </a:r>
          </a:p>
          <a:p>
            <a:pPr marL="502920" indent="-457200">
              <a:buFont typeface="+mj-lt"/>
              <a:buAutoNum type="alphaUcPeriod"/>
            </a:pPr>
            <a:r>
              <a:rPr lang="en-US" sz="2800" dirty="0">
                <a:solidFill>
                  <a:schemeClr val="tx2">
                    <a:lumMod val="60000"/>
                    <a:lumOff val="40000"/>
                  </a:schemeClr>
                </a:solidFill>
              </a:rPr>
              <a:t>80% or more</a:t>
            </a:r>
          </a:p>
        </p:txBody>
      </p:sp>
      <p:sp>
        <p:nvSpPr>
          <p:cNvPr id="4" name="Slide Number Placeholder 3"/>
          <p:cNvSpPr>
            <a:spLocks noGrp="1"/>
          </p:cNvSpPr>
          <p:nvPr>
            <p:ph type="sldNum" sz="quarter" idx="11"/>
          </p:nvPr>
        </p:nvSpPr>
        <p:spPr/>
        <p:txBody>
          <a:bodyPr/>
          <a:lstStyle/>
          <a:p>
            <a:fld id="{42FDEBBB-D812-4CD2-B983-5CFCE59D02BF}" type="slidenum">
              <a:rPr lang="en-US" smtClean="0"/>
              <a:pPr/>
              <a:t>7</a:t>
            </a:fld>
            <a:endParaRPr lang="en-US" dirty="0"/>
          </a:p>
        </p:txBody>
      </p:sp>
    </p:spTree>
    <p:extLst>
      <p:ext uri="{BB962C8B-B14F-4D97-AF65-F5344CB8AC3E}">
        <p14:creationId xmlns:p14="http://schemas.microsoft.com/office/powerpoint/2010/main" val="25470919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293703"/>
            <a:ext cx="7315200" cy="1154097"/>
          </a:xfrm>
        </p:spPr>
        <p:txBody>
          <a:bodyPr>
            <a:normAutofit fontScale="90000"/>
          </a:bodyPr>
          <a:lstStyle/>
          <a:p>
            <a:r>
              <a:rPr lang="en-US" dirty="0"/>
              <a:t>Sources of E-Cigarette Advertisement Exposure</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2590800"/>
            <a:ext cx="5164009" cy="2424836"/>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740885"/>
            <a:ext cx="3467100" cy="1781175"/>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25" y="4038600"/>
            <a:ext cx="3448050" cy="1752600"/>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0" y="6550223"/>
            <a:ext cx="5181600" cy="307777"/>
          </a:xfrm>
          <a:prstGeom prst="rect">
            <a:avLst/>
          </a:prstGeom>
          <a:noFill/>
        </p:spPr>
        <p:txBody>
          <a:bodyPr wrap="square" rtlCol="0">
            <a:spAutoFit/>
          </a:bodyPr>
          <a:lstStyle/>
          <a:p>
            <a:r>
              <a:rPr lang="en-US" sz="1400" b="1" dirty="0">
                <a:solidFill>
                  <a:schemeClr val="tx2">
                    <a:lumMod val="60000"/>
                    <a:lumOff val="40000"/>
                  </a:schemeClr>
                </a:solidFill>
              </a:rPr>
              <a:t>SOURCE:</a:t>
            </a:r>
            <a:r>
              <a:rPr lang="en-US" sz="1400" dirty="0">
                <a:solidFill>
                  <a:schemeClr val="tx2">
                    <a:lumMod val="60000"/>
                    <a:lumOff val="40000"/>
                  </a:schemeClr>
                </a:solidFill>
              </a:rPr>
              <a:t> CDC, 2016.</a:t>
            </a:r>
          </a:p>
        </p:txBody>
      </p:sp>
      <p:sp>
        <p:nvSpPr>
          <p:cNvPr id="2" name="Slide Number Placeholder 1"/>
          <p:cNvSpPr>
            <a:spLocks noGrp="1"/>
          </p:cNvSpPr>
          <p:nvPr>
            <p:ph type="sldNum" sz="quarter" idx="11"/>
          </p:nvPr>
        </p:nvSpPr>
        <p:spPr/>
        <p:txBody>
          <a:bodyPr/>
          <a:lstStyle/>
          <a:p>
            <a:fld id="{42FDEBBB-D812-4CD2-B983-5CFCE59D02BF}" type="slidenum">
              <a:rPr lang="en-US" smtClean="0"/>
              <a:pPr/>
              <a:t>70</a:t>
            </a:fld>
            <a:endParaRPr lang="en-US" dirty="0"/>
          </a:p>
        </p:txBody>
      </p:sp>
    </p:spTree>
    <p:extLst>
      <p:ext uri="{BB962C8B-B14F-4D97-AF65-F5344CB8AC3E}">
        <p14:creationId xmlns:p14="http://schemas.microsoft.com/office/powerpoint/2010/main" val="3002735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1028"/>
                                        </p:tgtEl>
                                        <p:attrNameLst>
                                          <p:attrName>style.visibility</p:attrName>
                                        </p:attrNameLst>
                                      </p:cBhvr>
                                      <p:to>
                                        <p:strVal val="visible"/>
                                      </p:to>
                                    </p:set>
                                    <p:anim calcmode="lin" valueType="num">
                                      <p:cBhvr>
                                        <p:cTn id="7" dur="3000" fill="hold"/>
                                        <p:tgtEl>
                                          <p:spTgt spid="1028"/>
                                        </p:tgtEl>
                                        <p:attrNameLst>
                                          <p:attrName>ppt_w</p:attrName>
                                        </p:attrNameLst>
                                      </p:cBhvr>
                                      <p:tavLst>
                                        <p:tav tm="0">
                                          <p:val>
                                            <p:fltVal val="0"/>
                                          </p:val>
                                        </p:tav>
                                        <p:tav tm="100000">
                                          <p:val>
                                            <p:strVal val="#ppt_w"/>
                                          </p:val>
                                        </p:tav>
                                      </p:tavLst>
                                    </p:anim>
                                    <p:anim calcmode="lin" valueType="num">
                                      <p:cBhvr>
                                        <p:cTn id="8" dur="3000" fill="hold"/>
                                        <p:tgtEl>
                                          <p:spTgt spid="1028"/>
                                        </p:tgtEl>
                                        <p:attrNameLst>
                                          <p:attrName>ppt_h</p:attrName>
                                        </p:attrNameLst>
                                      </p:cBhvr>
                                      <p:tavLst>
                                        <p:tav tm="0">
                                          <p:val>
                                            <p:fltVal val="0"/>
                                          </p:val>
                                        </p:tav>
                                        <p:tav tm="100000">
                                          <p:val>
                                            <p:strVal val="#ppt_h"/>
                                          </p:val>
                                        </p:tav>
                                      </p:tavLst>
                                    </p:anim>
                                    <p:animEffect transition="in" filter="fade">
                                      <p:cBhvr>
                                        <p:cTn id="9" dur="3000"/>
                                        <p:tgtEl>
                                          <p:spTgt spid="1028"/>
                                        </p:tgtEl>
                                      </p:cBhvr>
                                    </p:animEffect>
                                  </p:childTnLst>
                                </p:cTn>
                              </p:par>
                            </p:childTnLst>
                          </p:cTn>
                        </p:par>
                        <p:par>
                          <p:cTn id="10" fill="hold">
                            <p:stCondLst>
                              <p:cond delay="4000"/>
                            </p:stCondLst>
                            <p:childTnLst>
                              <p:par>
                                <p:cTn id="11" presetID="53" presetClass="entr" presetSubtype="16" fill="hold" nodeType="afterEffect">
                                  <p:stCondLst>
                                    <p:cond delay="5000"/>
                                  </p:stCondLst>
                                  <p:childTnLst>
                                    <p:set>
                                      <p:cBhvr>
                                        <p:cTn id="12" dur="1" fill="hold">
                                          <p:stCondLst>
                                            <p:cond delay="0"/>
                                          </p:stCondLst>
                                        </p:cTn>
                                        <p:tgtEl>
                                          <p:spTgt spid="1029"/>
                                        </p:tgtEl>
                                        <p:attrNameLst>
                                          <p:attrName>style.visibility</p:attrName>
                                        </p:attrNameLst>
                                      </p:cBhvr>
                                      <p:to>
                                        <p:strVal val="visible"/>
                                      </p:to>
                                    </p:set>
                                    <p:anim calcmode="lin" valueType="num">
                                      <p:cBhvr>
                                        <p:cTn id="13" dur="3000" fill="hold"/>
                                        <p:tgtEl>
                                          <p:spTgt spid="1029"/>
                                        </p:tgtEl>
                                        <p:attrNameLst>
                                          <p:attrName>ppt_w</p:attrName>
                                        </p:attrNameLst>
                                      </p:cBhvr>
                                      <p:tavLst>
                                        <p:tav tm="0">
                                          <p:val>
                                            <p:fltVal val="0"/>
                                          </p:val>
                                        </p:tav>
                                        <p:tav tm="100000">
                                          <p:val>
                                            <p:strVal val="#ppt_w"/>
                                          </p:val>
                                        </p:tav>
                                      </p:tavLst>
                                    </p:anim>
                                    <p:anim calcmode="lin" valueType="num">
                                      <p:cBhvr>
                                        <p:cTn id="14" dur="3000" fill="hold"/>
                                        <p:tgtEl>
                                          <p:spTgt spid="1029"/>
                                        </p:tgtEl>
                                        <p:attrNameLst>
                                          <p:attrName>ppt_h</p:attrName>
                                        </p:attrNameLst>
                                      </p:cBhvr>
                                      <p:tavLst>
                                        <p:tav tm="0">
                                          <p:val>
                                            <p:fltVal val="0"/>
                                          </p:val>
                                        </p:tav>
                                        <p:tav tm="100000">
                                          <p:val>
                                            <p:strVal val="#ppt_h"/>
                                          </p:val>
                                        </p:tav>
                                      </p:tavLst>
                                    </p:anim>
                                    <p:animEffect transition="in" filter="fade">
                                      <p:cBhvr>
                                        <p:cTn id="15" dur="3000"/>
                                        <p:tgtEl>
                                          <p:spTgt spid="1029"/>
                                        </p:tgtEl>
                                      </p:cBhvr>
                                    </p:animEffect>
                                  </p:childTnLst>
                                </p:cTn>
                              </p:par>
                            </p:childTnLst>
                          </p:cTn>
                        </p:par>
                        <p:par>
                          <p:cTn id="16" fill="hold">
                            <p:stCondLst>
                              <p:cond delay="12000"/>
                            </p:stCondLst>
                            <p:childTnLst>
                              <p:par>
                                <p:cTn id="17" presetID="21" presetClass="entr" presetSubtype="1" fill="hold" nodeType="afterEffect">
                                  <p:stCondLst>
                                    <p:cond delay="1000"/>
                                  </p:stCondLst>
                                  <p:childTnLst>
                                    <p:set>
                                      <p:cBhvr>
                                        <p:cTn id="18" dur="1" fill="hold">
                                          <p:stCondLst>
                                            <p:cond delay="0"/>
                                          </p:stCondLst>
                                        </p:cTn>
                                        <p:tgtEl>
                                          <p:spTgt spid="1027"/>
                                        </p:tgtEl>
                                        <p:attrNameLst>
                                          <p:attrName>style.visibility</p:attrName>
                                        </p:attrNameLst>
                                      </p:cBhvr>
                                      <p:to>
                                        <p:strVal val="visible"/>
                                      </p:to>
                                    </p:set>
                                    <p:animEffect transition="in" filter="wheel(1)">
                                      <p:cBhvr>
                                        <p:cTn id="19" dur="2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93703"/>
            <a:ext cx="7315200" cy="1154097"/>
          </a:xfrm>
        </p:spPr>
        <p:txBody>
          <a:bodyPr>
            <a:normAutofit fontScale="90000"/>
          </a:bodyPr>
          <a:lstStyle/>
          <a:p>
            <a:r>
              <a:rPr lang="en-US" dirty="0" smtClean="0"/>
              <a:t>E-Cigarettes </a:t>
            </a:r>
            <a:r>
              <a:rPr lang="en-US" dirty="0"/>
              <a:t>and Smoking Cessation in the Real World</a:t>
            </a:r>
          </a:p>
        </p:txBody>
      </p:sp>
      <p:sp>
        <p:nvSpPr>
          <p:cNvPr id="3" name="Content Placeholder 2"/>
          <p:cNvSpPr>
            <a:spLocks noGrp="1"/>
          </p:cNvSpPr>
          <p:nvPr>
            <p:ph idx="1"/>
          </p:nvPr>
        </p:nvSpPr>
        <p:spPr>
          <a:xfrm>
            <a:off x="609600" y="1905001"/>
            <a:ext cx="7772400" cy="4495800"/>
          </a:xfrm>
        </p:spPr>
        <p:txBody>
          <a:bodyPr>
            <a:noAutofit/>
          </a:bodyPr>
          <a:lstStyle/>
          <a:p>
            <a:r>
              <a:rPr lang="en-US" sz="2800" dirty="0"/>
              <a:t>Meta-analysis examined the association between </a:t>
            </a:r>
            <a:r>
              <a:rPr lang="en-US" sz="2800" dirty="0">
                <a:solidFill>
                  <a:schemeClr val="tx2">
                    <a:lumMod val="60000"/>
                    <a:lumOff val="40000"/>
                  </a:schemeClr>
                </a:solidFill>
              </a:rPr>
              <a:t>e-cigarette use and cigarette smoking cessation </a:t>
            </a:r>
            <a:r>
              <a:rPr lang="en-US" sz="2800" dirty="0"/>
              <a:t>among adults</a:t>
            </a:r>
          </a:p>
          <a:p>
            <a:r>
              <a:rPr lang="en-US" sz="2800" dirty="0"/>
              <a:t>Odds of </a:t>
            </a:r>
            <a:r>
              <a:rPr lang="en-US" sz="2800" dirty="0">
                <a:solidFill>
                  <a:schemeClr val="tx2">
                    <a:lumMod val="60000"/>
                    <a:lumOff val="40000"/>
                  </a:schemeClr>
                </a:solidFill>
              </a:rPr>
              <a:t>quitting</a:t>
            </a:r>
            <a:r>
              <a:rPr lang="en-US" sz="2800" dirty="0"/>
              <a:t> cigarettes were </a:t>
            </a:r>
            <a:r>
              <a:rPr lang="en-US" sz="2800" dirty="0">
                <a:solidFill>
                  <a:schemeClr val="tx2">
                    <a:lumMod val="60000"/>
                    <a:lumOff val="40000"/>
                  </a:schemeClr>
                </a:solidFill>
              </a:rPr>
              <a:t>28% lower among smokers who used e-cigarettes</a:t>
            </a:r>
            <a:r>
              <a:rPr lang="en-US" sz="2800" dirty="0"/>
              <a:t> than those who did not use e-cigarettes</a:t>
            </a:r>
          </a:p>
          <a:p>
            <a:r>
              <a:rPr lang="en-US" sz="2800" dirty="0"/>
              <a:t>Take-Home Message: </a:t>
            </a:r>
            <a:r>
              <a:rPr lang="en-US" sz="2800" i="1" dirty="0"/>
              <a:t>E-cigarettes are </a:t>
            </a:r>
            <a:r>
              <a:rPr lang="en-US" sz="2800" i="1" dirty="0">
                <a:solidFill>
                  <a:schemeClr val="tx2">
                    <a:lumMod val="60000"/>
                    <a:lumOff val="40000"/>
                  </a:schemeClr>
                </a:solidFill>
              </a:rPr>
              <a:t>associated with significantly less quitting</a:t>
            </a:r>
            <a:r>
              <a:rPr lang="en-US" sz="2800" i="1" dirty="0"/>
              <a:t> among smokers</a:t>
            </a:r>
          </a:p>
          <a:p>
            <a:endParaRPr lang="en-US" sz="2800" dirty="0"/>
          </a:p>
        </p:txBody>
      </p:sp>
      <p:sp>
        <p:nvSpPr>
          <p:cNvPr id="4" name="TextBox 3"/>
          <p:cNvSpPr txBox="1"/>
          <p:nvPr/>
        </p:nvSpPr>
        <p:spPr>
          <a:xfrm>
            <a:off x="0" y="6550223"/>
            <a:ext cx="5181600" cy="307777"/>
          </a:xfrm>
          <a:prstGeom prst="rect">
            <a:avLst/>
          </a:prstGeom>
          <a:noFill/>
        </p:spPr>
        <p:txBody>
          <a:bodyPr wrap="square" rtlCol="0">
            <a:spAutoFit/>
          </a:bodyPr>
          <a:lstStyle/>
          <a:p>
            <a:r>
              <a:rPr lang="en-US" sz="1400" b="1" dirty="0">
                <a:solidFill>
                  <a:schemeClr val="tx2">
                    <a:lumMod val="60000"/>
                    <a:lumOff val="40000"/>
                  </a:schemeClr>
                </a:solidFill>
              </a:rPr>
              <a:t>SOURCE:</a:t>
            </a:r>
            <a:r>
              <a:rPr lang="en-US" sz="1400" dirty="0">
                <a:solidFill>
                  <a:schemeClr val="tx2">
                    <a:lumMod val="60000"/>
                    <a:lumOff val="40000"/>
                  </a:schemeClr>
                </a:solidFill>
              </a:rPr>
              <a:t> </a:t>
            </a:r>
            <a:r>
              <a:rPr lang="en-US" sz="1400" dirty="0" err="1">
                <a:solidFill>
                  <a:schemeClr val="tx2">
                    <a:lumMod val="60000"/>
                    <a:lumOff val="40000"/>
                  </a:schemeClr>
                </a:solidFill>
              </a:rPr>
              <a:t>Kalkhoran</a:t>
            </a:r>
            <a:r>
              <a:rPr lang="en-US" sz="1400" dirty="0">
                <a:solidFill>
                  <a:schemeClr val="tx2">
                    <a:lumMod val="60000"/>
                    <a:lumOff val="40000"/>
                  </a:schemeClr>
                </a:solidFill>
              </a:rPr>
              <a:t> &amp; </a:t>
            </a:r>
            <a:r>
              <a:rPr lang="en-US" sz="1400" dirty="0" err="1">
                <a:solidFill>
                  <a:schemeClr val="tx2">
                    <a:lumMod val="60000"/>
                    <a:lumOff val="40000"/>
                  </a:schemeClr>
                </a:solidFill>
              </a:rPr>
              <a:t>Glantz</a:t>
            </a:r>
            <a:r>
              <a:rPr lang="en-US" sz="1400" dirty="0">
                <a:solidFill>
                  <a:schemeClr val="tx2">
                    <a:lumMod val="60000"/>
                    <a:lumOff val="40000"/>
                  </a:schemeClr>
                </a:solidFill>
              </a:rPr>
              <a:t>, 2016.</a:t>
            </a:r>
          </a:p>
        </p:txBody>
      </p:sp>
      <p:sp>
        <p:nvSpPr>
          <p:cNvPr id="5" name="Slide Number Placeholder 4"/>
          <p:cNvSpPr>
            <a:spLocks noGrp="1"/>
          </p:cNvSpPr>
          <p:nvPr>
            <p:ph type="sldNum" sz="quarter" idx="11"/>
          </p:nvPr>
        </p:nvSpPr>
        <p:spPr/>
        <p:txBody>
          <a:bodyPr/>
          <a:lstStyle/>
          <a:p>
            <a:fld id="{42FDEBBB-D812-4CD2-B983-5CFCE59D02BF}" type="slidenum">
              <a:rPr lang="en-US" smtClean="0"/>
              <a:pPr/>
              <a:t>71</a:t>
            </a:fld>
            <a:endParaRPr lang="en-US" dirty="0"/>
          </a:p>
        </p:txBody>
      </p:sp>
    </p:spTree>
    <p:extLst>
      <p:ext uri="{BB962C8B-B14F-4D97-AF65-F5344CB8AC3E}">
        <p14:creationId xmlns:p14="http://schemas.microsoft.com/office/powerpoint/2010/main" val="2772171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B2B2B2"/>
                                      </p:to>
                                    </p:animClr>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rgbClr val="B2B2B2"/>
                                      </p:to>
                                    </p:animClr>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7848600" cy="1219200"/>
          </a:xfrm>
        </p:spPr>
        <p:txBody>
          <a:bodyPr>
            <a:normAutofit fontScale="90000"/>
          </a:bodyPr>
          <a:lstStyle/>
          <a:p>
            <a:r>
              <a:rPr lang="en-US" dirty="0"/>
              <a:t>Experience of Using E-Cigarettes vs. Regular Cigarettes</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905000"/>
            <a:ext cx="7859007" cy="446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 y="6529441"/>
            <a:ext cx="9092045" cy="307777"/>
          </a:xfrm>
          <a:prstGeom prst="rect">
            <a:avLst/>
          </a:prstGeom>
          <a:noFill/>
        </p:spPr>
        <p:txBody>
          <a:bodyPr wrap="square" rtlCol="0">
            <a:spAutoFit/>
          </a:bodyPr>
          <a:lstStyle/>
          <a:p>
            <a:r>
              <a:rPr lang="en-US" sz="1400" b="1" dirty="0">
                <a:solidFill>
                  <a:schemeClr val="tx2">
                    <a:lumMod val="60000"/>
                    <a:lumOff val="40000"/>
                  </a:schemeClr>
                </a:solidFill>
              </a:rPr>
              <a:t>SOURCE:</a:t>
            </a:r>
            <a:r>
              <a:rPr lang="en-US" sz="1400" dirty="0">
                <a:solidFill>
                  <a:schemeClr val="tx2">
                    <a:lumMod val="60000"/>
                    <a:lumOff val="40000"/>
                  </a:schemeClr>
                </a:solidFill>
              </a:rPr>
              <a:t> </a:t>
            </a:r>
            <a:r>
              <a:rPr lang="en-US" sz="1400" dirty="0" err="1">
                <a:solidFill>
                  <a:schemeClr val="tx2">
                    <a:lumMod val="60000"/>
                    <a:lumOff val="40000"/>
                  </a:schemeClr>
                </a:solidFill>
              </a:rPr>
              <a:t>Pechacek</a:t>
            </a:r>
            <a:r>
              <a:rPr lang="en-US" sz="1400" dirty="0">
                <a:solidFill>
                  <a:schemeClr val="tx2">
                    <a:lumMod val="60000"/>
                    <a:lumOff val="40000"/>
                  </a:schemeClr>
                </a:solidFill>
              </a:rPr>
              <a:t> et al., 2016.</a:t>
            </a:r>
          </a:p>
        </p:txBody>
      </p:sp>
      <p:sp>
        <p:nvSpPr>
          <p:cNvPr id="4" name="Rectangle 3"/>
          <p:cNvSpPr/>
          <p:nvPr/>
        </p:nvSpPr>
        <p:spPr>
          <a:xfrm>
            <a:off x="6858000" y="2667000"/>
            <a:ext cx="990600" cy="2895600"/>
          </a:xfrm>
          <a:prstGeom prst="rect">
            <a:avLst/>
          </a:prstGeom>
          <a:noFill/>
          <a:ln w="635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743200" y="1905000"/>
            <a:ext cx="5334000" cy="646331"/>
          </a:xfrm>
          <a:prstGeom prst="rect">
            <a:avLst/>
          </a:prstGeom>
          <a:noFill/>
        </p:spPr>
        <p:txBody>
          <a:bodyPr wrap="square" rtlCol="0">
            <a:spAutoFit/>
          </a:bodyPr>
          <a:lstStyle/>
          <a:p>
            <a:pPr algn="ctr"/>
            <a:r>
              <a:rPr lang="en-US" b="1" i="1" dirty="0">
                <a:solidFill>
                  <a:schemeClr val="tx2">
                    <a:lumMod val="75000"/>
                  </a:schemeClr>
                </a:solidFill>
              </a:rPr>
              <a:t>The potential of e-cigarettes to replace regular cigarettes remains uncertain</a:t>
            </a:r>
          </a:p>
        </p:txBody>
      </p:sp>
      <p:sp>
        <p:nvSpPr>
          <p:cNvPr id="3" name="Slide Number Placeholder 2"/>
          <p:cNvSpPr>
            <a:spLocks noGrp="1"/>
          </p:cNvSpPr>
          <p:nvPr>
            <p:ph type="sldNum" sz="quarter" idx="11"/>
          </p:nvPr>
        </p:nvSpPr>
        <p:spPr/>
        <p:txBody>
          <a:bodyPr/>
          <a:lstStyle/>
          <a:p>
            <a:fld id="{42FDEBBB-D812-4CD2-B983-5CFCE59D02BF}" type="slidenum">
              <a:rPr lang="en-US" smtClean="0"/>
              <a:pPr/>
              <a:t>72</a:t>
            </a:fld>
            <a:endParaRPr lang="en-US" dirty="0"/>
          </a:p>
        </p:txBody>
      </p:sp>
    </p:spTree>
    <p:extLst>
      <p:ext uri="{BB962C8B-B14F-4D97-AF65-F5344CB8AC3E}">
        <p14:creationId xmlns:p14="http://schemas.microsoft.com/office/powerpoint/2010/main" val="2190517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00"/>
            <a:ext cx="9144001" cy="4800600"/>
          </a:xfrm>
          <a:prstGeom prst="rect">
            <a:avLst/>
          </a:prstGeom>
          <a:effectLst>
            <a:softEdge rad="127000"/>
          </a:effectLst>
        </p:spPr>
      </p:pic>
      <p:sp>
        <p:nvSpPr>
          <p:cNvPr id="2" name="Title 1"/>
          <p:cNvSpPr>
            <a:spLocks noGrp="1"/>
          </p:cNvSpPr>
          <p:nvPr>
            <p:ph type="title"/>
          </p:nvPr>
        </p:nvSpPr>
        <p:spPr>
          <a:xfrm>
            <a:off x="152400" y="5181600"/>
            <a:ext cx="7315200" cy="1293592"/>
          </a:xfrm>
        </p:spPr>
        <p:txBody>
          <a:bodyPr>
            <a:noAutofit/>
          </a:bodyPr>
          <a:lstStyle/>
          <a:p>
            <a:r>
              <a:rPr lang="en-US" sz="4400" dirty="0"/>
              <a:t>Smoking and HIV: What’s the Connection?</a:t>
            </a:r>
          </a:p>
        </p:txBody>
      </p:sp>
      <p:sp>
        <p:nvSpPr>
          <p:cNvPr id="4" name="Slide Number Placeholder 3"/>
          <p:cNvSpPr>
            <a:spLocks noGrp="1"/>
          </p:cNvSpPr>
          <p:nvPr>
            <p:ph type="sldNum" sz="quarter" idx="11"/>
          </p:nvPr>
        </p:nvSpPr>
        <p:spPr/>
        <p:txBody>
          <a:bodyPr/>
          <a:lstStyle/>
          <a:p>
            <a:fld id="{42FDEBBB-D812-4CD2-B983-5CFCE59D02BF}" type="slidenum">
              <a:rPr lang="en-US" smtClean="0"/>
              <a:pPr/>
              <a:t>73</a:t>
            </a:fld>
            <a:endParaRPr lang="en-US" dirty="0"/>
          </a:p>
        </p:txBody>
      </p:sp>
    </p:spTree>
    <p:extLst>
      <p:ext uri="{BB962C8B-B14F-4D97-AF65-F5344CB8AC3E}">
        <p14:creationId xmlns:p14="http://schemas.microsoft.com/office/powerpoint/2010/main" val="323963075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Your Knowledge</a:t>
            </a:r>
          </a:p>
        </p:txBody>
      </p:sp>
      <p:sp>
        <p:nvSpPr>
          <p:cNvPr id="3" name="Content Placeholder 2"/>
          <p:cNvSpPr>
            <a:spLocks noGrp="1"/>
          </p:cNvSpPr>
          <p:nvPr>
            <p:ph idx="1"/>
          </p:nvPr>
        </p:nvSpPr>
        <p:spPr>
          <a:xfrm>
            <a:off x="914400" y="1981200"/>
            <a:ext cx="7315200" cy="3539527"/>
          </a:xfrm>
        </p:spPr>
        <p:txBody>
          <a:bodyPr>
            <a:noAutofit/>
          </a:bodyPr>
          <a:lstStyle/>
          <a:p>
            <a:pPr marL="45720" indent="0">
              <a:buNone/>
            </a:pPr>
            <a:r>
              <a:rPr lang="en-US" sz="2800" dirty="0"/>
              <a:t>The prevalence of smoking is _____ among Americans living with HIV than in the general US population.</a:t>
            </a:r>
          </a:p>
          <a:p>
            <a:pPr marL="502920" indent="-457200">
              <a:buFont typeface="+mj-lt"/>
              <a:buAutoNum type="alphaUcPeriod"/>
            </a:pPr>
            <a:endParaRPr lang="en-US" sz="2800" dirty="0"/>
          </a:p>
          <a:p>
            <a:pPr marL="502920" indent="-457200">
              <a:buFont typeface="+mj-lt"/>
              <a:buAutoNum type="alphaUcPeriod"/>
            </a:pPr>
            <a:r>
              <a:rPr lang="en-US" sz="2800" dirty="0">
                <a:solidFill>
                  <a:schemeClr val="tx2">
                    <a:lumMod val="60000"/>
                    <a:lumOff val="40000"/>
                  </a:schemeClr>
                </a:solidFill>
              </a:rPr>
              <a:t>About the same</a:t>
            </a:r>
          </a:p>
          <a:p>
            <a:pPr marL="502920" indent="-457200">
              <a:buFont typeface="+mj-lt"/>
              <a:buAutoNum type="alphaUcPeriod"/>
            </a:pPr>
            <a:r>
              <a:rPr lang="en-US" sz="2800" dirty="0">
                <a:solidFill>
                  <a:schemeClr val="tx2">
                    <a:lumMod val="60000"/>
                    <a:lumOff val="40000"/>
                  </a:schemeClr>
                </a:solidFill>
              </a:rPr>
              <a:t>Two to three times higher</a:t>
            </a:r>
          </a:p>
          <a:p>
            <a:pPr marL="502920" indent="-457200">
              <a:buFont typeface="+mj-lt"/>
              <a:buAutoNum type="alphaUcPeriod"/>
            </a:pPr>
            <a:r>
              <a:rPr lang="en-US" sz="2800" dirty="0">
                <a:solidFill>
                  <a:schemeClr val="tx2">
                    <a:lumMod val="60000"/>
                    <a:lumOff val="40000"/>
                  </a:schemeClr>
                </a:solidFill>
              </a:rPr>
              <a:t>Five times higher</a:t>
            </a:r>
          </a:p>
          <a:p>
            <a:pPr marL="502920" indent="-457200">
              <a:buFont typeface="+mj-lt"/>
              <a:buAutoNum type="alphaUcPeriod"/>
            </a:pPr>
            <a:r>
              <a:rPr lang="en-US" sz="2800" dirty="0">
                <a:solidFill>
                  <a:schemeClr val="tx2">
                    <a:lumMod val="60000"/>
                    <a:lumOff val="40000"/>
                  </a:schemeClr>
                </a:solidFill>
              </a:rPr>
              <a:t>Ten times higher</a:t>
            </a:r>
          </a:p>
        </p:txBody>
      </p:sp>
      <p:sp>
        <p:nvSpPr>
          <p:cNvPr id="4" name="Slide Number Placeholder 3"/>
          <p:cNvSpPr>
            <a:spLocks noGrp="1"/>
          </p:cNvSpPr>
          <p:nvPr>
            <p:ph type="sldNum" sz="quarter" idx="11"/>
          </p:nvPr>
        </p:nvSpPr>
        <p:spPr/>
        <p:txBody>
          <a:bodyPr/>
          <a:lstStyle/>
          <a:p>
            <a:fld id="{42FDEBBB-D812-4CD2-B983-5CFCE59D02BF}" type="slidenum">
              <a:rPr lang="en-US" smtClean="0"/>
              <a:pPr/>
              <a:t>74</a:t>
            </a:fld>
            <a:endParaRPr lang="en-US" dirty="0"/>
          </a:p>
        </p:txBody>
      </p:sp>
    </p:spTree>
    <p:extLst>
      <p:ext uri="{BB962C8B-B14F-4D97-AF65-F5344CB8AC3E}">
        <p14:creationId xmlns:p14="http://schemas.microsoft.com/office/powerpoint/2010/main" val="125578653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457200"/>
            <a:ext cx="7315200" cy="1154097"/>
          </a:xfrm>
        </p:spPr>
        <p:txBody>
          <a:bodyPr>
            <a:normAutofit fontScale="90000"/>
          </a:bodyPr>
          <a:lstStyle/>
          <a:p>
            <a:r>
              <a:rPr lang="en-US" dirty="0"/>
              <a:t>Smoking among People Living with HIV/AIDS</a:t>
            </a:r>
          </a:p>
        </p:txBody>
      </p:sp>
      <p:sp>
        <p:nvSpPr>
          <p:cNvPr id="4" name="Content Placeholder 3"/>
          <p:cNvSpPr>
            <a:spLocks noGrp="1"/>
          </p:cNvSpPr>
          <p:nvPr>
            <p:ph idx="1"/>
          </p:nvPr>
        </p:nvSpPr>
        <p:spPr>
          <a:xfrm>
            <a:off x="914400" y="2209800"/>
            <a:ext cx="7543800" cy="4648200"/>
          </a:xfrm>
        </p:spPr>
        <p:txBody>
          <a:bodyPr>
            <a:noAutofit/>
          </a:bodyPr>
          <a:lstStyle/>
          <a:p>
            <a:r>
              <a:rPr lang="en-US" sz="3000" dirty="0"/>
              <a:t>Prevalence of smoking is approximately </a:t>
            </a:r>
            <a:r>
              <a:rPr lang="en-US" sz="3000" dirty="0">
                <a:solidFill>
                  <a:schemeClr val="tx2">
                    <a:lumMod val="60000"/>
                    <a:lumOff val="40000"/>
                  </a:schemeClr>
                </a:solidFill>
              </a:rPr>
              <a:t>2-3x higher </a:t>
            </a:r>
            <a:r>
              <a:rPr lang="en-US" sz="3000" dirty="0"/>
              <a:t>than in the general population</a:t>
            </a:r>
          </a:p>
          <a:p>
            <a:r>
              <a:rPr lang="en-US" sz="3000" dirty="0"/>
              <a:t>Perceived to have </a:t>
            </a:r>
            <a:r>
              <a:rPr lang="en-US" sz="3000" dirty="0">
                <a:solidFill>
                  <a:schemeClr val="tx2">
                    <a:lumMod val="60000"/>
                    <a:lumOff val="40000"/>
                  </a:schemeClr>
                </a:solidFill>
              </a:rPr>
              <a:t>little interest in and motivation for </a:t>
            </a:r>
            <a:r>
              <a:rPr lang="en-US" sz="3000" dirty="0"/>
              <a:t>smoking cessation efforts</a:t>
            </a:r>
          </a:p>
          <a:p>
            <a:r>
              <a:rPr lang="en-US" sz="3000" dirty="0"/>
              <a:t>For people infected with HIV, smoking has been associated with </a:t>
            </a:r>
            <a:r>
              <a:rPr lang="en-US" sz="3000" dirty="0">
                <a:solidFill>
                  <a:schemeClr val="tx2">
                    <a:lumMod val="60000"/>
                    <a:lumOff val="40000"/>
                  </a:schemeClr>
                </a:solidFill>
              </a:rPr>
              <a:t>increased rates of many negative health outcomes</a:t>
            </a:r>
          </a:p>
        </p:txBody>
      </p:sp>
      <p:sp>
        <p:nvSpPr>
          <p:cNvPr id="6" name="TextBox 5"/>
          <p:cNvSpPr txBox="1"/>
          <p:nvPr/>
        </p:nvSpPr>
        <p:spPr>
          <a:xfrm>
            <a:off x="-2" y="6529441"/>
            <a:ext cx="9092045" cy="307777"/>
          </a:xfrm>
          <a:prstGeom prst="rect">
            <a:avLst/>
          </a:prstGeom>
          <a:noFill/>
        </p:spPr>
        <p:txBody>
          <a:bodyPr wrap="square" rtlCol="0">
            <a:spAutoFit/>
          </a:bodyPr>
          <a:lstStyle/>
          <a:p>
            <a:r>
              <a:rPr lang="en-US" sz="1400" b="1" dirty="0">
                <a:solidFill>
                  <a:schemeClr val="tx2">
                    <a:lumMod val="60000"/>
                    <a:lumOff val="40000"/>
                  </a:schemeClr>
                </a:solidFill>
              </a:rPr>
              <a:t>SOURCE:</a:t>
            </a:r>
            <a:r>
              <a:rPr lang="en-US" sz="1400" dirty="0">
                <a:solidFill>
                  <a:schemeClr val="tx2">
                    <a:lumMod val="60000"/>
                    <a:lumOff val="40000"/>
                  </a:schemeClr>
                </a:solidFill>
              </a:rPr>
              <a:t> Los Angeles County Department of Health Services, Tobacco Control and Prevention Program.</a:t>
            </a:r>
          </a:p>
        </p:txBody>
      </p:sp>
      <p:sp>
        <p:nvSpPr>
          <p:cNvPr id="2" name="Slide Number Placeholder 1"/>
          <p:cNvSpPr>
            <a:spLocks noGrp="1"/>
          </p:cNvSpPr>
          <p:nvPr>
            <p:ph type="sldNum" sz="quarter" idx="11"/>
          </p:nvPr>
        </p:nvSpPr>
        <p:spPr/>
        <p:txBody>
          <a:bodyPr/>
          <a:lstStyle/>
          <a:p>
            <a:fld id="{42FDEBBB-D812-4CD2-B983-5CFCE59D02BF}" type="slidenum">
              <a:rPr lang="en-US" smtClean="0"/>
              <a:pPr/>
              <a:t>75</a:t>
            </a:fld>
            <a:endParaRPr lang="en-US" dirty="0"/>
          </a:p>
        </p:txBody>
      </p:sp>
    </p:spTree>
    <p:extLst>
      <p:ext uri="{BB962C8B-B14F-4D97-AF65-F5344CB8AC3E}">
        <p14:creationId xmlns:p14="http://schemas.microsoft.com/office/powerpoint/2010/main" val="13309322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93703"/>
            <a:ext cx="7315200" cy="1154097"/>
          </a:xfrm>
        </p:spPr>
        <p:txBody>
          <a:bodyPr>
            <a:normAutofit fontScale="90000"/>
          </a:bodyPr>
          <a:lstStyle/>
          <a:p>
            <a:r>
              <a:rPr lang="en-US" dirty="0"/>
              <a:t>How might Smoking affect HIV Disease Progression?</a:t>
            </a:r>
          </a:p>
        </p:txBody>
      </p:sp>
      <p:sp>
        <p:nvSpPr>
          <p:cNvPr id="3" name="Content Placeholder 2"/>
          <p:cNvSpPr>
            <a:spLocks noGrp="1"/>
          </p:cNvSpPr>
          <p:nvPr>
            <p:ph idx="1"/>
          </p:nvPr>
        </p:nvSpPr>
        <p:spPr>
          <a:xfrm>
            <a:off x="914400" y="2209800"/>
            <a:ext cx="7467600" cy="4114800"/>
          </a:xfrm>
        </p:spPr>
        <p:txBody>
          <a:bodyPr>
            <a:normAutofit/>
          </a:bodyPr>
          <a:lstStyle/>
          <a:p>
            <a:r>
              <a:rPr lang="en-US" sz="2800" dirty="0"/>
              <a:t>Less successful HIV drug therapy</a:t>
            </a:r>
          </a:p>
          <a:p>
            <a:r>
              <a:rPr lang="en-US" sz="2800" dirty="0">
                <a:solidFill>
                  <a:schemeClr val="tx2">
                    <a:lumMod val="60000"/>
                    <a:lumOff val="40000"/>
                  </a:schemeClr>
                </a:solidFill>
              </a:rPr>
              <a:t>May be more likely to experience side effects of HIV medications</a:t>
            </a:r>
          </a:p>
          <a:p>
            <a:r>
              <a:rPr lang="en-US" sz="2800" dirty="0"/>
              <a:t>Lower CD4 counts</a:t>
            </a:r>
          </a:p>
          <a:p>
            <a:r>
              <a:rPr lang="en-US" sz="2800" dirty="0">
                <a:solidFill>
                  <a:schemeClr val="tx2">
                    <a:lumMod val="60000"/>
                    <a:lumOff val="40000"/>
                  </a:schemeClr>
                </a:solidFill>
              </a:rPr>
              <a:t>May have greater chance of developing opportunistic infections</a:t>
            </a:r>
          </a:p>
          <a:p>
            <a:r>
              <a:rPr lang="en-US" sz="2800" dirty="0"/>
              <a:t>Higher rates of HIV transmission</a:t>
            </a:r>
          </a:p>
        </p:txBody>
      </p:sp>
      <p:sp>
        <p:nvSpPr>
          <p:cNvPr id="4" name="TextBox 3"/>
          <p:cNvSpPr txBox="1"/>
          <p:nvPr/>
        </p:nvSpPr>
        <p:spPr>
          <a:xfrm>
            <a:off x="-2" y="6529441"/>
            <a:ext cx="9092045" cy="307777"/>
          </a:xfrm>
          <a:prstGeom prst="rect">
            <a:avLst/>
          </a:prstGeom>
          <a:noFill/>
        </p:spPr>
        <p:txBody>
          <a:bodyPr wrap="square" rtlCol="0">
            <a:spAutoFit/>
          </a:bodyPr>
          <a:lstStyle/>
          <a:p>
            <a:r>
              <a:rPr lang="en-US" sz="1400" b="1" dirty="0">
                <a:solidFill>
                  <a:schemeClr val="tx2">
                    <a:lumMod val="60000"/>
                    <a:lumOff val="40000"/>
                  </a:schemeClr>
                </a:solidFill>
              </a:rPr>
              <a:t>SOURCE:</a:t>
            </a:r>
            <a:r>
              <a:rPr lang="en-US" sz="1400" dirty="0">
                <a:solidFill>
                  <a:schemeClr val="tx2">
                    <a:lumMod val="60000"/>
                    <a:lumOff val="40000"/>
                  </a:schemeClr>
                </a:solidFill>
              </a:rPr>
              <a:t> The Body, accessed April 27, 2016.</a:t>
            </a:r>
          </a:p>
        </p:txBody>
      </p:sp>
      <p:sp>
        <p:nvSpPr>
          <p:cNvPr id="5" name="Slide Number Placeholder 4"/>
          <p:cNvSpPr>
            <a:spLocks noGrp="1"/>
          </p:cNvSpPr>
          <p:nvPr>
            <p:ph type="sldNum" sz="quarter" idx="11"/>
          </p:nvPr>
        </p:nvSpPr>
        <p:spPr/>
        <p:txBody>
          <a:bodyPr/>
          <a:lstStyle/>
          <a:p>
            <a:fld id="{42FDEBBB-D812-4CD2-B983-5CFCE59D02BF}" type="slidenum">
              <a:rPr lang="en-US" smtClean="0"/>
              <a:pPr/>
              <a:t>76</a:t>
            </a:fld>
            <a:endParaRPr lang="en-US" dirty="0"/>
          </a:p>
        </p:txBody>
      </p:sp>
    </p:spTree>
    <p:extLst>
      <p:ext uri="{BB962C8B-B14F-4D97-AF65-F5344CB8AC3E}">
        <p14:creationId xmlns:p14="http://schemas.microsoft.com/office/powerpoint/2010/main" val="186700849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7315200" cy="1154097"/>
          </a:xfrm>
        </p:spPr>
        <p:txBody>
          <a:bodyPr>
            <a:normAutofit fontScale="90000"/>
          </a:bodyPr>
          <a:lstStyle/>
          <a:p>
            <a:r>
              <a:rPr lang="en-US" dirty="0"/>
              <a:t>What Does the Research Say?</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39366619"/>
              </p:ext>
            </p:extLst>
          </p:nvPr>
        </p:nvGraphicFramePr>
        <p:xfrm>
          <a:off x="228599" y="1600200"/>
          <a:ext cx="8686801" cy="4892040"/>
        </p:xfrm>
        <a:graphic>
          <a:graphicData uri="http://schemas.openxmlformats.org/drawingml/2006/table">
            <a:tbl>
              <a:tblPr firstRow="1" bandRow="1">
                <a:tableStyleId>{5C22544A-7EE6-4342-B048-85BDC9FD1C3A}</a:tableStyleId>
              </a:tblPr>
              <a:tblGrid>
                <a:gridCol w="1600200">
                  <a:extLst>
                    <a:ext uri="{9D8B030D-6E8A-4147-A177-3AD203B41FA5}">
                      <a16:colId xmlns="" xmlns:a16="http://schemas.microsoft.com/office/drawing/2014/main" val="20000"/>
                    </a:ext>
                  </a:extLst>
                </a:gridCol>
                <a:gridCol w="2438400">
                  <a:extLst>
                    <a:ext uri="{9D8B030D-6E8A-4147-A177-3AD203B41FA5}">
                      <a16:colId xmlns="" xmlns:a16="http://schemas.microsoft.com/office/drawing/2014/main" val="20001"/>
                    </a:ext>
                  </a:extLst>
                </a:gridCol>
                <a:gridCol w="4648201">
                  <a:extLst>
                    <a:ext uri="{9D8B030D-6E8A-4147-A177-3AD203B41FA5}">
                      <a16:colId xmlns="" xmlns:a16="http://schemas.microsoft.com/office/drawing/2014/main" val="20002"/>
                    </a:ext>
                  </a:extLst>
                </a:gridCol>
              </a:tblGrid>
              <a:tr h="354908">
                <a:tc>
                  <a:txBody>
                    <a:bodyPr/>
                    <a:lstStyle/>
                    <a:p>
                      <a:pPr algn="ctr"/>
                      <a:r>
                        <a:rPr lang="en-US" dirty="0">
                          <a:solidFill>
                            <a:schemeClr val="tx2">
                              <a:lumMod val="60000"/>
                              <a:lumOff val="40000"/>
                            </a:schemeClr>
                          </a:solidFill>
                        </a:rPr>
                        <a:t>Outcome</a:t>
                      </a:r>
                    </a:p>
                  </a:txBody>
                  <a:tcPr/>
                </a:tc>
                <a:tc>
                  <a:txBody>
                    <a:bodyPr/>
                    <a:lstStyle/>
                    <a:p>
                      <a:pPr algn="ctr"/>
                      <a:r>
                        <a:rPr lang="en-US" dirty="0">
                          <a:solidFill>
                            <a:schemeClr val="tx2">
                              <a:lumMod val="60000"/>
                              <a:lumOff val="40000"/>
                            </a:schemeClr>
                          </a:solidFill>
                        </a:rPr>
                        <a:t>Citation</a:t>
                      </a:r>
                    </a:p>
                  </a:txBody>
                  <a:tcPr/>
                </a:tc>
                <a:tc>
                  <a:txBody>
                    <a:bodyPr/>
                    <a:lstStyle/>
                    <a:p>
                      <a:pPr algn="ctr"/>
                      <a:r>
                        <a:rPr lang="en-US" dirty="0">
                          <a:solidFill>
                            <a:schemeClr val="tx2">
                              <a:lumMod val="60000"/>
                              <a:lumOff val="40000"/>
                            </a:schemeClr>
                          </a:solidFill>
                        </a:rPr>
                        <a:t>Finding</a:t>
                      </a:r>
                    </a:p>
                  </a:txBody>
                  <a:tcPr/>
                </a:tc>
                <a:extLst>
                  <a:ext uri="{0D108BD9-81ED-4DB2-BD59-A6C34878D82A}">
                    <a16:rowId xmlns="" xmlns:a16="http://schemas.microsoft.com/office/drawing/2014/main" val="10000"/>
                  </a:ext>
                </a:extLst>
              </a:tr>
              <a:tr h="621089">
                <a:tc>
                  <a:txBody>
                    <a:bodyPr/>
                    <a:lstStyle/>
                    <a:p>
                      <a:r>
                        <a:rPr lang="en-US" dirty="0"/>
                        <a:t>HIV acquisition</a:t>
                      </a:r>
                    </a:p>
                  </a:txBody>
                  <a:tcPr/>
                </a:tc>
                <a:tc>
                  <a:txBody>
                    <a:bodyPr/>
                    <a:lstStyle/>
                    <a:p>
                      <a:r>
                        <a:rPr lang="en-US" dirty="0"/>
                        <a:t>Burns et al., 1991</a:t>
                      </a:r>
                    </a:p>
                  </a:txBody>
                  <a:tcPr/>
                </a:tc>
                <a:tc>
                  <a:txBody>
                    <a:bodyPr/>
                    <a:lstStyle/>
                    <a:p>
                      <a:r>
                        <a:rPr lang="en-US" dirty="0"/>
                        <a:t>Higher % of seroconversion</a:t>
                      </a:r>
                      <a:r>
                        <a:rPr lang="en-US" baseline="0" dirty="0"/>
                        <a:t> among cigarette smokers (p=0.03)</a:t>
                      </a:r>
                      <a:endParaRPr lang="en-US" dirty="0"/>
                    </a:p>
                  </a:txBody>
                  <a:tcPr/>
                </a:tc>
                <a:extLst>
                  <a:ext uri="{0D108BD9-81ED-4DB2-BD59-A6C34878D82A}">
                    <a16:rowId xmlns="" xmlns:a16="http://schemas.microsoft.com/office/drawing/2014/main" val="10001"/>
                  </a:ext>
                </a:extLst>
              </a:tr>
              <a:tr h="1508760">
                <a:tc>
                  <a:txBody>
                    <a:bodyPr/>
                    <a:lstStyle/>
                    <a:p>
                      <a:r>
                        <a:rPr lang="en-US" dirty="0"/>
                        <a:t>HIV progression</a:t>
                      </a:r>
                    </a:p>
                  </a:txBody>
                  <a:tcPr/>
                </a:tc>
                <a:tc>
                  <a:txBody>
                    <a:bodyPr/>
                    <a:lstStyle/>
                    <a:p>
                      <a:pPr marL="342900" indent="-342900">
                        <a:buAutoNum type="arabicParenBoth"/>
                      </a:pPr>
                      <a:r>
                        <a:rPr lang="en-US" dirty="0"/>
                        <a:t>Royce &amp;</a:t>
                      </a:r>
                      <a:r>
                        <a:rPr lang="en-US" baseline="0" dirty="0"/>
                        <a:t> </a:t>
                      </a:r>
                      <a:r>
                        <a:rPr lang="en-US" baseline="0" dirty="0" err="1"/>
                        <a:t>Winkelstein</a:t>
                      </a:r>
                      <a:r>
                        <a:rPr lang="en-US" baseline="0" dirty="0"/>
                        <a:t>, 1990</a:t>
                      </a:r>
                    </a:p>
                    <a:p>
                      <a:pPr marL="342900" indent="-342900">
                        <a:buAutoNum type="arabicParenBoth"/>
                      </a:pPr>
                      <a:r>
                        <a:rPr lang="en-US" baseline="0" dirty="0"/>
                        <a:t>Feldman et al., 2006</a:t>
                      </a:r>
                      <a:endParaRPr lang="en-US" dirty="0"/>
                    </a:p>
                  </a:txBody>
                  <a:tcPr/>
                </a:tc>
                <a:tc>
                  <a:txBody>
                    <a:bodyPr/>
                    <a:lstStyle/>
                    <a:p>
                      <a:pPr marL="342900" indent="-342900">
                        <a:buAutoNum type="arabicParenBoth"/>
                      </a:pPr>
                      <a:r>
                        <a:rPr lang="en-US" dirty="0"/>
                        <a:t>Significant CD4</a:t>
                      </a:r>
                      <a:r>
                        <a:rPr lang="en-US" baseline="0" dirty="0"/>
                        <a:t> cell decline (p&lt;0.01)</a:t>
                      </a:r>
                    </a:p>
                    <a:p>
                      <a:pPr marL="0" indent="0">
                        <a:buNone/>
                      </a:pPr>
                      <a:endParaRPr lang="en-US" baseline="0" dirty="0"/>
                    </a:p>
                    <a:p>
                      <a:pPr marL="0" indent="0">
                        <a:buNone/>
                      </a:pPr>
                      <a:r>
                        <a:rPr lang="en-US" baseline="0" dirty="0"/>
                        <a:t>(2) Significant CD4 cell decline (p=0.01) and significant difference in incidence of AIDS-defining conditions (p&lt;0.01)</a:t>
                      </a:r>
                    </a:p>
                  </a:txBody>
                  <a:tcPr/>
                </a:tc>
                <a:extLst>
                  <a:ext uri="{0D108BD9-81ED-4DB2-BD59-A6C34878D82A}">
                    <a16:rowId xmlns="" xmlns:a16="http://schemas.microsoft.com/office/drawing/2014/main" val="10002"/>
                  </a:ext>
                </a:extLst>
              </a:tr>
              <a:tr h="621089">
                <a:tc>
                  <a:txBody>
                    <a:bodyPr/>
                    <a:lstStyle/>
                    <a:p>
                      <a:r>
                        <a:rPr lang="en-US" dirty="0"/>
                        <a:t>HIV progression</a:t>
                      </a:r>
                    </a:p>
                  </a:txBody>
                  <a:tcPr/>
                </a:tc>
                <a:tc>
                  <a:txBody>
                    <a:bodyPr/>
                    <a:lstStyle/>
                    <a:p>
                      <a:r>
                        <a:rPr lang="en-US" dirty="0" err="1"/>
                        <a:t>Nieman</a:t>
                      </a:r>
                      <a:r>
                        <a:rPr lang="en-US" dirty="0"/>
                        <a:t> et al., 1993</a:t>
                      </a:r>
                    </a:p>
                  </a:txBody>
                  <a:tcPr/>
                </a:tc>
                <a:tc>
                  <a:txBody>
                    <a:bodyPr/>
                    <a:lstStyle/>
                    <a:p>
                      <a:r>
                        <a:rPr lang="en-US" dirty="0"/>
                        <a:t>Shorter median time to AIDS (shorter for smokers; p=0.03)</a:t>
                      </a:r>
                    </a:p>
                  </a:txBody>
                  <a:tcPr/>
                </a:tc>
                <a:extLst>
                  <a:ext uri="{0D108BD9-81ED-4DB2-BD59-A6C34878D82A}">
                    <a16:rowId xmlns="" xmlns:a16="http://schemas.microsoft.com/office/drawing/2014/main" val="10003"/>
                  </a:ext>
                </a:extLst>
              </a:tr>
              <a:tr h="1217358">
                <a:tc>
                  <a:txBody>
                    <a:bodyPr/>
                    <a:lstStyle/>
                    <a:p>
                      <a:r>
                        <a:rPr lang="en-US" dirty="0"/>
                        <a:t>All-Cause</a:t>
                      </a:r>
                      <a:r>
                        <a:rPr lang="en-US" baseline="0" dirty="0"/>
                        <a:t> Mortality</a:t>
                      </a:r>
                      <a:endParaRPr lang="en-US" dirty="0"/>
                    </a:p>
                  </a:txBody>
                  <a:tcPr/>
                </a:tc>
                <a:tc>
                  <a:txBody>
                    <a:bodyPr/>
                    <a:lstStyle/>
                    <a:p>
                      <a:pPr marL="342900" indent="-342900">
                        <a:buAutoNum type="arabicParenBoth"/>
                      </a:pPr>
                      <a:r>
                        <a:rPr lang="en-US" baseline="0" dirty="0"/>
                        <a:t>Crothers et al., 2005</a:t>
                      </a:r>
                    </a:p>
                    <a:p>
                      <a:pPr marL="0" indent="0">
                        <a:buNone/>
                      </a:pPr>
                      <a:endParaRPr lang="en-US" baseline="0" dirty="0"/>
                    </a:p>
                    <a:p>
                      <a:pPr marL="0" indent="0">
                        <a:buNone/>
                      </a:pPr>
                      <a:r>
                        <a:rPr lang="en-US" baseline="0" dirty="0"/>
                        <a:t>(2) Feldman et al., 2006</a:t>
                      </a:r>
                    </a:p>
                    <a:p>
                      <a:pPr marL="342900" indent="-342900">
                        <a:buAutoNum type="arabicParenBoth"/>
                      </a:pPr>
                      <a:endParaRPr lang="en-US" dirty="0"/>
                    </a:p>
                  </a:txBody>
                  <a:tcPr/>
                </a:tc>
                <a:tc>
                  <a:txBody>
                    <a:bodyPr/>
                    <a:lstStyle/>
                    <a:p>
                      <a:pPr marL="342900" indent="-342900">
                        <a:buAutoNum type="arabicParenBoth"/>
                      </a:pPr>
                      <a:r>
                        <a:rPr lang="en-US" dirty="0"/>
                        <a:t>Significant effect of smoking on mortality</a:t>
                      </a:r>
                      <a:r>
                        <a:rPr lang="en-US" baseline="0" dirty="0"/>
                        <a:t> (HR=1.99)</a:t>
                      </a:r>
                    </a:p>
                    <a:p>
                      <a:pPr marL="0" indent="0">
                        <a:buNone/>
                      </a:pPr>
                      <a:endParaRPr lang="en-US" baseline="0" dirty="0"/>
                    </a:p>
                    <a:p>
                      <a:pPr marL="0" indent="0">
                        <a:buNone/>
                      </a:pPr>
                      <a:r>
                        <a:rPr lang="en-US" baseline="0" dirty="0"/>
                        <a:t>(2) Significant effect of smoking on mortality (HR=1.53)</a:t>
                      </a:r>
                      <a:endParaRPr lang="en-US" dirty="0"/>
                    </a:p>
                  </a:txBody>
                  <a:tcPr/>
                </a:tc>
                <a:extLst>
                  <a:ext uri="{0D108BD9-81ED-4DB2-BD59-A6C34878D82A}">
                    <a16:rowId xmlns="" xmlns:a16="http://schemas.microsoft.com/office/drawing/2014/main" val="10004"/>
                  </a:ext>
                </a:extLst>
              </a:tr>
            </a:tbl>
          </a:graphicData>
        </a:graphic>
      </p:graphicFrame>
      <p:sp>
        <p:nvSpPr>
          <p:cNvPr id="5" name="Slide Number Placeholder 4"/>
          <p:cNvSpPr>
            <a:spLocks noGrp="1"/>
          </p:cNvSpPr>
          <p:nvPr>
            <p:ph type="sldNum" sz="quarter" idx="11"/>
          </p:nvPr>
        </p:nvSpPr>
        <p:spPr/>
        <p:txBody>
          <a:bodyPr/>
          <a:lstStyle/>
          <a:p>
            <a:fld id="{42FDEBBB-D812-4CD2-B983-5CFCE59D02BF}" type="slidenum">
              <a:rPr lang="en-US" smtClean="0"/>
              <a:pPr/>
              <a:t>77</a:t>
            </a:fld>
            <a:endParaRPr lang="en-US" dirty="0"/>
          </a:p>
        </p:txBody>
      </p:sp>
      <p:sp>
        <p:nvSpPr>
          <p:cNvPr id="6" name="TextBox 5"/>
          <p:cNvSpPr txBox="1"/>
          <p:nvPr/>
        </p:nvSpPr>
        <p:spPr>
          <a:xfrm>
            <a:off x="-2" y="6529441"/>
            <a:ext cx="9092045" cy="307777"/>
          </a:xfrm>
          <a:prstGeom prst="rect">
            <a:avLst/>
          </a:prstGeom>
          <a:noFill/>
        </p:spPr>
        <p:txBody>
          <a:bodyPr wrap="square" rtlCol="0">
            <a:spAutoFit/>
          </a:bodyPr>
          <a:lstStyle/>
          <a:p>
            <a:r>
              <a:rPr lang="en-US" sz="1400" b="1" dirty="0">
                <a:solidFill>
                  <a:schemeClr val="tx2">
                    <a:lumMod val="60000"/>
                    <a:lumOff val="40000"/>
                  </a:schemeClr>
                </a:solidFill>
              </a:rPr>
              <a:t>SOURCE:</a:t>
            </a:r>
            <a:r>
              <a:rPr lang="en-US" sz="1400" dirty="0">
                <a:solidFill>
                  <a:schemeClr val="tx2">
                    <a:lumMod val="60000"/>
                    <a:lumOff val="40000"/>
                  </a:schemeClr>
                </a:solidFill>
              </a:rPr>
              <a:t> Marshall et al., 2009.</a:t>
            </a:r>
          </a:p>
        </p:txBody>
      </p:sp>
    </p:spTree>
    <p:extLst>
      <p:ext uri="{BB962C8B-B14F-4D97-AF65-F5344CB8AC3E}">
        <p14:creationId xmlns:p14="http://schemas.microsoft.com/office/powerpoint/2010/main" val="154260468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93703"/>
            <a:ext cx="7315200" cy="1154097"/>
          </a:xfrm>
        </p:spPr>
        <p:txBody>
          <a:bodyPr>
            <a:noAutofit/>
          </a:bodyPr>
          <a:lstStyle/>
          <a:p>
            <a:r>
              <a:rPr lang="en-US" sz="3600" dirty="0"/>
              <a:t>HIV Infection, Cigarette Smoking, and CD4 Counts</a:t>
            </a:r>
          </a:p>
        </p:txBody>
      </p:sp>
      <p:sp>
        <p:nvSpPr>
          <p:cNvPr id="3" name="Content Placeholder 2"/>
          <p:cNvSpPr>
            <a:spLocks noGrp="1"/>
          </p:cNvSpPr>
          <p:nvPr>
            <p:ph idx="1"/>
          </p:nvPr>
        </p:nvSpPr>
        <p:spPr>
          <a:xfrm>
            <a:off x="914400" y="1981200"/>
            <a:ext cx="7772400" cy="4419600"/>
          </a:xfrm>
        </p:spPr>
        <p:txBody>
          <a:bodyPr>
            <a:noAutofit/>
          </a:bodyPr>
          <a:lstStyle/>
          <a:p>
            <a:r>
              <a:rPr lang="en-US" sz="3200" dirty="0"/>
              <a:t>According to results of the San Francisco Men’s Health Study:</a:t>
            </a:r>
          </a:p>
          <a:p>
            <a:pPr lvl="1"/>
            <a:r>
              <a:rPr lang="en-US" sz="3200" dirty="0">
                <a:solidFill>
                  <a:schemeClr val="tx2">
                    <a:lumMod val="60000"/>
                    <a:lumOff val="40000"/>
                  </a:schemeClr>
                </a:solidFill>
              </a:rPr>
              <a:t>Smokers’ counts </a:t>
            </a:r>
            <a:r>
              <a:rPr lang="en-US" sz="3200" b="1" dirty="0"/>
              <a:t>fell faster </a:t>
            </a:r>
            <a:r>
              <a:rPr lang="en-US" sz="3200" dirty="0">
                <a:solidFill>
                  <a:schemeClr val="tx2">
                    <a:lumMod val="60000"/>
                    <a:lumOff val="40000"/>
                  </a:schemeClr>
                </a:solidFill>
              </a:rPr>
              <a:t>than non-smokers’ following HIV infection</a:t>
            </a:r>
          </a:p>
          <a:p>
            <a:pPr lvl="1"/>
            <a:r>
              <a:rPr lang="en-US" sz="3200" dirty="0"/>
              <a:t>Response to smoking is less pronounced soon after infection</a:t>
            </a:r>
          </a:p>
        </p:txBody>
      </p:sp>
      <p:sp>
        <p:nvSpPr>
          <p:cNvPr id="4" name="TextBox 3"/>
          <p:cNvSpPr txBox="1"/>
          <p:nvPr/>
        </p:nvSpPr>
        <p:spPr>
          <a:xfrm>
            <a:off x="0" y="6550223"/>
            <a:ext cx="5181600" cy="307777"/>
          </a:xfrm>
          <a:prstGeom prst="rect">
            <a:avLst/>
          </a:prstGeom>
          <a:noFill/>
        </p:spPr>
        <p:txBody>
          <a:bodyPr wrap="square" rtlCol="0">
            <a:spAutoFit/>
          </a:bodyPr>
          <a:lstStyle/>
          <a:p>
            <a:r>
              <a:rPr lang="en-US" sz="1400" b="1" dirty="0">
                <a:solidFill>
                  <a:schemeClr val="tx2">
                    <a:lumMod val="60000"/>
                    <a:lumOff val="40000"/>
                  </a:schemeClr>
                </a:solidFill>
              </a:rPr>
              <a:t>SOURCE:</a:t>
            </a:r>
            <a:r>
              <a:rPr lang="en-US" sz="1400" dirty="0">
                <a:solidFill>
                  <a:schemeClr val="tx2">
                    <a:lumMod val="60000"/>
                    <a:lumOff val="40000"/>
                  </a:schemeClr>
                </a:solidFill>
              </a:rPr>
              <a:t> Royce &amp; </a:t>
            </a:r>
            <a:r>
              <a:rPr lang="en-US" sz="1400" dirty="0" err="1">
                <a:solidFill>
                  <a:schemeClr val="tx2">
                    <a:lumMod val="60000"/>
                    <a:lumOff val="40000"/>
                  </a:schemeClr>
                </a:solidFill>
              </a:rPr>
              <a:t>Winkelstein</a:t>
            </a:r>
            <a:r>
              <a:rPr lang="en-US" sz="1400" dirty="0">
                <a:solidFill>
                  <a:schemeClr val="tx2">
                    <a:lumMod val="60000"/>
                    <a:lumOff val="40000"/>
                  </a:schemeClr>
                </a:solidFill>
              </a:rPr>
              <a:t>, 1990.</a:t>
            </a:r>
          </a:p>
        </p:txBody>
      </p:sp>
      <p:sp>
        <p:nvSpPr>
          <p:cNvPr id="5" name="Slide Number Placeholder 4"/>
          <p:cNvSpPr>
            <a:spLocks noGrp="1"/>
          </p:cNvSpPr>
          <p:nvPr>
            <p:ph type="sldNum" sz="quarter" idx="11"/>
          </p:nvPr>
        </p:nvSpPr>
        <p:spPr/>
        <p:txBody>
          <a:bodyPr/>
          <a:lstStyle/>
          <a:p>
            <a:fld id="{42FDEBBB-D812-4CD2-B983-5CFCE59D02BF}" type="slidenum">
              <a:rPr lang="en-US" smtClean="0"/>
              <a:pPr/>
              <a:t>78</a:t>
            </a:fld>
            <a:endParaRPr lang="en-US" dirty="0"/>
          </a:p>
        </p:txBody>
      </p:sp>
    </p:spTree>
    <p:extLst>
      <p:ext uri="{BB962C8B-B14F-4D97-AF65-F5344CB8AC3E}">
        <p14:creationId xmlns:p14="http://schemas.microsoft.com/office/powerpoint/2010/main" val="365174286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7315200" cy="1154097"/>
          </a:xfrm>
        </p:spPr>
        <p:txBody>
          <a:bodyPr>
            <a:normAutofit fontScale="90000"/>
          </a:bodyPr>
          <a:lstStyle/>
          <a:p>
            <a:r>
              <a:rPr lang="en-US" dirty="0"/>
              <a:t>Consequences of Smoking for People Living with HIV</a:t>
            </a:r>
          </a:p>
        </p:txBody>
      </p:sp>
      <p:sp>
        <p:nvSpPr>
          <p:cNvPr id="8" name="Content Placeholder 7"/>
          <p:cNvSpPr>
            <a:spLocks noGrp="1"/>
          </p:cNvSpPr>
          <p:nvPr>
            <p:ph sz="quarter" idx="13"/>
          </p:nvPr>
        </p:nvSpPr>
        <p:spPr>
          <a:xfrm>
            <a:off x="914400" y="1828800"/>
            <a:ext cx="3566160" cy="3593592"/>
          </a:xfrm>
        </p:spPr>
        <p:txBody>
          <a:bodyPr>
            <a:noAutofit/>
          </a:bodyPr>
          <a:lstStyle/>
          <a:p>
            <a:r>
              <a:rPr lang="en-US" sz="2600" dirty="0"/>
              <a:t>Periodontal disease</a:t>
            </a:r>
          </a:p>
          <a:p>
            <a:r>
              <a:rPr lang="en-US" sz="2600" dirty="0">
                <a:solidFill>
                  <a:schemeClr val="tx2">
                    <a:lumMod val="60000"/>
                    <a:lumOff val="40000"/>
                  </a:schemeClr>
                </a:solidFill>
              </a:rPr>
              <a:t>Oral candidiasis</a:t>
            </a:r>
          </a:p>
          <a:p>
            <a:r>
              <a:rPr lang="en-US" sz="2600" dirty="0"/>
              <a:t>Oral hairy leukoplakia</a:t>
            </a:r>
          </a:p>
          <a:p>
            <a:r>
              <a:rPr lang="en-US" sz="2600" dirty="0">
                <a:solidFill>
                  <a:schemeClr val="tx2">
                    <a:lumMod val="60000"/>
                    <a:lumOff val="40000"/>
                  </a:schemeClr>
                </a:solidFill>
              </a:rPr>
              <a:t>Oral lesions</a:t>
            </a:r>
          </a:p>
          <a:p>
            <a:r>
              <a:rPr lang="en-US" sz="2600" dirty="0"/>
              <a:t>Bacterial pneumonia</a:t>
            </a:r>
          </a:p>
          <a:p>
            <a:r>
              <a:rPr lang="en-US" sz="2600" dirty="0">
                <a:solidFill>
                  <a:schemeClr val="tx2">
                    <a:lumMod val="60000"/>
                    <a:lumOff val="40000"/>
                  </a:schemeClr>
                </a:solidFill>
              </a:rPr>
              <a:t>AIDS-related spontaneous pneumothorax</a:t>
            </a:r>
          </a:p>
          <a:p>
            <a:r>
              <a:rPr lang="en-US" sz="2600" dirty="0" err="1"/>
              <a:t>Karposi’s</a:t>
            </a:r>
            <a:r>
              <a:rPr lang="en-US" sz="2600" dirty="0"/>
              <a:t> sarcoma</a:t>
            </a:r>
          </a:p>
        </p:txBody>
      </p:sp>
      <p:sp>
        <p:nvSpPr>
          <p:cNvPr id="9" name="Content Placeholder 8"/>
          <p:cNvSpPr>
            <a:spLocks noGrp="1"/>
          </p:cNvSpPr>
          <p:nvPr>
            <p:ph sz="quarter" idx="14"/>
          </p:nvPr>
        </p:nvSpPr>
        <p:spPr>
          <a:xfrm>
            <a:off x="4681728" y="1828800"/>
            <a:ext cx="3566160" cy="3595687"/>
          </a:xfrm>
        </p:spPr>
        <p:txBody>
          <a:bodyPr>
            <a:noAutofit/>
          </a:bodyPr>
          <a:lstStyle/>
          <a:p>
            <a:r>
              <a:rPr lang="en-US" sz="2600" dirty="0"/>
              <a:t>Cervical cancer</a:t>
            </a:r>
          </a:p>
          <a:p>
            <a:r>
              <a:rPr lang="en-US" sz="2600" dirty="0">
                <a:solidFill>
                  <a:schemeClr val="tx2">
                    <a:lumMod val="60000"/>
                    <a:lumOff val="40000"/>
                  </a:schemeClr>
                </a:solidFill>
              </a:rPr>
              <a:t>Lung cancer</a:t>
            </a:r>
          </a:p>
          <a:p>
            <a:r>
              <a:rPr lang="en-US" sz="2600" dirty="0"/>
              <a:t>Genital warts</a:t>
            </a:r>
          </a:p>
          <a:p>
            <a:r>
              <a:rPr lang="en-US" sz="2600" dirty="0">
                <a:solidFill>
                  <a:schemeClr val="tx2">
                    <a:lumMod val="60000"/>
                    <a:lumOff val="40000"/>
                  </a:schemeClr>
                </a:solidFill>
              </a:rPr>
              <a:t>AIDS dementia complex</a:t>
            </a:r>
          </a:p>
          <a:p>
            <a:r>
              <a:rPr lang="en-US" sz="2600" dirty="0"/>
              <a:t>Emphysema</a:t>
            </a:r>
          </a:p>
          <a:p>
            <a:r>
              <a:rPr lang="en-US" sz="2600" dirty="0">
                <a:solidFill>
                  <a:schemeClr val="tx2">
                    <a:lumMod val="60000"/>
                    <a:lumOff val="40000"/>
                  </a:schemeClr>
                </a:solidFill>
              </a:rPr>
              <a:t>Bronchial </a:t>
            </a:r>
            <a:r>
              <a:rPr lang="en-US" sz="2600" dirty="0" err="1">
                <a:solidFill>
                  <a:schemeClr val="tx2">
                    <a:lumMod val="60000"/>
                    <a:lumOff val="40000"/>
                  </a:schemeClr>
                </a:solidFill>
              </a:rPr>
              <a:t>hyperresponsiveness</a:t>
            </a:r>
            <a:endParaRPr lang="en-US" sz="2600" dirty="0">
              <a:solidFill>
                <a:schemeClr val="tx2">
                  <a:lumMod val="60000"/>
                  <a:lumOff val="40000"/>
                </a:schemeClr>
              </a:solidFill>
            </a:endParaRPr>
          </a:p>
          <a:p>
            <a:r>
              <a:rPr lang="en-US" sz="2600" dirty="0"/>
              <a:t>Bronchitis</a:t>
            </a:r>
          </a:p>
          <a:p>
            <a:r>
              <a:rPr lang="en-US" sz="2600" dirty="0">
                <a:solidFill>
                  <a:schemeClr val="tx2">
                    <a:lumMod val="60000"/>
                    <a:lumOff val="40000"/>
                  </a:schemeClr>
                </a:solidFill>
              </a:rPr>
              <a:t>Depression</a:t>
            </a:r>
          </a:p>
        </p:txBody>
      </p:sp>
      <p:sp>
        <p:nvSpPr>
          <p:cNvPr id="10" name="TextBox 9"/>
          <p:cNvSpPr txBox="1"/>
          <p:nvPr/>
        </p:nvSpPr>
        <p:spPr>
          <a:xfrm>
            <a:off x="-2" y="6550223"/>
            <a:ext cx="9092045" cy="307777"/>
          </a:xfrm>
          <a:prstGeom prst="rect">
            <a:avLst/>
          </a:prstGeom>
          <a:noFill/>
        </p:spPr>
        <p:txBody>
          <a:bodyPr wrap="square" rtlCol="0">
            <a:spAutoFit/>
          </a:bodyPr>
          <a:lstStyle/>
          <a:p>
            <a:r>
              <a:rPr lang="en-US" sz="1400" b="1" dirty="0">
                <a:solidFill>
                  <a:schemeClr val="tx2">
                    <a:lumMod val="60000"/>
                    <a:lumOff val="40000"/>
                  </a:schemeClr>
                </a:solidFill>
              </a:rPr>
              <a:t>SOURCE:</a:t>
            </a:r>
            <a:r>
              <a:rPr lang="en-US" sz="1400" dirty="0">
                <a:solidFill>
                  <a:schemeClr val="tx2">
                    <a:lumMod val="60000"/>
                    <a:lumOff val="40000"/>
                  </a:schemeClr>
                </a:solidFill>
              </a:rPr>
              <a:t> Los Angeles County Department of Health Services, Tobacco Control and Prevention Program.</a:t>
            </a:r>
          </a:p>
        </p:txBody>
      </p:sp>
      <p:sp>
        <p:nvSpPr>
          <p:cNvPr id="3" name="Slide Number Placeholder 2"/>
          <p:cNvSpPr>
            <a:spLocks noGrp="1"/>
          </p:cNvSpPr>
          <p:nvPr>
            <p:ph type="sldNum" sz="quarter" idx="11"/>
          </p:nvPr>
        </p:nvSpPr>
        <p:spPr/>
        <p:txBody>
          <a:bodyPr/>
          <a:lstStyle/>
          <a:p>
            <a:fld id="{42FDEBBB-D812-4CD2-B983-5CFCE59D02BF}" type="slidenum">
              <a:rPr lang="en-US" smtClean="0"/>
              <a:pPr/>
              <a:t>79</a:t>
            </a:fld>
            <a:endParaRPr lang="en-US" dirty="0"/>
          </a:p>
        </p:txBody>
      </p:sp>
    </p:spTree>
    <p:extLst>
      <p:ext uri="{BB962C8B-B14F-4D97-AF65-F5344CB8AC3E}">
        <p14:creationId xmlns:p14="http://schemas.microsoft.com/office/powerpoint/2010/main" val="263640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fade">
                                      <p:cBhvr>
                                        <p:cTn id="11" dur="500"/>
                                        <p:tgtEl>
                                          <p:spTgt spid="8">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50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fade">
                                      <p:cBhvr>
                                        <p:cTn id="15" dur="500"/>
                                        <p:tgtEl>
                                          <p:spTgt spid="8">
                                            <p:txEl>
                                              <p:pRg st="2" end="2"/>
                                            </p:txEl>
                                          </p:spTgt>
                                        </p:tgtEl>
                                      </p:cBhvr>
                                    </p:animEffect>
                                  </p:childTnLst>
                                </p:cTn>
                              </p:par>
                            </p:childTnLst>
                          </p:cTn>
                        </p:par>
                        <p:par>
                          <p:cTn id="16" fill="hold">
                            <p:stCondLst>
                              <p:cond delay="3000"/>
                            </p:stCondLst>
                            <p:childTnLst>
                              <p:par>
                                <p:cTn id="17" presetID="10" presetClass="entr" presetSubtype="0" fill="hold" grpId="0" nodeType="afterEffect">
                                  <p:stCondLst>
                                    <p:cond delay="50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fade">
                                      <p:cBhvr>
                                        <p:cTn id="19" dur="500"/>
                                        <p:tgtEl>
                                          <p:spTgt spid="8">
                                            <p:txEl>
                                              <p:pRg st="3" end="3"/>
                                            </p:txEl>
                                          </p:spTgt>
                                        </p:tgtEl>
                                      </p:cBhvr>
                                    </p:animEffect>
                                  </p:childTnLst>
                                </p:cTn>
                              </p:par>
                            </p:childTnLst>
                          </p:cTn>
                        </p:par>
                        <p:par>
                          <p:cTn id="20" fill="hold">
                            <p:stCondLst>
                              <p:cond delay="4000"/>
                            </p:stCondLst>
                            <p:childTnLst>
                              <p:par>
                                <p:cTn id="21" presetID="10" presetClass="entr" presetSubtype="0" fill="hold" grpId="0" nodeType="afterEffect">
                                  <p:stCondLst>
                                    <p:cond delay="50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fade">
                                      <p:cBhvr>
                                        <p:cTn id="23" dur="500"/>
                                        <p:tgtEl>
                                          <p:spTgt spid="8">
                                            <p:txEl>
                                              <p:pRg st="4" end="4"/>
                                            </p:txEl>
                                          </p:spTgt>
                                        </p:tgtEl>
                                      </p:cBhvr>
                                    </p:animEffect>
                                  </p:childTnLst>
                                </p:cTn>
                              </p:par>
                            </p:childTnLst>
                          </p:cTn>
                        </p:par>
                        <p:par>
                          <p:cTn id="24" fill="hold">
                            <p:stCondLst>
                              <p:cond delay="5000"/>
                            </p:stCondLst>
                            <p:childTnLst>
                              <p:par>
                                <p:cTn id="25" presetID="10" presetClass="entr" presetSubtype="0" fill="hold" grpId="0" nodeType="afterEffect">
                                  <p:stCondLst>
                                    <p:cond delay="50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fade">
                                      <p:cBhvr>
                                        <p:cTn id="27" dur="500"/>
                                        <p:tgtEl>
                                          <p:spTgt spid="8">
                                            <p:txEl>
                                              <p:pRg st="5" end="5"/>
                                            </p:txEl>
                                          </p:spTgt>
                                        </p:tgtEl>
                                      </p:cBhvr>
                                    </p:animEffect>
                                  </p:childTnLst>
                                </p:cTn>
                              </p:par>
                            </p:childTnLst>
                          </p:cTn>
                        </p:par>
                        <p:par>
                          <p:cTn id="28" fill="hold">
                            <p:stCondLst>
                              <p:cond delay="6000"/>
                            </p:stCondLst>
                            <p:childTnLst>
                              <p:par>
                                <p:cTn id="29" presetID="10" presetClass="entr" presetSubtype="0" fill="hold" grpId="0" nodeType="afterEffect">
                                  <p:stCondLst>
                                    <p:cond delay="500"/>
                                  </p:stCondLst>
                                  <p:childTnLst>
                                    <p:set>
                                      <p:cBhvr>
                                        <p:cTn id="30" dur="1" fill="hold">
                                          <p:stCondLst>
                                            <p:cond delay="0"/>
                                          </p:stCondLst>
                                        </p:cTn>
                                        <p:tgtEl>
                                          <p:spTgt spid="8">
                                            <p:txEl>
                                              <p:pRg st="6" end="6"/>
                                            </p:txEl>
                                          </p:spTgt>
                                        </p:tgtEl>
                                        <p:attrNameLst>
                                          <p:attrName>style.visibility</p:attrName>
                                        </p:attrNameLst>
                                      </p:cBhvr>
                                      <p:to>
                                        <p:strVal val="visible"/>
                                      </p:to>
                                    </p:set>
                                    <p:animEffect transition="in" filter="fade">
                                      <p:cBhvr>
                                        <p:cTn id="31" dur="500"/>
                                        <p:tgtEl>
                                          <p:spTgt spid="8">
                                            <p:txEl>
                                              <p:pRg st="6" end="6"/>
                                            </p:txEl>
                                          </p:spTgt>
                                        </p:tgtEl>
                                      </p:cBhvr>
                                    </p:animEffect>
                                  </p:childTnLst>
                                </p:cTn>
                              </p:par>
                            </p:childTnLst>
                          </p:cTn>
                        </p:par>
                        <p:par>
                          <p:cTn id="32" fill="hold">
                            <p:stCondLst>
                              <p:cond delay="7000"/>
                            </p:stCondLst>
                            <p:childTnLst>
                              <p:par>
                                <p:cTn id="33" presetID="10" presetClass="entr" presetSubtype="0" fill="hold" grpId="0" nodeType="afterEffect">
                                  <p:stCondLst>
                                    <p:cond delay="500"/>
                                  </p:stCondLst>
                                  <p:childTnLst>
                                    <p:set>
                                      <p:cBhvr>
                                        <p:cTn id="34" dur="1" fill="hold">
                                          <p:stCondLst>
                                            <p:cond delay="0"/>
                                          </p:stCondLst>
                                        </p:cTn>
                                        <p:tgtEl>
                                          <p:spTgt spid="9">
                                            <p:txEl>
                                              <p:pRg st="0" end="0"/>
                                            </p:txEl>
                                          </p:spTgt>
                                        </p:tgtEl>
                                        <p:attrNameLst>
                                          <p:attrName>style.visibility</p:attrName>
                                        </p:attrNameLst>
                                      </p:cBhvr>
                                      <p:to>
                                        <p:strVal val="visible"/>
                                      </p:to>
                                    </p:set>
                                    <p:animEffect transition="in" filter="fade">
                                      <p:cBhvr>
                                        <p:cTn id="35" dur="500"/>
                                        <p:tgtEl>
                                          <p:spTgt spid="9">
                                            <p:txEl>
                                              <p:pRg st="0" end="0"/>
                                            </p:txEl>
                                          </p:spTgt>
                                        </p:tgtEl>
                                      </p:cBhvr>
                                    </p:animEffect>
                                  </p:childTnLst>
                                </p:cTn>
                              </p:par>
                            </p:childTnLst>
                          </p:cTn>
                        </p:par>
                        <p:par>
                          <p:cTn id="36" fill="hold">
                            <p:stCondLst>
                              <p:cond delay="8000"/>
                            </p:stCondLst>
                            <p:childTnLst>
                              <p:par>
                                <p:cTn id="37" presetID="10" presetClass="entr" presetSubtype="0" fill="hold" grpId="0" nodeType="afterEffect">
                                  <p:stCondLst>
                                    <p:cond delay="500"/>
                                  </p:stCondLst>
                                  <p:childTnLst>
                                    <p:set>
                                      <p:cBhvr>
                                        <p:cTn id="38" dur="1" fill="hold">
                                          <p:stCondLst>
                                            <p:cond delay="0"/>
                                          </p:stCondLst>
                                        </p:cTn>
                                        <p:tgtEl>
                                          <p:spTgt spid="9">
                                            <p:txEl>
                                              <p:pRg st="1" end="1"/>
                                            </p:txEl>
                                          </p:spTgt>
                                        </p:tgtEl>
                                        <p:attrNameLst>
                                          <p:attrName>style.visibility</p:attrName>
                                        </p:attrNameLst>
                                      </p:cBhvr>
                                      <p:to>
                                        <p:strVal val="visible"/>
                                      </p:to>
                                    </p:set>
                                    <p:animEffect transition="in" filter="fade">
                                      <p:cBhvr>
                                        <p:cTn id="39" dur="500"/>
                                        <p:tgtEl>
                                          <p:spTgt spid="9">
                                            <p:txEl>
                                              <p:pRg st="1" end="1"/>
                                            </p:txEl>
                                          </p:spTgt>
                                        </p:tgtEl>
                                      </p:cBhvr>
                                    </p:animEffect>
                                  </p:childTnLst>
                                </p:cTn>
                              </p:par>
                            </p:childTnLst>
                          </p:cTn>
                        </p:par>
                        <p:par>
                          <p:cTn id="40" fill="hold">
                            <p:stCondLst>
                              <p:cond delay="9000"/>
                            </p:stCondLst>
                            <p:childTnLst>
                              <p:par>
                                <p:cTn id="41" presetID="10" presetClass="entr" presetSubtype="0" fill="hold" grpId="0" nodeType="afterEffect">
                                  <p:stCondLst>
                                    <p:cond delay="500"/>
                                  </p:stCondLst>
                                  <p:childTnLst>
                                    <p:set>
                                      <p:cBhvr>
                                        <p:cTn id="42" dur="1" fill="hold">
                                          <p:stCondLst>
                                            <p:cond delay="0"/>
                                          </p:stCondLst>
                                        </p:cTn>
                                        <p:tgtEl>
                                          <p:spTgt spid="9">
                                            <p:txEl>
                                              <p:pRg st="2" end="2"/>
                                            </p:txEl>
                                          </p:spTgt>
                                        </p:tgtEl>
                                        <p:attrNameLst>
                                          <p:attrName>style.visibility</p:attrName>
                                        </p:attrNameLst>
                                      </p:cBhvr>
                                      <p:to>
                                        <p:strVal val="visible"/>
                                      </p:to>
                                    </p:set>
                                    <p:animEffect transition="in" filter="fade">
                                      <p:cBhvr>
                                        <p:cTn id="43" dur="500"/>
                                        <p:tgtEl>
                                          <p:spTgt spid="9">
                                            <p:txEl>
                                              <p:pRg st="2" end="2"/>
                                            </p:txEl>
                                          </p:spTgt>
                                        </p:tgtEl>
                                      </p:cBhvr>
                                    </p:animEffect>
                                  </p:childTnLst>
                                </p:cTn>
                              </p:par>
                            </p:childTnLst>
                          </p:cTn>
                        </p:par>
                        <p:par>
                          <p:cTn id="44" fill="hold">
                            <p:stCondLst>
                              <p:cond delay="10000"/>
                            </p:stCondLst>
                            <p:childTnLst>
                              <p:par>
                                <p:cTn id="45" presetID="10" presetClass="entr" presetSubtype="0" fill="hold" grpId="0" nodeType="afterEffect">
                                  <p:stCondLst>
                                    <p:cond delay="500"/>
                                  </p:stCondLst>
                                  <p:childTnLst>
                                    <p:set>
                                      <p:cBhvr>
                                        <p:cTn id="46" dur="1" fill="hold">
                                          <p:stCondLst>
                                            <p:cond delay="0"/>
                                          </p:stCondLst>
                                        </p:cTn>
                                        <p:tgtEl>
                                          <p:spTgt spid="9">
                                            <p:txEl>
                                              <p:pRg st="3" end="3"/>
                                            </p:txEl>
                                          </p:spTgt>
                                        </p:tgtEl>
                                        <p:attrNameLst>
                                          <p:attrName>style.visibility</p:attrName>
                                        </p:attrNameLst>
                                      </p:cBhvr>
                                      <p:to>
                                        <p:strVal val="visible"/>
                                      </p:to>
                                    </p:set>
                                    <p:animEffect transition="in" filter="fade">
                                      <p:cBhvr>
                                        <p:cTn id="47" dur="500"/>
                                        <p:tgtEl>
                                          <p:spTgt spid="9">
                                            <p:txEl>
                                              <p:pRg st="3" end="3"/>
                                            </p:txEl>
                                          </p:spTgt>
                                        </p:tgtEl>
                                      </p:cBhvr>
                                    </p:animEffect>
                                  </p:childTnLst>
                                </p:cTn>
                              </p:par>
                            </p:childTnLst>
                          </p:cTn>
                        </p:par>
                        <p:par>
                          <p:cTn id="48" fill="hold">
                            <p:stCondLst>
                              <p:cond delay="11000"/>
                            </p:stCondLst>
                            <p:childTnLst>
                              <p:par>
                                <p:cTn id="49" presetID="10" presetClass="entr" presetSubtype="0" fill="hold" grpId="0" nodeType="afterEffect">
                                  <p:stCondLst>
                                    <p:cond delay="500"/>
                                  </p:stCondLst>
                                  <p:childTnLst>
                                    <p:set>
                                      <p:cBhvr>
                                        <p:cTn id="50" dur="1" fill="hold">
                                          <p:stCondLst>
                                            <p:cond delay="0"/>
                                          </p:stCondLst>
                                        </p:cTn>
                                        <p:tgtEl>
                                          <p:spTgt spid="9">
                                            <p:txEl>
                                              <p:pRg st="4" end="4"/>
                                            </p:txEl>
                                          </p:spTgt>
                                        </p:tgtEl>
                                        <p:attrNameLst>
                                          <p:attrName>style.visibility</p:attrName>
                                        </p:attrNameLst>
                                      </p:cBhvr>
                                      <p:to>
                                        <p:strVal val="visible"/>
                                      </p:to>
                                    </p:set>
                                    <p:animEffect transition="in" filter="fade">
                                      <p:cBhvr>
                                        <p:cTn id="51" dur="500"/>
                                        <p:tgtEl>
                                          <p:spTgt spid="9">
                                            <p:txEl>
                                              <p:pRg st="4" end="4"/>
                                            </p:txEl>
                                          </p:spTgt>
                                        </p:tgtEl>
                                      </p:cBhvr>
                                    </p:animEffect>
                                  </p:childTnLst>
                                </p:cTn>
                              </p:par>
                            </p:childTnLst>
                          </p:cTn>
                        </p:par>
                        <p:par>
                          <p:cTn id="52" fill="hold">
                            <p:stCondLst>
                              <p:cond delay="12000"/>
                            </p:stCondLst>
                            <p:childTnLst>
                              <p:par>
                                <p:cTn id="53" presetID="10" presetClass="entr" presetSubtype="0" fill="hold" grpId="0" nodeType="afterEffect">
                                  <p:stCondLst>
                                    <p:cond delay="500"/>
                                  </p:stCondLst>
                                  <p:childTnLst>
                                    <p:set>
                                      <p:cBhvr>
                                        <p:cTn id="54" dur="1" fill="hold">
                                          <p:stCondLst>
                                            <p:cond delay="0"/>
                                          </p:stCondLst>
                                        </p:cTn>
                                        <p:tgtEl>
                                          <p:spTgt spid="9">
                                            <p:txEl>
                                              <p:pRg st="5" end="5"/>
                                            </p:txEl>
                                          </p:spTgt>
                                        </p:tgtEl>
                                        <p:attrNameLst>
                                          <p:attrName>style.visibility</p:attrName>
                                        </p:attrNameLst>
                                      </p:cBhvr>
                                      <p:to>
                                        <p:strVal val="visible"/>
                                      </p:to>
                                    </p:set>
                                    <p:animEffect transition="in" filter="fade">
                                      <p:cBhvr>
                                        <p:cTn id="55" dur="500"/>
                                        <p:tgtEl>
                                          <p:spTgt spid="9">
                                            <p:txEl>
                                              <p:pRg st="5" end="5"/>
                                            </p:txEl>
                                          </p:spTgt>
                                        </p:tgtEl>
                                      </p:cBhvr>
                                    </p:animEffect>
                                  </p:childTnLst>
                                </p:cTn>
                              </p:par>
                            </p:childTnLst>
                          </p:cTn>
                        </p:par>
                        <p:par>
                          <p:cTn id="56" fill="hold">
                            <p:stCondLst>
                              <p:cond delay="13000"/>
                            </p:stCondLst>
                            <p:childTnLst>
                              <p:par>
                                <p:cTn id="57" presetID="10" presetClass="entr" presetSubtype="0" fill="hold" grpId="0" nodeType="afterEffect">
                                  <p:stCondLst>
                                    <p:cond delay="500"/>
                                  </p:stCondLst>
                                  <p:childTnLst>
                                    <p:set>
                                      <p:cBhvr>
                                        <p:cTn id="58" dur="1" fill="hold">
                                          <p:stCondLst>
                                            <p:cond delay="0"/>
                                          </p:stCondLst>
                                        </p:cTn>
                                        <p:tgtEl>
                                          <p:spTgt spid="9">
                                            <p:txEl>
                                              <p:pRg st="6" end="6"/>
                                            </p:txEl>
                                          </p:spTgt>
                                        </p:tgtEl>
                                        <p:attrNameLst>
                                          <p:attrName>style.visibility</p:attrName>
                                        </p:attrNameLst>
                                      </p:cBhvr>
                                      <p:to>
                                        <p:strVal val="visible"/>
                                      </p:to>
                                    </p:set>
                                    <p:animEffect transition="in" filter="fade">
                                      <p:cBhvr>
                                        <p:cTn id="59" dur="500"/>
                                        <p:tgtEl>
                                          <p:spTgt spid="9">
                                            <p:txEl>
                                              <p:pRg st="6" end="6"/>
                                            </p:txEl>
                                          </p:spTgt>
                                        </p:tgtEl>
                                      </p:cBhvr>
                                    </p:animEffect>
                                  </p:childTnLst>
                                </p:cTn>
                              </p:par>
                            </p:childTnLst>
                          </p:cTn>
                        </p:par>
                        <p:par>
                          <p:cTn id="60" fill="hold">
                            <p:stCondLst>
                              <p:cond delay="14000"/>
                            </p:stCondLst>
                            <p:childTnLst>
                              <p:par>
                                <p:cTn id="61" presetID="10" presetClass="entr" presetSubtype="0" fill="hold" grpId="0" nodeType="afterEffect">
                                  <p:stCondLst>
                                    <p:cond delay="500"/>
                                  </p:stCondLst>
                                  <p:childTnLst>
                                    <p:set>
                                      <p:cBhvr>
                                        <p:cTn id="62" dur="1" fill="hold">
                                          <p:stCondLst>
                                            <p:cond delay="0"/>
                                          </p:stCondLst>
                                        </p:cTn>
                                        <p:tgtEl>
                                          <p:spTgt spid="9">
                                            <p:txEl>
                                              <p:pRg st="7" end="7"/>
                                            </p:txEl>
                                          </p:spTgt>
                                        </p:tgtEl>
                                        <p:attrNameLst>
                                          <p:attrName>style.visibility</p:attrName>
                                        </p:attrNameLst>
                                      </p:cBhvr>
                                      <p:to>
                                        <p:strVal val="visible"/>
                                      </p:to>
                                    </p:set>
                                    <p:animEffect transition="in" filter="fade">
                                      <p:cBhvr>
                                        <p:cTn id="63" dur="500"/>
                                        <p:tgtEl>
                                          <p:spTgt spid="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dvAuto="500"/>
      <p:bldP spid="9" grpId="0" build="p" advAuto="50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Pre-Test Question</a:t>
            </a:r>
          </a:p>
        </p:txBody>
      </p:sp>
      <p:sp>
        <p:nvSpPr>
          <p:cNvPr id="3" name="Content Placeholder 2"/>
          <p:cNvSpPr>
            <a:spLocks noGrp="1"/>
          </p:cNvSpPr>
          <p:nvPr>
            <p:ph idx="1"/>
          </p:nvPr>
        </p:nvSpPr>
        <p:spPr>
          <a:xfrm>
            <a:off x="914400" y="1676400"/>
            <a:ext cx="7391400" cy="4876800"/>
          </a:xfrm>
        </p:spPr>
        <p:txBody>
          <a:bodyPr>
            <a:noAutofit/>
          </a:bodyPr>
          <a:lstStyle/>
          <a:p>
            <a:pPr marL="45720" indent="0">
              <a:buNone/>
            </a:pPr>
            <a:r>
              <a:rPr lang="en-US" dirty="0"/>
              <a:t>4. Using tobacco products may affect HIV in which of the following ways:</a:t>
            </a:r>
          </a:p>
          <a:p>
            <a:pPr marL="502920" indent="-457200">
              <a:buFont typeface="+mj-lt"/>
              <a:buAutoNum type="alphaUcPeriod"/>
            </a:pPr>
            <a:endParaRPr lang="en-US" dirty="0"/>
          </a:p>
          <a:p>
            <a:pPr marL="502920" indent="-457200">
              <a:buFont typeface="+mj-lt"/>
              <a:buAutoNum type="alphaUcPeriod"/>
            </a:pPr>
            <a:r>
              <a:rPr lang="en-US" dirty="0">
                <a:solidFill>
                  <a:schemeClr val="tx2">
                    <a:lumMod val="60000"/>
                    <a:lumOff val="40000"/>
                  </a:schemeClr>
                </a:solidFill>
              </a:rPr>
              <a:t>Less successful HIV drug therapy</a:t>
            </a:r>
          </a:p>
          <a:p>
            <a:pPr marL="502920" indent="-457200">
              <a:buFont typeface="+mj-lt"/>
              <a:buAutoNum type="alphaUcPeriod"/>
            </a:pPr>
            <a:r>
              <a:rPr lang="en-US" dirty="0">
                <a:solidFill>
                  <a:schemeClr val="tx2">
                    <a:lumMod val="60000"/>
                    <a:lumOff val="40000"/>
                  </a:schemeClr>
                </a:solidFill>
              </a:rPr>
              <a:t>More likely to experience side effects of HIV medications</a:t>
            </a:r>
          </a:p>
          <a:p>
            <a:pPr marL="502920" indent="-457200">
              <a:buFont typeface="+mj-lt"/>
              <a:buAutoNum type="alphaUcPeriod"/>
            </a:pPr>
            <a:r>
              <a:rPr lang="en-US" dirty="0">
                <a:solidFill>
                  <a:schemeClr val="tx2">
                    <a:lumMod val="60000"/>
                    <a:lumOff val="40000"/>
                  </a:schemeClr>
                </a:solidFill>
              </a:rPr>
              <a:t>Higher CD4 counts</a:t>
            </a:r>
          </a:p>
          <a:p>
            <a:pPr marL="502920" indent="-457200">
              <a:buFont typeface="+mj-lt"/>
              <a:buAutoNum type="alphaUcPeriod"/>
            </a:pPr>
            <a:r>
              <a:rPr lang="en-US" dirty="0">
                <a:solidFill>
                  <a:schemeClr val="tx2">
                    <a:lumMod val="60000"/>
                    <a:lumOff val="40000"/>
                  </a:schemeClr>
                </a:solidFill>
              </a:rPr>
              <a:t>Lesser chance of developing opportunistic infections</a:t>
            </a:r>
          </a:p>
          <a:p>
            <a:pPr marL="502920" indent="-457200">
              <a:buFont typeface="+mj-lt"/>
              <a:buAutoNum type="alphaUcPeriod"/>
            </a:pPr>
            <a:r>
              <a:rPr lang="en-US" dirty="0">
                <a:solidFill>
                  <a:schemeClr val="tx2">
                    <a:lumMod val="60000"/>
                    <a:lumOff val="40000"/>
                  </a:schemeClr>
                </a:solidFill>
              </a:rPr>
              <a:t>Higher rates of HIV transmission</a:t>
            </a:r>
          </a:p>
          <a:p>
            <a:pPr marL="502920" indent="-457200">
              <a:buFont typeface="+mj-lt"/>
              <a:buAutoNum type="alphaUcPeriod"/>
            </a:pPr>
            <a:r>
              <a:rPr lang="en-US" dirty="0">
                <a:solidFill>
                  <a:schemeClr val="tx2">
                    <a:lumMod val="60000"/>
                    <a:lumOff val="40000"/>
                  </a:schemeClr>
                </a:solidFill>
              </a:rPr>
              <a:t>A, B, and E only</a:t>
            </a:r>
          </a:p>
          <a:p>
            <a:pPr marL="502920" indent="-457200">
              <a:buFont typeface="+mj-lt"/>
              <a:buAutoNum type="alphaUcPeriod"/>
            </a:pPr>
            <a:r>
              <a:rPr lang="en-US" dirty="0">
                <a:solidFill>
                  <a:schemeClr val="tx2">
                    <a:lumMod val="60000"/>
                    <a:lumOff val="40000"/>
                  </a:schemeClr>
                </a:solidFill>
              </a:rPr>
              <a:t>All of the above</a:t>
            </a:r>
          </a:p>
        </p:txBody>
      </p:sp>
      <p:sp>
        <p:nvSpPr>
          <p:cNvPr id="4" name="Slide Number Placeholder 3"/>
          <p:cNvSpPr>
            <a:spLocks noGrp="1"/>
          </p:cNvSpPr>
          <p:nvPr>
            <p:ph type="sldNum" sz="quarter" idx="11"/>
          </p:nvPr>
        </p:nvSpPr>
        <p:spPr/>
        <p:txBody>
          <a:bodyPr/>
          <a:lstStyle/>
          <a:p>
            <a:fld id="{42FDEBBB-D812-4CD2-B983-5CFCE59D02BF}" type="slidenum">
              <a:rPr lang="en-US" smtClean="0"/>
              <a:pPr/>
              <a:t>8</a:t>
            </a:fld>
            <a:endParaRPr lang="en-US" dirty="0"/>
          </a:p>
        </p:txBody>
      </p:sp>
    </p:spTree>
    <p:extLst>
      <p:ext uri="{BB962C8B-B14F-4D97-AF65-F5344CB8AC3E}">
        <p14:creationId xmlns:p14="http://schemas.microsoft.com/office/powerpoint/2010/main" val="254709193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52400" y="609600"/>
            <a:ext cx="7315200" cy="2438400"/>
          </a:xfrm>
        </p:spPr>
        <p:txBody>
          <a:bodyPr>
            <a:normAutofit fontScale="90000"/>
          </a:bodyPr>
          <a:lstStyle/>
          <a:p>
            <a:pPr algn="ctr"/>
            <a:r>
              <a:rPr lang="en-US" i="1" dirty="0"/>
              <a:t>“Cigarette smoking is the most important </a:t>
            </a:r>
            <a:r>
              <a:rPr lang="en-US" i="1" dirty="0">
                <a:solidFill>
                  <a:schemeClr val="tx1"/>
                </a:solidFill>
              </a:rPr>
              <a:t>modifiable cardiovascular risk factor </a:t>
            </a:r>
            <a:r>
              <a:rPr lang="en-US" i="1" dirty="0"/>
              <a:t>among HIV-infected patients.”</a:t>
            </a:r>
          </a:p>
        </p:txBody>
      </p:sp>
      <p:sp>
        <p:nvSpPr>
          <p:cNvPr id="8" name="TextBox 7"/>
          <p:cNvSpPr txBox="1"/>
          <p:nvPr/>
        </p:nvSpPr>
        <p:spPr>
          <a:xfrm>
            <a:off x="-2" y="6529441"/>
            <a:ext cx="9092045" cy="307777"/>
          </a:xfrm>
          <a:prstGeom prst="rect">
            <a:avLst/>
          </a:prstGeom>
          <a:noFill/>
        </p:spPr>
        <p:txBody>
          <a:bodyPr wrap="square" rtlCol="0">
            <a:spAutoFit/>
          </a:bodyPr>
          <a:lstStyle/>
          <a:p>
            <a:r>
              <a:rPr lang="en-US" sz="1400" b="1" dirty="0">
                <a:solidFill>
                  <a:schemeClr val="tx2">
                    <a:lumMod val="60000"/>
                    <a:lumOff val="40000"/>
                  </a:schemeClr>
                </a:solidFill>
              </a:rPr>
              <a:t>SOURCE:</a:t>
            </a:r>
            <a:r>
              <a:rPr lang="en-US" sz="1400" dirty="0">
                <a:solidFill>
                  <a:schemeClr val="tx2">
                    <a:lumMod val="60000"/>
                    <a:lumOff val="40000"/>
                  </a:schemeClr>
                </a:solidFill>
              </a:rPr>
              <a:t> </a:t>
            </a:r>
            <a:r>
              <a:rPr lang="en-US" sz="1400" dirty="0" err="1" smtClean="0">
                <a:solidFill>
                  <a:schemeClr val="tx2">
                    <a:lumMod val="60000"/>
                    <a:lumOff val="40000"/>
                  </a:schemeClr>
                </a:solidFill>
              </a:rPr>
              <a:t>Grinspoon</a:t>
            </a:r>
            <a:r>
              <a:rPr lang="en-US" sz="1400" dirty="0" smtClean="0">
                <a:solidFill>
                  <a:schemeClr val="tx2">
                    <a:lumMod val="60000"/>
                    <a:lumOff val="40000"/>
                  </a:schemeClr>
                </a:solidFill>
              </a:rPr>
              <a:t> </a:t>
            </a:r>
            <a:r>
              <a:rPr lang="en-US" sz="1400" dirty="0">
                <a:solidFill>
                  <a:schemeClr val="tx2">
                    <a:lumMod val="60000"/>
                    <a:lumOff val="40000"/>
                  </a:schemeClr>
                </a:solidFill>
              </a:rPr>
              <a:t>&amp; </a:t>
            </a:r>
            <a:r>
              <a:rPr lang="en-US" sz="1400" dirty="0" err="1">
                <a:solidFill>
                  <a:schemeClr val="tx2">
                    <a:lumMod val="60000"/>
                    <a:lumOff val="40000"/>
                  </a:schemeClr>
                </a:solidFill>
              </a:rPr>
              <a:t>Carr</a:t>
            </a:r>
            <a:r>
              <a:rPr lang="en-US" sz="1400" dirty="0">
                <a:solidFill>
                  <a:schemeClr val="tx2">
                    <a:lumMod val="60000"/>
                    <a:lumOff val="40000"/>
                  </a:schemeClr>
                </a:solidFill>
              </a:rPr>
              <a:t>, 2005.</a:t>
            </a:r>
          </a:p>
        </p:txBody>
      </p:sp>
      <p:sp>
        <p:nvSpPr>
          <p:cNvPr id="9" name="Title 6"/>
          <p:cNvSpPr txBox="1">
            <a:spLocks/>
          </p:cNvSpPr>
          <p:nvPr/>
        </p:nvSpPr>
        <p:spPr>
          <a:xfrm>
            <a:off x="1600200" y="3657600"/>
            <a:ext cx="7315200" cy="2438400"/>
          </a:xfrm>
          <a:prstGeom prst="rect">
            <a:avLst/>
          </a:prstGeom>
        </p:spPr>
        <p:txBody>
          <a:bodyPr vert="horz" lIns="91440" tIns="45720" rIns="91440" bIns="45720" rtlCol="0" anchor="t">
            <a:normAutofit fontScale="90000" lnSpcReduction="20000"/>
          </a:bodyPr>
          <a:lstStyle>
            <a:lvl1pPr algn="l" defTabSz="914400" rtl="0" eaLnBrk="1" latinLnBrk="0" hangingPunct="1">
              <a:spcBef>
                <a:spcPct val="0"/>
              </a:spcBef>
              <a:buNone/>
              <a:defRPr sz="4000" b="0" kern="1200" cap="none">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i="1" dirty="0">
                <a:solidFill>
                  <a:schemeClr val="tx2">
                    <a:lumMod val="60000"/>
                    <a:lumOff val="40000"/>
                  </a:schemeClr>
                </a:solidFill>
              </a:rPr>
              <a:t>“Cessation of smoking is </a:t>
            </a:r>
            <a:r>
              <a:rPr lang="en-US" i="1" dirty="0">
                <a:solidFill>
                  <a:schemeClr val="tx1"/>
                </a:solidFill>
              </a:rPr>
              <a:t>more likely to reduce cardiovascular risk </a:t>
            </a:r>
            <a:r>
              <a:rPr lang="en-US" i="1" dirty="0">
                <a:solidFill>
                  <a:schemeClr val="tx2">
                    <a:lumMod val="60000"/>
                    <a:lumOff val="40000"/>
                  </a:schemeClr>
                </a:solidFill>
              </a:rPr>
              <a:t>than either the choice of antiretroviral therapy or the use of any lipid-lowering therapy.”</a:t>
            </a:r>
          </a:p>
        </p:txBody>
      </p:sp>
      <p:sp>
        <p:nvSpPr>
          <p:cNvPr id="2" name="Slide Number Placeholder 1"/>
          <p:cNvSpPr>
            <a:spLocks noGrp="1"/>
          </p:cNvSpPr>
          <p:nvPr>
            <p:ph type="sldNum" sz="quarter" idx="11"/>
          </p:nvPr>
        </p:nvSpPr>
        <p:spPr/>
        <p:txBody>
          <a:bodyPr/>
          <a:lstStyle/>
          <a:p>
            <a:fld id="{42FDEBBB-D812-4CD2-B983-5CFCE59D02BF}" type="slidenum">
              <a:rPr lang="en-US" smtClean="0"/>
              <a:pPr/>
              <a:t>80</a:t>
            </a:fld>
            <a:endParaRPr lang="en-US" dirty="0"/>
          </a:p>
        </p:txBody>
      </p:sp>
    </p:spTree>
    <p:extLst>
      <p:ext uri="{BB962C8B-B14F-4D97-AF65-F5344CB8AC3E}">
        <p14:creationId xmlns:p14="http://schemas.microsoft.com/office/powerpoint/2010/main" val="2577861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par>
                          <p:cTn id="8" fill="hold">
                            <p:stCondLst>
                              <p:cond delay="2000"/>
                            </p:stCondLst>
                            <p:childTnLst>
                              <p:par>
                                <p:cTn id="9" presetID="42" presetClass="entr" presetSubtype="0" fill="hold" grpId="0" nodeType="afterEffect">
                                  <p:stCondLst>
                                    <p:cond delay="20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369903"/>
            <a:ext cx="7315200" cy="1154097"/>
          </a:xfrm>
        </p:spPr>
        <p:txBody>
          <a:bodyPr>
            <a:normAutofit fontScale="90000"/>
          </a:bodyPr>
          <a:lstStyle/>
          <a:p>
            <a:r>
              <a:rPr lang="en-US" dirty="0"/>
              <a:t>Consequences of Smoking for People Living with HIV</a:t>
            </a:r>
          </a:p>
        </p:txBody>
      </p:sp>
      <p:sp>
        <p:nvSpPr>
          <p:cNvPr id="6" name="Content Placeholder 5"/>
          <p:cNvSpPr>
            <a:spLocks noGrp="1"/>
          </p:cNvSpPr>
          <p:nvPr>
            <p:ph idx="1"/>
          </p:nvPr>
        </p:nvSpPr>
        <p:spPr>
          <a:xfrm>
            <a:off x="762000" y="1752599"/>
            <a:ext cx="8001000" cy="4776841"/>
          </a:xfrm>
        </p:spPr>
        <p:txBody>
          <a:bodyPr>
            <a:noAutofit/>
          </a:bodyPr>
          <a:lstStyle/>
          <a:p>
            <a:r>
              <a:rPr lang="en-US" sz="2800" dirty="0"/>
              <a:t>For pregnant women infected with HIV, research has shown a </a:t>
            </a:r>
            <a:r>
              <a:rPr lang="en-US" sz="2800" dirty="0">
                <a:solidFill>
                  <a:schemeClr val="tx2">
                    <a:lumMod val="60000"/>
                    <a:lumOff val="40000"/>
                  </a:schemeClr>
                </a:solidFill>
              </a:rPr>
              <a:t>threefold increase in the risk of transmitting HIV</a:t>
            </a:r>
            <a:r>
              <a:rPr lang="en-US" sz="2800" dirty="0"/>
              <a:t> to their child due to smoking</a:t>
            </a:r>
          </a:p>
          <a:p>
            <a:r>
              <a:rPr lang="en-US" sz="2800" dirty="0"/>
              <a:t>Some research has pointed to a </a:t>
            </a:r>
            <a:r>
              <a:rPr lang="en-US" sz="2800" dirty="0">
                <a:solidFill>
                  <a:schemeClr val="tx2">
                    <a:lumMod val="60000"/>
                    <a:lumOff val="40000"/>
                  </a:schemeClr>
                </a:solidFill>
              </a:rPr>
              <a:t>more rapid progression to AIDS</a:t>
            </a:r>
            <a:r>
              <a:rPr lang="en-US" sz="2800" dirty="0"/>
              <a:t> and a </a:t>
            </a:r>
            <a:r>
              <a:rPr lang="en-US" sz="2800" dirty="0">
                <a:solidFill>
                  <a:schemeClr val="tx2">
                    <a:lumMod val="60000"/>
                    <a:lumOff val="40000"/>
                  </a:schemeClr>
                </a:solidFill>
              </a:rPr>
              <a:t>higher risk of death </a:t>
            </a:r>
            <a:r>
              <a:rPr lang="en-US" sz="2800" dirty="0"/>
              <a:t>in smokers infected with HIV</a:t>
            </a:r>
          </a:p>
          <a:p>
            <a:r>
              <a:rPr lang="en-US" sz="2800" dirty="0"/>
              <a:t>Smokers who are HIV+ who undergo HAART could be predisposed to </a:t>
            </a:r>
            <a:r>
              <a:rPr lang="en-US" sz="2800" dirty="0">
                <a:solidFill>
                  <a:schemeClr val="tx2">
                    <a:lumMod val="60000"/>
                    <a:lumOff val="40000"/>
                  </a:schemeClr>
                </a:solidFill>
              </a:rPr>
              <a:t>an even higher risk of cardiovascular disease </a:t>
            </a:r>
            <a:r>
              <a:rPr lang="en-US" sz="2800" dirty="0"/>
              <a:t>than for smoking alone</a:t>
            </a:r>
          </a:p>
        </p:txBody>
      </p:sp>
      <p:sp>
        <p:nvSpPr>
          <p:cNvPr id="7" name="TextBox 6"/>
          <p:cNvSpPr txBox="1"/>
          <p:nvPr/>
        </p:nvSpPr>
        <p:spPr>
          <a:xfrm>
            <a:off x="-2" y="6529441"/>
            <a:ext cx="9092045" cy="307777"/>
          </a:xfrm>
          <a:prstGeom prst="rect">
            <a:avLst/>
          </a:prstGeom>
          <a:noFill/>
        </p:spPr>
        <p:txBody>
          <a:bodyPr wrap="square" rtlCol="0">
            <a:spAutoFit/>
          </a:bodyPr>
          <a:lstStyle/>
          <a:p>
            <a:r>
              <a:rPr lang="en-US" sz="1400" b="1" dirty="0">
                <a:solidFill>
                  <a:schemeClr val="tx2">
                    <a:lumMod val="60000"/>
                    <a:lumOff val="40000"/>
                  </a:schemeClr>
                </a:solidFill>
              </a:rPr>
              <a:t>SOURCE:</a:t>
            </a:r>
            <a:r>
              <a:rPr lang="en-US" sz="1400" dirty="0">
                <a:solidFill>
                  <a:schemeClr val="tx2">
                    <a:lumMod val="60000"/>
                    <a:lumOff val="40000"/>
                  </a:schemeClr>
                </a:solidFill>
              </a:rPr>
              <a:t> Los Angeles County Department of Health Services, Tobacco Control and Prevention Program.</a:t>
            </a:r>
          </a:p>
        </p:txBody>
      </p:sp>
      <p:sp>
        <p:nvSpPr>
          <p:cNvPr id="2" name="Slide Number Placeholder 1"/>
          <p:cNvSpPr>
            <a:spLocks noGrp="1"/>
          </p:cNvSpPr>
          <p:nvPr>
            <p:ph type="sldNum" sz="quarter" idx="11"/>
          </p:nvPr>
        </p:nvSpPr>
        <p:spPr/>
        <p:txBody>
          <a:bodyPr/>
          <a:lstStyle/>
          <a:p>
            <a:fld id="{42FDEBBB-D812-4CD2-B983-5CFCE59D02BF}" type="slidenum">
              <a:rPr lang="en-US" smtClean="0"/>
              <a:pPr/>
              <a:t>81</a:t>
            </a:fld>
            <a:endParaRPr lang="en-US" dirty="0"/>
          </a:p>
        </p:txBody>
      </p:sp>
    </p:spTree>
    <p:extLst>
      <p:ext uri="{BB962C8B-B14F-4D97-AF65-F5344CB8AC3E}">
        <p14:creationId xmlns:p14="http://schemas.microsoft.com/office/powerpoint/2010/main" val="35552185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1"/>
            <a:ext cx="7924800" cy="1142999"/>
          </a:xfrm>
        </p:spPr>
        <p:txBody>
          <a:bodyPr>
            <a:normAutofit fontScale="90000"/>
          </a:bodyPr>
          <a:lstStyle/>
          <a:p>
            <a:r>
              <a:rPr lang="en-US" dirty="0"/>
              <a:t>Barriers to Smoking Cessation among Individuals Living with HIV</a:t>
            </a:r>
          </a:p>
        </p:txBody>
      </p:sp>
      <p:sp>
        <p:nvSpPr>
          <p:cNvPr id="3" name="Content Placeholder 2"/>
          <p:cNvSpPr>
            <a:spLocks noGrp="1"/>
          </p:cNvSpPr>
          <p:nvPr>
            <p:ph idx="1"/>
          </p:nvPr>
        </p:nvSpPr>
        <p:spPr>
          <a:xfrm>
            <a:off x="685800" y="1676400"/>
            <a:ext cx="8153400" cy="5105400"/>
          </a:xfrm>
        </p:spPr>
        <p:txBody>
          <a:bodyPr>
            <a:noAutofit/>
          </a:bodyPr>
          <a:lstStyle/>
          <a:p>
            <a:r>
              <a:rPr lang="en-US" sz="2600" dirty="0"/>
              <a:t>HIV care providers </a:t>
            </a:r>
            <a:r>
              <a:rPr lang="en-US" sz="2600" dirty="0">
                <a:solidFill>
                  <a:schemeClr val="tx2">
                    <a:lumMod val="60000"/>
                    <a:lumOff val="40000"/>
                  </a:schemeClr>
                </a:solidFill>
              </a:rPr>
              <a:t>less likely to identify current smokers</a:t>
            </a:r>
            <a:r>
              <a:rPr lang="en-US" sz="2600" dirty="0"/>
              <a:t> and report </a:t>
            </a:r>
            <a:r>
              <a:rPr lang="en-US" sz="2600" dirty="0">
                <a:solidFill>
                  <a:schemeClr val="tx2">
                    <a:lumMod val="60000"/>
                    <a:lumOff val="40000"/>
                  </a:schemeClr>
                </a:solidFill>
              </a:rPr>
              <a:t>less confidence in influencing smoking cessation </a:t>
            </a:r>
            <a:r>
              <a:rPr lang="en-US" sz="2600" dirty="0"/>
              <a:t>than non-HIV care providers</a:t>
            </a:r>
          </a:p>
          <a:p>
            <a:r>
              <a:rPr lang="en-US" sz="2600" dirty="0"/>
              <a:t>Managing </a:t>
            </a:r>
            <a:r>
              <a:rPr lang="en-US" sz="2600" dirty="0">
                <a:solidFill>
                  <a:schemeClr val="tx2">
                    <a:lumMod val="60000"/>
                    <a:lumOff val="40000"/>
                  </a:schemeClr>
                </a:solidFill>
              </a:rPr>
              <a:t>complications of HIV infection </a:t>
            </a:r>
            <a:r>
              <a:rPr lang="en-US" sz="2600" dirty="0"/>
              <a:t>may overshadow smoking cessation discussions</a:t>
            </a:r>
          </a:p>
          <a:p>
            <a:r>
              <a:rPr lang="en-US" sz="2600" dirty="0"/>
              <a:t>Smoking cessation is </a:t>
            </a:r>
            <a:r>
              <a:rPr lang="en-US" sz="2600" dirty="0">
                <a:solidFill>
                  <a:schemeClr val="tx2">
                    <a:lumMod val="60000"/>
                    <a:lumOff val="40000"/>
                  </a:schemeClr>
                </a:solidFill>
              </a:rPr>
              <a:t>less of a priority</a:t>
            </a:r>
            <a:r>
              <a:rPr lang="en-US" sz="2600" dirty="0"/>
              <a:t>, if the individual feels he/she will die from AIDS</a:t>
            </a:r>
          </a:p>
          <a:p>
            <a:r>
              <a:rPr lang="en-US" sz="2600" dirty="0"/>
              <a:t>May use tobacco to </a:t>
            </a:r>
            <a:r>
              <a:rPr lang="en-US" sz="2600" dirty="0">
                <a:solidFill>
                  <a:schemeClr val="tx2">
                    <a:lumMod val="60000"/>
                    <a:lumOff val="40000"/>
                  </a:schemeClr>
                </a:solidFill>
              </a:rPr>
              <a:t>manage HIV-related symptoms </a:t>
            </a:r>
            <a:r>
              <a:rPr lang="en-US" sz="2600" dirty="0"/>
              <a:t>and </a:t>
            </a:r>
            <a:r>
              <a:rPr lang="en-US" sz="2600" dirty="0">
                <a:solidFill>
                  <a:schemeClr val="tx2">
                    <a:lumMod val="60000"/>
                    <a:lumOff val="40000"/>
                  </a:schemeClr>
                </a:solidFill>
              </a:rPr>
              <a:t>pain</a:t>
            </a:r>
          </a:p>
          <a:p>
            <a:r>
              <a:rPr lang="en-US" sz="2600" dirty="0">
                <a:solidFill>
                  <a:schemeClr val="tx2">
                    <a:lumMod val="60000"/>
                    <a:lumOff val="40000"/>
                  </a:schemeClr>
                </a:solidFill>
              </a:rPr>
              <a:t>Body image </a:t>
            </a:r>
            <a:r>
              <a:rPr lang="en-US" sz="2600" dirty="0"/>
              <a:t>issues/</a:t>
            </a:r>
            <a:r>
              <a:rPr lang="en-US" sz="2600" dirty="0">
                <a:solidFill>
                  <a:schemeClr val="tx2">
                    <a:lumMod val="60000"/>
                    <a:lumOff val="40000"/>
                  </a:schemeClr>
                </a:solidFill>
              </a:rPr>
              <a:t>body mass index </a:t>
            </a:r>
            <a:r>
              <a:rPr lang="en-US" sz="2600" dirty="0"/>
              <a:t>increases</a:t>
            </a:r>
          </a:p>
          <a:p>
            <a:r>
              <a:rPr lang="en-US" sz="2600" dirty="0"/>
              <a:t>High prevalence of </a:t>
            </a:r>
            <a:r>
              <a:rPr lang="en-US" sz="2600" dirty="0">
                <a:solidFill>
                  <a:schemeClr val="tx2">
                    <a:lumMod val="60000"/>
                    <a:lumOff val="40000"/>
                  </a:schemeClr>
                </a:solidFill>
              </a:rPr>
              <a:t>concomitant substance use</a:t>
            </a:r>
          </a:p>
        </p:txBody>
      </p:sp>
      <p:sp>
        <p:nvSpPr>
          <p:cNvPr id="4" name="TextBox 3"/>
          <p:cNvSpPr txBox="1"/>
          <p:nvPr/>
        </p:nvSpPr>
        <p:spPr>
          <a:xfrm>
            <a:off x="0" y="6550223"/>
            <a:ext cx="5181600" cy="307777"/>
          </a:xfrm>
          <a:prstGeom prst="rect">
            <a:avLst/>
          </a:prstGeom>
          <a:noFill/>
        </p:spPr>
        <p:txBody>
          <a:bodyPr wrap="square" rtlCol="0">
            <a:spAutoFit/>
          </a:bodyPr>
          <a:lstStyle/>
          <a:p>
            <a:r>
              <a:rPr lang="en-US" sz="1400" b="1" dirty="0">
                <a:solidFill>
                  <a:schemeClr val="tx2">
                    <a:lumMod val="60000"/>
                    <a:lumOff val="40000"/>
                  </a:schemeClr>
                </a:solidFill>
              </a:rPr>
              <a:t>SOURCE:</a:t>
            </a:r>
            <a:r>
              <a:rPr lang="en-US" sz="1400" dirty="0">
                <a:solidFill>
                  <a:schemeClr val="tx2">
                    <a:lumMod val="60000"/>
                    <a:lumOff val="40000"/>
                  </a:schemeClr>
                </a:solidFill>
              </a:rPr>
              <a:t> Rahmanian et al., 2011.</a:t>
            </a:r>
          </a:p>
        </p:txBody>
      </p:sp>
      <p:sp>
        <p:nvSpPr>
          <p:cNvPr id="5" name="Slide Number Placeholder 4"/>
          <p:cNvSpPr>
            <a:spLocks noGrp="1"/>
          </p:cNvSpPr>
          <p:nvPr>
            <p:ph type="sldNum" sz="quarter" idx="11"/>
          </p:nvPr>
        </p:nvSpPr>
        <p:spPr/>
        <p:txBody>
          <a:bodyPr/>
          <a:lstStyle/>
          <a:p>
            <a:fld id="{42FDEBBB-D812-4CD2-B983-5CFCE59D02BF}" type="slidenum">
              <a:rPr lang="en-US" smtClean="0"/>
              <a:pPr/>
              <a:t>82</a:t>
            </a:fld>
            <a:endParaRPr lang="en-US" dirty="0"/>
          </a:p>
        </p:txBody>
      </p:sp>
    </p:spTree>
    <p:extLst>
      <p:ext uri="{BB962C8B-B14F-4D97-AF65-F5344CB8AC3E}">
        <p14:creationId xmlns:p14="http://schemas.microsoft.com/office/powerpoint/2010/main" val="1721407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93703"/>
            <a:ext cx="7315200" cy="1154097"/>
          </a:xfrm>
        </p:spPr>
        <p:txBody>
          <a:bodyPr>
            <a:normAutofit fontScale="90000"/>
          </a:bodyPr>
          <a:lstStyle/>
          <a:p>
            <a:r>
              <a:rPr lang="en-US" dirty="0"/>
              <a:t>Desire to Quit Smoking among People Living with HIV</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66028012"/>
              </p:ext>
            </p:extLst>
          </p:nvPr>
        </p:nvGraphicFramePr>
        <p:xfrm>
          <a:off x="457200" y="1905000"/>
          <a:ext cx="8382000"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5" name="Left Brace 4"/>
          <p:cNvSpPr/>
          <p:nvPr/>
        </p:nvSpPr>
        <p:spPr>
          <a:xfrm>
            <a:off x="3657600" y="2514600"/>
            <a:ext cx="762000" cy="3124200"/>
          </a:xfrm>
          <a:prstGeom prst="lef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C00000"/>
              </a:solidFill>
            </a:endParaRPr>
          </a:p>
        </p:txBody>
      </p:sp>
      <p:sp>
        <p:nvSpPr>
          <p:cNvPr id="6" name="TextBox 5"/>
          <p:cNvSpPr txBox="1"/>
          <p:nvPr/>
        </p:nvSpPr>
        <p:spPr>
          <a:xfrm>
            <a:off x="0" y="6550223"/>
            <a:ext cx="5181600" cy="307777"/>
          </a:xfrm>
          <a:prstGeom prst="rect">
            <a:avLst/>
          </a:prstGeom>
          <a:noFill/>
        </p:spPr>
        <p:txBody>
          <a:bodyPr wrap="square" rtlCol="0">
            <a:spAutoFit/>
          </a:bodyPr>
          <a:lstStyle/>
          <a:p>
            <a:r>
              <a:rPr lang="en-US" sz="1400" b="1" dirty="0">
                <a:solidFill>
                  <a:schemeClr val="tx2">
                    <a:lumMod val="60000"/>
                    <a:lumOff val="40000"/>
                  </a:schemeClr>
                </a:solidFill>
              </a:rPr>
              <a:t>SOURCE:</a:t>
            </a:r>
            <a:r>
              <a:rPr lang="en-US" sz="1400" dirty="0">
                <a:solidFill>
                  <a:schemeClr val="tx2">
                    <a:lumMod val="60000"/>
                    <a:lumOff val="40000"/>
                  </a:schemeClr>
                </a:solidFill>
              </a:rPr>
              <a:t> </a:t>
            </a:r>
            <a:r>
              <a:rPr lang="en-US" sz="1400" dirty="0" err="1">
                <a:solidFill>
                  <a:schemeClr val="tx2">
                    <a:lumMod val="60000"/>
                    <a:lumOff val="40000"/>
                  </a:schemeClr>
                </a:solidFill>
              </a:rPr>
              <a:t>Mamary</a:t>
            </a:r>
            <a:r>
              <a:rPr lang="en-US" sz="1400" dirty="0">
                <a:solidFill>
                  <a:schemeClr val="tx2">
                    <a:lumMod val="60000"/>
                    <a:lumOff val="40000"/>
                  </a:schemeClr>
                </a:solidFill>
              </a:rPr>
              <a:t> et al., 2002.</a:t>
            </a:r>
          </a:p>
        </p:txBody>
      </p:sp>
      <p:sp>
        <p:nvSpPr>
          <p:cNvPr id="3" name="Slide Number Placeholder 2"/>
          <p:cNvSpPr>
            <a:spLocks noGrp="1"/>
          </p:cNvSpPr>
          <p:nvPr>
            <p:ph type="sldNum" sz="quarter" idx="11"/>
          </p:nvPr>
        </p:nvSpPr>
        <p:spPr/>
        <p:txBody>
          <a:bodyPr/>
          <a:lstStyle/>
          <a:p>
            <a:fld id="{42FDEBBB-D812-4CD2-B983-5CFCE59D02BF}" type="slidenum">
              <a:rPr lang="en-US" smtClean="0"/>
              <a:pPr/>
              <a:t>83</a:t>
            </a:fld>
            <a:endParaRPr lang="en-US" dirty="0"/>
          </a:p>
        </p:txBody>
      </p:sp>
    </p:spTree>
    <p:extLst>
      <p:ext uri="{BB962C8B-B14F-4D97-AF65-F5344CB8AC3E}">
        <p14:creationId xmlns:p14="http://schemas.microsoft.com/office/powerpoint/2010/main" val="351247856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315200" cy="773097"/>
          </a:xfrm>
        </p:spPr>
        <p:txBody>
          <a:bodyPr/>
          <a:lstStyle/>
          <a:p>
            <a:r>
              <a:rPr lang="en-US" dirty="0"/>
              <a:t>Case Study: Brian</a:t>
            </a:r>
          </a:p>
        </p:txBody>
      </p:sp>
      <p:sp>
        <p:nvSpPr>
          <p:cNvPr id="3" name="Content Placeholder 2"/>
          <p:cNvSpPr>
            <a:spLocks noGrp="1"/>
          </p:cNvSpPr>
          <p:nvPr>
            <p:ph idx="1"/>
          </p:nvPr>
        </p:nvSpPr>
        <p:spPr>
          <a:xfrm>
            <a:off x="152400" y="1219200"/>
            <a:ext cx="8610600" cy="3412629"/>
          </a:xfrm>
        </p:spPr>
        <p:txBody>
          <a:bodyPr>
            <a:normAutofit/>
          </a:bodyPr>
          <a:lstStyle/>
          <a:p>
            <a:pPr marL="45720" indent="0">
              <a:buNone/>
            </a:pPr>
            <a:r>
              <a:rPr lang="en-US" sz="2600" i="1" dirty="0"/>
              <a:t>Brian, age 43, was admitted into the </a:t>
            </a:r>
            <a:br>
              <a:rPr lang="en-US" sz="2600" i="1" dirty="0"/>
            </a:br>
            <a:r>
              <a:rPr lang="en-US" sz="2600" i="1" dirty="0"/>
              <a:t>hospital after being diagnosed with HIV. </a:t>
            </a:r>
            <a:br>
              <a:rPr lang="en-US" sz="2600" i="1" dirty="0"/>
            </a:br>
            <a:r>
              <a:rPr lang="en-US" sz="2600" i="1" dirty="0"/>
              <a:t>Soon thereafter, his virus became </a:t>
            </a:r>
            <a:br>
              <a:rPr lang="en-US" sz="2600" i="1" dirty="0"/>
            </a:br>
            <a:r>
              <a:rPr lang="en-US" sz="2600" i="1" dirty="0"/>
              <a:t>undetectable. He went back to work and </a:t>
            </a:r>
            <a:br>
              <a:rPr lang="en-US" sz="2600" i="1" dirty="0"/>
            </a:br>
            <a:r>
              <a:rPr lang="en-US" sz="2600" i="1" dirty="0"/>
              <a:t>began to feel “invincible.” Quitting his 30-year smoking </a:t>
            </a:r>
            <a:br>
              <a:rPr lang="en-US" sz="2600" i="1" dirty="0"/>
            </a:br>
            <a:r>
              <a:rPr lang="en-US" sz="2600" i="1" dirty="0"/>
              <a:t>habit was hardly a priority, until he started to experience increasingly serious health issues. You are meeting Brian for the first time.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76200"/>
            <a:ext cx="2133600" cy="2824143"/>
          </a:xfrm>
          <a:prstGeom prst="rect">
            <a:avLst/>
          </a:prstGeom>
          <a:effectLst>
            <a:softEdge rad="63500"/>
          </a:effectLst>
        </p:spPr>
      </p:pic>
      <p:sp>
        <p:nvSpPr>
          <p:cNvPr id="6" name="TextBox 5"/>
          <p:cNvSpPr txBox="1"/>
          <p:nvPr/>
        </p:nvSpPr>
        <p:spPr>
          <a:xfrm>
            <a:off x="-2" y="6550223"/>
            <a:ext cx="9092045" cy="307777"/>
          </a:xfrm>
          <a:prstGeom prst="rect">
            <a:avLst/>
          </a:prstGeom>
          <a:noFill/>
        </p:spPr>
        <p:txBody>
          <a:bodyPr wrap="square" rtlCol="0">
            <a:spAutoFit/>
          </a:bodyPr>
          <a:lstStyle/>
          <a:p>
            <a:r>
              <a:rPr lang="en-US" sz="1400" b="1" dirty="0">
                <a:solidFill>
                  <a:schemeClr val="tx2">
                    <a:lumMod val="60000"/>
                    <a:lumOff val="40000"/>
                  </a:schemeClr>
                </a:solidFill>
              </a:rPr>
              <a:t>SOURCE:</a:t>
            </a:r>
            <a:r>
              <a:rPr lang="en-US" sz="1400" dirty="0">
                <a:solidFill>
                  <a:schemeClr val="tx2">
                    <a:lumMod val="60000"/>
                    <a:lumOff val="40000"/>
                  </a:schemeClr>
                </a:solidFill>
              </a:rPr>
              <a:t> CDC, 2016.</a:t>
            </a:r>
          </a:p>
        </p:txBody>
      </p:sp>
      <p:sp>
        <p:nvSpPr>
          <p:cNvPr id="4" name="TextBox 3"/>
          <p:cNvSpPr txBox="1"/>
          <p:nvPr/>
        </p:nvSpPr>
        <p:spPr>
          <a:xfrm>
            <a:off x="102180" y="4631829"/>
            <a:ext cx="8889420" cy="1692771"/>
          </a:xfrm>
          <a:prstGeom prst="rect">
            <a:avLst/>
          </a:prstGeom>
          <a:noFill/>
        </p:spPr>
        <p:txBody>
          <a:bodyPr wrap="square" rtlCol="0">
            <a:spAutoFit/>
          </a:bodyPr>
          <a:lstStyle/>
          <a:p>
            <a:pPr marL="514350" indent="-514350">
              <a:buFont typeface="+mj-lt"/>
              <a:buAutoNum type="arabicPeriod"/>
            </a:pPr>
            <a:r>
              <a:rPr lang="en-US" sz="2600" dirty="0">
                <a:solidFill>
                  <a:schemeClr val="tx2">
                    <a:lumMod val="60000"/>
                    <a:lumOff val="40000"/>
                  </a:schemeClr>
                </a:solidFill>
              </a:rPr>
              <a:t>Where would you start the conversation with Brian?</a:t>
            </a:r>
          </a:p>
          <a:p>
            <a:pPr marL="514350" indent="-514350">
              <a:buFont typeface="+mj-lt"/>
              <a:buAutoNum type="arabicPeriod"/>
            </a:pPr>
            <a:endParaRPr lang="en-US" sz="2600" dirty="0">
              <a:solidFill>
                <a:schemeClr val="tx2">
                  <a:lumMod val="60000"/>
                  <a:lumOff val="40000"/>
                </a:schemeClr>
              </a:solidFill>
            </a:endParaRPr>
          </a:p>
          <a:p>
            <a:pPr marL="514350" indent="-514350">
              <a:buFont typeface="+mj-lt"/>
              <a:buAutoNum type="arabicPeriod"/>
            </a:pPr>
            <a:r>
              <a:rPr lang="en-US" sz="2600" dirty="0">
                <a:solidFill>
                  <a:schemeClr val="tx2">
                    <a:lumMod val="60000"/>
                    <a:lumOff val="40000"/>
                  </a:schemeClr>
                </a:solidFill>
              </a:rPr>
              <a:t>Recognizing that Brian gets to set his treatment goals, what are the top three priority issues to discuss?</a:t>
            </a:r>
          </a:p>
        </p:txBody>
      </p:sp>
      <p:sp>
        <p:nvSpPr>
          <p:cNvPr id="7" name="Slide Number Placeholder 6"/>
          <p:cNvSpPr>
            <a:spLocks noGrp="1"/>
          </p:cNvSpPr>
          <p:nvPr>
            <p:ph type="sldNum" sz="quarter" idx="11"/>
          </p:nvPr>
        </p:nvSpPr>
        <p:spPr/>
        <p:txBody>
          <a:bodyPr/>
          <a:lstStyle/>
          <a:p>
            <a:fld id="{42FDEBBB-D812-4CD2-B983-5CFCE59D02BF}" type="slidenum">
              <a:rPr lang="en-US" smtClean="0"/>
              <a:pPr/>
              <a:t>84</a:t>
            </a:fld>
            <a:endParaRPr lang="en-US" dirty="0"/>
          </a:p>
        </p:txBody>
      </p:sp>
    </p:spTree>
    <p:extLst>
      <p:ext uri="{BB962C8B-B14F-4D97-AF65-F5344CB8AC3E}">
        <p14:creationId xmlns:p14="http://schemas.microsoft.com/office/powerpoint/2010/main" val="3755480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315200" cy="849297"/>
          </a:xfrm>
        </p:spPr>
        <p:txBody>
          <a:bodyPr/>
          <a:lstStyle/>
          <a:p>
            <a:r>
              <a:rPr lang="en-US" dirty="0"/>
              <a:t>Let’s Hear from Brian</a:t>
            </a:r>
          </a:p>
        </p:txBody>
      </p:sp>
      <p:sp>
        <p:nvSpPr>
          <p:cNvPr id="4" name="TextBox 3"/>
          <p:cNvSpPr txBox="1"/>
          <p:nvPr/>
        </p:nvSpPr>
        <p:spPr>
          <a:xfrm>
            <a:off x="-2" y="6550223"/>
            <a:ext cx="9092045" cy="307777"/>
          </a:xfrm>
          <a:prstGeom prst="rect">
            <a:avLst/>
          </a:prstGeom>
          <a:noFill/>
        </p:spPr>
        <p:txBody>
          <a:bodyPr wrap="square" rtlCol="0">
            <a:spAutoFit/>
          </a:bodyPr>
          <a:lstStyle/>
          <a:p>
            <a:r>
              <a:rPr lang="en-US" sz="1400" b="1" dirty="0">
                <a:solidFill>
                  <a:schemeClr val="tx2">
                    <a:lumMod val="60000"/>
                    <a:lumOff val="40000"/>
                  </a:schemeClr>
                </a:solidFill>
              </a:rPr>
              <a:t>SOURCE:</a:t>
            </a:r>
            <a:r>
              <a:rPr lang="en-US" sz="1400" dirty="0">
                <a:solidFill>
                  <a:schemeClr val="tx2">
                    <a:lumMod val="60000"/>
                    <a:lumOff val="40000"/>
                  </a:schemeClr>
                </a:solidFill>
              </a:rPr>
              <a:t> CDC, 2016.</a:t>
            </a:r>
          </a:p>
        </p:txBody>
      </p:sp>
      <p:sp>
        <p:nvSpPr>
          <p:cNvPr id="3" name="Slide Number Placeholder 2"/>
          <p:cNvSpPr>
            <a:spLocks noGrp="1"/>
          </p:cNvSpPr>
          <p:nvPr>
            <p:ph type="sldNum" sz="quarter" idx="11"/>
          </p:nvPr>
        </p:nvSpPr>
        <p:spPr/>
        <p:txBody>
          <a:bodyPr/>
          <a:lstStyle/>
          <a:p>
            <a:fld id="{42FDEBBB-D812-4CD2-B983-5CFCE59D02BF}" type="slidenum">
              <a:rPr lang="en-US" smtClean="0"/>
              <a:pPr/>
              <a:t>85</a:t>
            </a:fld>
            <a:endParaRPr lang="en-US" dirty="0"/>
          </a:p>
        </p:txBody>
      </p:sp>
      <p:pic>
        <p:nvPicPr>
          <p:cNvPr id="5" name="CDC_Brian_vide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8600" y="1219200"/>
            <a:ext cx="8610600" cy="4843463"/>
          </a:xfrm>
          <a:prstGeom prst="rect">
            <a:avLst/>
          </a:prstGeom>
        </p:spPr>
      </p:pic>
    </p:spTree>
    <p:extLst>
      <p:ext uri="{BB962C8B-B14F-4D97-AF65-F5344CB8AC3E}">
        <p14:creationId xmlns:p14="http://schemas.microsoft.com/office/powerpoint/2010/main" val="300095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355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childTnLst>
        </p:cTn>
      </p:par>
    </p:tnLst>
    <p:bldLst>
      <p:bldP spid="2"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23344" y="0"/>
            <a:ext cx="945931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76200" y="5029200"/>
            <a:ext cx="7315200" cy="1293592"/>
          </a:xfrm>
        </p:spPr>
        <p:txBody>
          <a:bodyPr>
            <a:normAutofit fontScale="90000"/>
          </a:bodyPr>
          <a:lstStyle/>
          <a:p>
            <a:r>
              <a:rPr lang="en-US" b="1" dirty="0" smtClean="0"/>
              <a:t>Effective Medical </a:t>
            </a:r>
            <a:r>
              <a:rPr lang="en-US" b="1" dirty="0"/>
              <a:t>and Behavioral </a:t>
            </a:r>
            <a:br>
              <a:rPr lang="en-US" b="1" dirty="0"/>
            </a:br>
            <a:r>
              <a:rPr lang="en-US" b="1" dirty="0"/>
              <a:t>Smoking Cessation Approaches</a:t>
            </a:r>
          </a:p>
        </p:txBody>
      </p:sp>
      <p:sp>
        <p:nvSpPr>
          <p:cNvPr id="3" name="Slide Number Placeholder 2"/>
          <p:cNvSpPr>
            <a:spLocks noGrp="1"/>
          </p:cNvSpPr>
          <p:nvPr>
            <p:ph type="sldNum" sz="quarter" idx="11"/>
          </p:nvPr>
        </p:nvSpPr>
        <p:spPr>
          <a:xfrm>
            <a:off x="8278997" y="6556248"/>
            <a:ext cx="941203" cy="301752"/>
          </a:xfrm>
        </p:spPr>
        <p:txBody>
          <a:bodyPr/>
          <a:lstStyle/>
          <a:p>
            <a:fld id="{42FDEBBB-D812-4CD2-B983-5CFCE59D02BF}" type="slidenum">
              <a:rPr lang="en-US" smtClean="0">
                <a:solidFill>
                  <a:schemeClr val="bg1"/>
                </a:solidFill>
              </a:rPr>
              <a:pPr/>
              <a:t>86</a:t>
            </a:fld>
            <a:endParaRPr lang="en-US" dirty="0">
              <a:solidFill>
                <a:schemeClr val="bg1"/>
              </a:solidFill>
            </a:endParaRPr>
          </a:p>
        </p:txBody>
      </p:sp>
    </p:spTree>
    <p:extLst>
      <p:ext uri="{BB962C8B-B14F-4D97-AF65-F5344CB8AC3E}">
        <p14:creationId xmlns:p14="http://schemas.microsoft.com/office/powerpoint/2010/main" val="225144007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457200"/>
            <a:ext cx="7315200" cy="1154097"/>
          </a:xfrm>
        </p:spPr>
        <p:txBody>
          <a:bodyPr>
            <a:normAutofit fontScale="90000"/>
          </a:bodyPr>
          <a:lstStyle/>
          <a:p>
            <a:r>
              <a:rPr lang="en-US" dirty="0"/>
              <a:t>Short- and Long-Term Benefits of Quitting Smoking</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42522"/>
            <a:ext cx="9144000" cy="173427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164222" y="1930458"/>
            <a:ext cx="1981200" cy="646331"/>
          </a:xfrm>
          <a:prstGeom prst="rect">
            <a:avLst/>
          </a:prstGeom>
          <a:noFill/>
          <a:ln w="44450">
            <a:solidFill>
              <a:schemeClr val="accent5"/>
            </a:solidFill>
          </a:ln>
        </p:spPr>
        <p:txBody>
          <a:bodyPr wrap="square" rtlCol="0">
            <a:spAutoFit/>
          </a:bodyPr>
          <a:lstStyle/>
          <a:p>
            <a:pPr algn="ctr"/>
            <a:r>
              <a:rPr lang="en-US" b="1" dirty="0"/>
              <a:t>20 minutes: </a:t>
            </a:r>
            <a:r>
              <a:rPr lang="en-US" dirty="0"/>
              <a:t/>
            </a:r>
            <a:br>
              <a:rPr lang="en-US" dirty="0"/>
            </a:br>
            <a:r>
              <a:rPr lang="en-US" dirty="0">
                <a:solidFill>
                  <a:schemeClr val="tx2">
                    <a:lumMod val="60000"/>
                    <a:lumOff val="40000"/>
                  </a:schemeClr>
                </a:solidFill>
              </a:rPr>
              <a:t>Heart rate drops</a:t>
            </a:r>
          </a:p>
        </p:txBody>
      </p:sp>
      <p:sp>
        <p:nvSpPr>
          <p:cNvPr id="9" name="TextBox 8"/>
          <p:cNvSpPr txBox="1"/>
          <p:nvPr/>
        </p:nvSpPr>
        <p:spPr>
          <a:xfrm>
            <a:off x="4495800" y="4996170"/>
            <a:ext cx="1981200" cy="1477328"/>
          </a:xfrm>
          <a:prstGeom prst="rect">
            <a:avLst/>
          </a:prstGeom>
          <a:noFill/>
          <a:ln w="44450">
            <a:solidFill>
              <a:schemeClr val="accent5"/>
            </a:solidFill>
          </a:ln>
        </p:spPr>
        <p:txBody>
          <a:bodyPr wrap="square" rtlCol="0">
            <a:spAutoFit/>
          </a:bodyPr>
          <a:lstStyle/>
          <a:p>
            <a:pPr algn="ctr"/>
            <a:r>
              <a:rPr lang="en-US" b="1" dirty="0"/>
              <a:t>12 hours: </a:t>
            </a:r>
            <a:r>
              <a:rPr lang="en-US" dirty="0"/>
              <a:t/>
            </a:r>
            <a:br>
              <a:rPr lang="en-US" dirty="0"/>
            </a:br>
            <a:r>
              <a:rPr lang="en-US" dirty="0">
                <a:solidFill>
                  <a:schemeClr val="tx2">
                    <a:lumMod val="60000"/>
                    <a:lumOff val="40000"/>
                  </a:schemeClr>
                </a:solidFill>
              </a:rPr>
              <a:t>Carbon monoxide in blood drops to normal</a:t>
            </a:r>
          </a:p>
        </p:txBody>
      </p:sp>
      <p:sp>
        <p:nvSpPr>
          <p:cNvPr id="10" name="TextBox 9"/>
          <p:cNvSpPr txBox="1"/>
          <p:nvPr/>
        </p:nvSpPr>
        <p:spPr>
          <a:xfrm>
            <a:off x="135319" y="5025074"/>
            <a:ext cx="2438400" cy="923330"/>
          </a:xfrm>
          <a:prstGeom prst="rect">
            <a:avLst/>
          </a:prstGeom>
          <a:noFill/>
          <a:ln w="44450">
            <a:solidFill>
              <a:schemeClr val="accent5"/>
            </a:solidFill>
          </a:ln>
        </p:spPr>
        <p:txBody>
          <a:bodyPr wrap="square" rtlCol="0">
            <a:spAutoFit/>
          </a:bodyPr>
          <a:lstStyle/>
          <a:p>
            <a:pPr algn="ctr"/>
            <a:r>
              <a:rPr lang="en-US" b="1" dirty="0"/>
              <a:t>2 weeks-3 months: </a:t>
            </a:r>
            <a:r>
              <a:rPr lang="en-US" dirty="0"/>
              <a:t/>
            </a:r>
            <a:br>
              <a:rPr lang="en-US" dirty="0"/>
            </a:br>
            <a:r>
              <a:rPr lang="en-US" dirty="0">
                <a:solidFill>
                  <a:schemeClr val="tx2">
                    <a:lumMod val="60000"/>
                    <a:lumOff val="40000"/>
                  </a:schemeClr>
                </a:solidFill>
              </a:rPr>
              <a:t>Heart attack risk begins to drop</a:t>
            </a:r>
          </a:p>
        </p:txBody>
      </p:sp>
      <p:sp>
        <p:nvSpPr>
          <p:cNvPr id="11" name="TextBox 10"/>
          <p:cNvSpPr txBox="1"/>
          <p:nvPr/>
        </p:nvSpPr>
        <p:spPr>
          <a:xfrm>
            <a:off x="2280745" y="1791958"/>
            <a:ext cx="2438400" cy="923330"/>
          </a:xfrm>
          <a:prstGeom prst="rect">
            <a:avLst/>
          </a:prstGeom>
          <a:noFill/>
          <a:ln w="44450">
            <a:solidFill>
              <a:schemeClr val="accent5"/>
            </a:solidFill>
          </a:ln>
        </p:spPr>
        <p:txBody>
          <a:bodyPr wrap="square" rtlCol="0">
            <a:spAutoFit/>
          </a:bodyPr>
          <a:lstStyle/>
          <a:p>
            <a:pPr algn="ctr"/>
            <a:r>
              <a:rPr lang="en-US" b="1" dirty="0"/>
              <a:t>2 weeks-3 months: </a:t>
            </a:r>
            <a:r>
              <a:rPr lang="en-US" dirty="0"/>
              <a:t/>
            </a:r>
            <a:br>
              <a:rPr lang="en-US" dirty="0"/>
            </a:br>
            <a:r>
              <a:rPr lang="en-US" dirty="0">
                <a:solidFill>
                  <a:schemeClr val="tx2">
                    <a:lumMod val="60000"/>
                    <a:lumOff val="40000"/>
                  </a:schemeClr>
                </a:solidFill>
              </a:rPr>
              <a:t>Lung function </a:t>
            </a:r>
            <a:br>
              <a:rPr lang="en-US" dirty="0">
                <a:solidFill>
                  <a:schemeClr val="tx2">
                    <a:lumMod val="60000"/>
                    <a:lumOff val="40000"/>
                  </a:schemeClr>
                </a:solidFill>
              </a:rPr>
            </a:br>
            <a:r>
              <a:rPr lang="en-US" dirty="0">
                <a:solidFill>
                  <a:schemeClr val="tx2">
                    <a:lumMod val="60000"/>
                    <a:lumOff val="40000"/>
                  </a:schemeClr>
                </a:solidFill>
              </a:rPr>
              <a:t>begins to improve</a:t>
            </a:r>
          </a:p>
        </p:txBody>
      </p:sp>
      <p:sp>
        <p:nvSpPr>
          <p:cNvPr id="7" name="TextBox 6"/>
          <p:cNvSpPr txBox="1"/>
          <p:nvPr/>
        </p:nvSpPr>
        <p:spPr>
          <a:xfrm>
            <a:off x="3200400" y="4114800"/>
            <a:ext cx="2743199" cy="762000"/>
          </a:xfrm>
          <a:prstGeom prst="rect">
            <a:avLst/>
          </a:prstGeom>
          <a:noFill/>
        </p:spPr>
        <p:txBody>
          <a:bodyPr wrap="square" rtlCol="0">
            <a:spAutoFit/>
          </a:bodyPr>
          <a:lstStyle/>
          <a:p>
            <a:pPr algn="ctr"/>
            <a:r>
              <a:rPr lang="en-US" sz="4400" b="1" dirty="0">
                <a:solidFill>
                  <a:schemeClr val="bg1"/>
                </a:solidFill>
              </a:rPr>
              <a:t>TIME</a:t>
            </a:r>
          </a:p>
        </p:txBody>
      </p:sp>
      <p:grpSp>
        <p:nvGrpSpPr>
          <p:cNvPr id="13" name="Group 12"/>
          <p:cNvGrpSpPr/>
          <p:nvPr/>
        </p:nvGrpSpPr>
        <p:grpSpPr>
          <a:xfrm>
            <a:off x="-152400" y="3248055"/>
            <a:ext cx="2861440" cy="1026586"/>
            <a:chOff x="-152400" y="3248055"/>
            <a:chExt cx="2861440" cy="1026586"/>
          </a:xfrm>
        </p:grpSpPr>
        <p:sp>
          <p:nvSpPr>
            <p:cNvPr id="8" name="TextBox 7"/>
            <p:cNvSpPr txBox="1"/>
            <p:nvPr/>
          </p:nvSpPr>
          <p:spPr>
            <a:xfrm>
              <a:off x="-1" y="3248055"/>
              <a:ext cx="2709041" cy="400110"/>
            </a:xfrm>
            <a:prstGeom prst="rect">
              <a:avLst/>
            </a:prstGeom>
            <a:noFill/>
          </p:spPr>
          <p:txBody>
            <a:bodyPr wrap="square" rtlCol="0">
              <a:spAutoFit/>
            </a:bodyPr>
            <a:lstStyle/>
            <a:p>
              <a:r>
                <a:rPr lang="en-US" sz="2000" b="1" dirty="0">
                  <a:solidFill>
                    <a:schemeClr val="bg1"/>
                  </a:solidFill>
                </a:rPr>
                <a:t>Last cigarette</a:t>
              </a:r>
            </a:p>
          </p:txBody>
        </p:sp>
        <p:sp>
          <p:nvSpPr>
            <p:cNvPr id="12" name="TextBox 11"/>
            <p:cNvSpPr txBox="1"/>
            <p:nvPr/>
          </p:nvSpPr>
          <p:spPr>
            <a:xfrm>
              <a:off x="-152400" y="3505200"/>
              <a:ext cx="457200" cy="769441"/>
            </a:xfrm>
            <a:prstGeom prst="rect">
              <a:avLst/>
            </a:prstGeom>
            <a:noFill/>
          </p:spPr>
          <p:txBody>
            <a:bodyPr wrap="square" rtlCol="0">
              <a:spAutoFit/>
            </a:bodyPr>
            <a:lstStyle/>
            <a:p>
              <a:r>
                <a:rPr lang="en-US" sz="4400" b="1" dirty="0">
                  <a:solidFill>
                    <a:srgbClr val="FF0000"/>
                  </a:solidFill>
                </a:rPr>
                <a:t>X</a:t>
              </a:r>
            </a:p>
          </p:txBody>
        </p:sp>
      </p:grpSp>
      <p:sp>
        <p:nvSpPr>
          <p:cNvPr id="15" name="TextBox 14"/>
          <p:cNvSpPr txBox="1"/>
          <p:nvPr/>
        </p:nvSpPr>
        <p:spPr>
          <a:xfrm>
            <a:off x="2425260" y="5638800"/>
            <a:ext cx="1994340" cy="1200329"/>
          </a:xfrm>
          <a:prstGeom prst="rect">
            <a:avLst/>
          </a:prstGeom>
          <a:noFill/>
          <a:ln w="44450">
            <a:solidFill>
              <a:schemeClr val="accent5"/>
            </a:solidFill>
          </a:ln>
        </p:spPr>
        <p:txBody>
          <a:bodyPr wrap="square" rtlCol="0">
            <a:spAutoFit/>
          </a:bodyPr>
          <a:lstStyle/>
          <a:p>
            <a:pPr algn="ctr"/>
            <a:r>
              <a:rPr lang="en-US" b="1" dirty="0"/>
              <a:t>1 to 9 months: </a:t>
            </a:r>
            <a:r>
              <a:rPr lang="en-US" dirty="0"/>
              <a:t/>
            </a:r>
            <a:br>
              <a:rPr lang="en-US" dirty="0"/>
            </a:br>
            <a:r>
              <a:rPr lang="en-US" dirty="0">
                <a:solidFill>
                  <a:schemeClr val="tx2">
                    <a:lumMod val="60000"/>
                    <a:lumOff val="40000"/>
                  </a:schemeClr>
                </a:solidFill>
              </a:rPr>
              <a:t>Coughing and shortness of breath decrease</a:t>
            </a:r>
          </a:p>
        </p:txBody>
      </p:sp>
      <p:sp>
        <p:nvSpPr>
          <p:cNvPr id="16" name="TextBox 15"/>
          <p:cNvSpPr txBox="1"/>
          <p:nvPr/>
        </p:nvSpPr>
        <p:spPr>
          <a:xfrm>
            <a:off x="4876800" y="1695450"/>
            <a:ext cx="1981200" cy="1477328"/>
          </a:xfrm>
          <a:prstGeom prst="rect">
            <a:avLst/>
          </a:prstGeom>
          <a:noFill/>
          <a:ln w="44450">
            <a:solidFill>
              <a:schemeClr val="accent5"/>
            </a:solidFill>
          </a:ln>
        </p:spPr>
        <p:txBody>
          <a:bodyPr wrap="square" rtlCol="0">
            <a:spAutoFit/>
          </a:bodyPr>
          <a:lstStyle/>
          <a:p>
            <a:pPr algn="ctr"/>
            <a:r>
              <a:rPr lang="en-US" b="1" dirty="0"/>
              <a:t>1 Year: </a:t>
            </a:r>
            <a:r>
              <a:rPr lang="en-US" dirty="0"/>
              <a:t/>
            </a:r>
            <a:br>
              <a:rPr lang="en-US" dirty="0"/>
            </a:br>
            <a:r>
              <a:rPr lang="en-US" dirty="0">
                <a:solidFill>
                  <a:schemeClr val="tx2">
                    <a:lumMod val="60000"/>
                    <a:lumOff val="40000"/>
                  </a:schemeClr>
                </a:solidFill>
              </a:rPr>
              <a:t>Added risk of coronary heart disease is half that of a smoker </a:t>
            </a:r>
          </a:p>
        </p:txBody>
      </p:sp>
      <p:sp>
        <p:nvSpPr>
          <p:cNvPr id="17" name="TextBox 16"/>
          <p:cNvSpPr txBox="1"/>
          <p:nvPr/>
        </p:nvSpPr>
        <p:spPr>
          <a:xfrm>
            <a:off x="6629400" y="5581471"/>
            <a:ext cx="1981200" cy="1200329"/>
          </a:xfrm>
          <a:prstGeom prst="rect">
            <a:avLst/>
          </a:prstGeom>
          <a:noFill/>
          <a:ln w="44450">
            <a:solidFill>
              <a:schemeClr val="accent5"/>
            </a:solidFill>
          </a:ln>
        </p:spPr>
        <p:txBody>
          <a:bodyPr wrap="square" rtlCol="0">
            <a:spAutoFit/>
          </a:bodyPr>
          <a:lstStyle/>
          <a:p>
            <a:pPr algn="ctr"/>
            <a:r>
              <a:rPr lang="en-US" b="1" dirty="0"/>
              <a:t>2-5 years: </a:t>
            </a:r>
            <a:r>
              <a:rPr lang="en-US" dirty="0"/>
              <a:t/>
            </a:r>
            <a:br>
              <a:rPr lang="en-US" dirty="0"/>
            </a:br>
            <a:r>
              <a:rPr lang="en-US" dirty="0">
                <a:solidFill>
                  <a:schemeClr val="tx2">
                    <a:lumMod val="60000"/>
                    <a:lumOff val="40000"/>
                  </a:schemeClr>
                </a:solidFill>
              </a:rPr>
              <a:t>Stroke is reduced to that of a non-smoker’s</a:t>
            </a:r>
          </a:p>
        </p:txBody>
      </p:sp>
      <p:sp>
        <p:nvSpPr>
          <p:cNvPr id="18" name="TextBox 17"/>
          <p:cNvSpPr txBox="1"/>
          <p:nvPr/>
        </p:nvSpPr>
        <p:spPr>
          <a:xfrm>
            <a:off x="7060323" y="1330293"/>
            <a:ext cx="1981200" cy="923330"/>
          </a:xfrm>
          <a:prstGeom prst="rect">
            <a:avLst/>
          </a:prstGeom>
          <a:noFill/>
          <a:ln w="44450">
            <a:solidFill>
              <a:schemeClr val="accent5"/>
            </a:solidFill>
          </a:ln>
        </p:spPr>
        <p:txBody>
          <a:bodyPr wrap="square" rtlCol="0">
            <a:spAutoFit/>
          </a:bodyPr>
          <a:lstStyle/>
          <a:p>
            <a:pPr algn="ctr"/>
            <a:r>
              <a:rPr lang="en-US" b="1" dirty="0"/>
              <a:t>2-5 years: </a:t>
            </a:r>
            <a:br>
              <a:rPr lang="en-US" b="1" dirty="0"/>
            </a:br>
            <a:r>
              <a:rPr lang="en-US" dirty="0">
                <a:solidFill>
                  <a:schemeClr val="tx2">
                    <a:lumMod val="60000"/>
                    <a:lumOff val="40000"/>
                  </a:schemeClr>
                </a:solidFill>
              </a:rPr>
              <a:t>Risk of certain cancers is halved</a:t>
            </a:r>
          </a:p>
        </p:txBody>
      </p:sp>
      <p:sp>
        <p:nvSpPr>
          <p:cNvPr id="19" name="TextBox 18"/>
          <p:cNvSpPr txBox="1"/>
          <p:nvPr/>
        </p:nvSpPr>
        <p:spPr>
          <a:xfrm>
            <a:off x="7060323" y="2533471"/>
            <a:ext cx="1981200" cy="1200329"/>
          </a:xfrm>
          <a:prstGeom prst="rect">
            <a:avLst/>
          </a:prstGeom>
          <a:noFill/>
          <a:ln w="44450">
            <a:solidFill>
              <a:schemeClr val="accent5"/>
            </a:solidFill>
          </a:ln>
        </p:spPr>
        <p:txBody>
          <a:bodyPr wrap="square" rtlCol="0">
            <a:spAutoFit/>
          </a:bodyPr>
          <a:lstStyle/>
          <a:p>
            <a:pPr algn="ctr"/>
            <a:r>
              <a:rPr lang="en-US" b="1" dirty="0"/>
              <a:t>10 years: </a:t>
            </a:r>
            <a:br>
              <a:rPr lang="en-US" b="1" dirty="0"/>
            </a:br>
            <a:r>
              <a:rPr lang="en-US" dirty="0">
                <a:solidFill>
                  <a:schemeClr val="tx2">
                    <a:lumMod val="60000"/>
                    <a:lumOff val="40000"/>
                  </a:schemeClr>
                </a:solidFill>
              </a:rPr>
              <a:t>Lung cancer </a:t>
            </a:r>
            <a:r>
              <a:rPr lang="en-US" dirty="0">
                <a:solidFill>
                  <a:schemeClr val="bg1"/>
                </a:solidFill>
              </a:rPr>
              <a:t>death rate is half that of smoker</a:t>
            </a:r>
          </a:p>
        </p:txBody>
      </p:sp>
      <p:sp>
        <p:nvSpPr>
          <p:cNvPr id="20" name="TextBox 19"/>
          <p:cNvSpPr txBox="1"/>
          <p:nvPr/>
        </p:nvSpPr>
        <p:spPr>
          <a:xfrm>
            <a:off x="7052440" y="4008023"/>
            <a:ext cx="1981200" cy="1477328"/>
          </a:xfrm>
          <a:prstGeom prst="rect">
            <a:avLst/>
          </a:prstGeom>
          <a:noFill/>
          <a:ln w="44450">
            <a:solidFill>
              <a:schemeClr val="accent5"/>
            </a:solidFill>
          </a:ln>
        </p:spPr>
        <p:txBody>
          <a:bodyPr wrap="square" rtlCol="0">
            <a:spAutoFit/>
          </a:bodyPr>
          <a:lstStyle/>
          <a:p>
            <a:pPr algn="ctr"/>
            <a:r>
              <a:rPr lang="en-US" b="1" dirty="0">
                <a:solidFill>
                  <a:schemeClr val="bg1"/>
                </a:solidFill>
              </a:rPr>
              <a:t>15 years: </a:t>
            </a:r>
            <a:br>
              <a:rPr lang="en-US" b="1" dirty="0">
                <a:solidFill>
                  <a:schemeClr val="bg1"/>
                </a:solidFill>
              </a:rPr>
            </a:br>
            <a:r>
              <a:rPr lang="en-US" dirty="0">
                <a:solidFill>
                  <a:schemeClr val="bg1"/>
                </a:solidFill>
              </a:rPr>
              <a:t>Risk of coronary heart disease is </a:t>
            </a:r>
            <a:r>
              <a:rPr lang="en-US" dirty="0">
                <a:solidFill>
                  <a:schemeClr val="tx2">
                    <a:lumMod val="60000"/>
                    <a:lumOff val="40000"/>
                  </a:schemeClr>
                </a:solidFill>
              </a:rPr>
              <a:t>back to that of a non-smoker</a:t>
            </a:r>
          </a:p>
        </p:txBody>
      </p:sp>
      <p:sp>
        <p:nvSpPr>
          <p:cNvPr id="21" name="Slide Number Placeholder 2"/>
          <p:cNvSpPr>
            <a:spLocks noGrp="1"/>
          </p:cNvSpPr>
          <p:nvPr>
            <p:ph type="sldNum" sz="quarter" idx="11"/>
          </p:nvPr>
        </p:nvSpPr>
        <p:spPr>
          <a:xfrm>
            <a:off x="8229600" y="6556248"/>
            <a:ext cx="941203" cy="301752"/>
          </a:xfrm>
        </p:spPr>
        <p:txBody>
          <a:bodyPr/>
          <a:lstStyle/>
          <a:p>
            <a:fld id="{42FDEBBB-D812-4CD2-B983-5CFCE59D02BF}" type="slidenum">
              <a:rPr lang="en-US" smtClean="0"/>
              <a:pPr/>
              <a:t>87</a:t>
            </a:fld>
            <a:endParaRPr lang="en-US" dirty="0"/>
          </a:p>
        </p:txBody>
      </p:sp>
    </p:spTree>
    <p:extLst>
      <p:ext uri="{BB962C8B-B14F-4D97-AF65-F5344CB8AC3E}">
        <p14:creationId xmlns:p14="http://schemas.microsoft.com/office/powerpoint/2010/main" val="1569149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par>
                          <p:cTn id="9" fill="hold">
                            <p:stCondLst>
                              <p:cond delay="0"/>
                            </p:stCondLst>
                            <p:childTnLst>
                              <p:par>
                                <p:cTn id="10" presetID="10" presetClass="entr" presetSubtype="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par>
                          <p:cTn id="13" fill="hold">
                            <p:stCondLst>
                              <p:cond delay="500"/>
                            </p:stCondLst>
                            <p:childTnLst>
                              <p:par>
                                <p:cTn id="14" presetID="42" presetClass="entr" presetSubtype="0" fill="hold" grpId="0" nodeType="afterEffect">
                                  <p:stCondLst>
                                    <p:cond delay="20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3000"/>
                                        <p:tgtEl>
                                          <p:spTgt spid="6"/>
                                        </p:tgtEl>
                                      </p:cBhvr>
                                    </p:animEffect>
                                    <p:anim calcmode="lin" valueType="num">
                                      <p:cBhvr>
                                        <p:cTn id="17" dur="3000" fill="hold"/>
                                        <p:tgtEl>
                                          <p:spTgt spid="6"/>
                                        </p:tgtEl>
                                        <p:attrNameLst>
                                          <p:attrName>ppt_x</p:attrName>
                                        </p:attrNameLst>
                                      </p:cBhvr>
                                      <p:tavLst>
                                        <p:tav tm="0">
                                          <p:val>
                                            <p:strVal val="#ppt_x"/>
                                          </p:val>
                                        </p:tav>
                                        <p:tav tm="100000">
                                          <p:val>
                                            <p:strVal val="#ppt_x"/>
                                          </p:val>
                                        </p:tav>
                                      </p:tavLst>
                                    </p:anim>
                                    <p:anim calcmode="lin" valueType="num">
                                      <p:cBhvr>
                                        <p:cTn id="18" dur="3000" fill="hold"/>
                                        <p:tgtEl>
                                          <p:spTgt spid="6"/>
                                        </p:tgtEl>
                                        <p:attrNameLst>
                                          <p:attrName>ppt_y</p:attrName>
                                        </p:attrNameLst>
                                      </p:cBhvr>
                                      <p:tavLst>
                                        <p:tav tm="0">
                                          <p:val>
                                            <p:strVal val="#ppt_y+.1"/>
                                          </p:val>
                                        </p:tav>
                                        <p:tav tm="100000">
                                          <p:val>
                                            <p:strVal val="#ppt_y"/>
                                          </p:val>
                                        </p:tav>
                                      </p:tavLst>
                                    </p:anim>
                                  </p:childTnLst>
                                </p:cTn>
                              </p:par>
                            </p:childTnLst>
                          </p:cTn>
                        </p:par>
                        <p:par>
                          <p:cTn id="19" fill="hold">
                            <p:stCondLst>
                              <p:cond delay="5500"/>
                            </p:stCondLst>
                            <p:childTnLst>
                              <p:par>
                                <p:cTn id="20" presetID="42" presetClass="exit" presetSubtype="0" fill="hold" grpId="1" nodeType="afterEffect">
                                  <p:stCondLst>
                                    <p:cond delay="0"/>
                                  </p:stCondLst>
                                  <p:childTnLst>
                                    <p:animEffect transition="out" filter="fade">
                                      <p:cBhvr>
                                        <p:cTn id="21" dur="3000"/>
                                        <p:tgtEl>
                                          <p:spTgt spid="6"/>
                                        </p:tgtEl>
                                      </p:cBhvr>
                                    </p:animEffect>
                                    <p:anim calcmode="lin" valueType="num">
                                      <p:cBhvr>
                                        <p:cTn id="22" dur="3000"/>
                                        <p:tgtEl>
                                          <p:spTgt spid="6"/>
                                        </p:tgtEl>
                                        <p:attrNameLst>
                                          <p:attrName>ppt_x</p:attrName>
                                        </p:attrNameLst>
                                      </p:cBhvr>
                                      <p:tavLst>
                                        <p:tav tm="0">
                                          <p:val>
                                            <p:strVal val="ppt_x"/>
                                          </p:val>
                                        </p:tav>
                                        <p:tav tm="100000">
                                          <p:val>
                                            <p:strVal val="ppt_x"/>
                                          </p:val>
                                        </p:tav>
                                      </p:tavLst>
                                    </p:anim>
                                    <p:anim calcmode="lin" valueType="num">
                                      <p:cBhvr>
                                        <p:cTn id="23" dur="3000"/>
                                        <p:tgtEl>
                                          <p:spTgt spid="6"/>
                                        </p:tgtEl>
                                        <p:attrNameLst>
                                          <p:attrName>ppt_y</p:attrName>
                                        </p:attrNameLst>
                                      </p:cBhvr>
                                      <p:tavLst>
                                        <p:tav tm="0">
                                          <p:val>
                                            <p:strVal val="ppt_y"/>
                                          </p:val>
                                        </p:tav>
                                        <p:tav tm="100000">
                                          <p:val>
                                            <p:strVal val="ppt_y+.1"/>
                                          </p:val>
                                        </p:tav>
                                      </p:tavLst>
                                    </p:anim>
                                    <p:set>
                                      <p:cBhvr>
                                        <p:cTn id="24" dur="1" fill="hold">
                                          <p:stCondLst>
                                            <p:cond delay="2999"/>
                                          </p:stCondLst>
                                        </p:cTn>
                                        <p:tgtEl>
                                          <p:spTgt spid="6"/>
                                        </p:tgtEl>
                                        <p:attrNameLst>
                                          <p:attrName>style.visibility</p:attrName>
                                        </p:attrNameLst>
                                      </p:cBhvr>
                                      <p:to>
                                        <p:strVal val="hidden"/>
                                      </p:to>
                                    </p:set>
                                  </p:childTnLst>
                                </p:cTn>
                              </p:par>
                              <p:par>
                                <p:cTn id="25" presetID="47" presetClass="entr" presetSubtype="0" fill="hold" grpId="0" nodeType="withEffect">
                                  <p:stCondLst>
                                    <p:cond delay="50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000"/>
                                        <p:tgtEl>
                                          <p:spTgt spid="9"/>
                                        </p:tgtEl>
                                      </p:cBhvr>
                                    </p:animEffect>
                                    <p:anim calcmode="lin" valueType="num">
                                      <p:cBhvr>
                                        <p:cTn id="28" dur="2000" fill="hold"/>
                                        <p:tgtEl>
                                          <p:spTgt spid="9"/>
                                        </p:tgtEl>
                                        <p:attrNameLst>
                                          <p:attrName>ppt_x</p:attrName>
                                        </p:attrNameLst>
                                      </p:cBhvr>
                                      <p:tavLst>
                                        <p:tav tm="0">
                                          <p:val>
                                            <p:strVal val="#ppt_x"/>
                                          </p:val>
                                        </p:tav>
                                        <p:tav tm="100000">
                                          <p:val>
                                            <p:strVal val="#ppt_x"/>
                                          </p:val>
                                        </p:tav>
                                      </p:tavLst>
                                    </p:anim>
                                    <p:anim calcmode="lin" valueType="num">
                                      <p:cBhvr>
                                        <p:cTn id="29" dur="2000" fill="hold"/>
                                        <p:tgtEl>
                                          <p:spTgt spid="9"/>
                                        </p:tgtEl>
                                        <p:attrNameLst>
                                          <p:attrName>ppt_y</p:attrName>
                                        </p:attrNameLst>
                                      </p:cBhvr>
                                      <p:tavLst>
                                        <p:tav tm="0">
                                          <p:val>
                                            <p:strVal val="#ppt_y-.1"/>
                                          </p:val>
                                        </p:tav>
                                        <p:tav tm="100000">
                                          <p:val>
                                            <p:strVal val="#ppt_y"/>
                                          </p:val>
                                        </p:tav>
                                      </p:tavLst>
                                    </p:anim>
                                  </p:childTnLst>
                                </p:cTn>
                              </p:par>
                            </p:childTnLst>
                          </p:cTn>
                        </p:par>
                        <p:par>
                          <p:cTn id="30" fill="hold">
                            <p:stCondLst>
                              <p:cond delay="8500"/>
                            </p:stCondLst>
                            <p:childTnLst>
                              <p:par>
                                <p:cTn id="31" presetID="47" presetClass="exit" presetSubtype="0" fill="hold" grpId="1" nodeType="afterEffect">
                                  <p:stCondLst>
                                    <p:cond delay="0"/>
                                  </p:stCondLst>
                                  <p:childTnLst>
                                    <p:animEffect transition="out" filter="fade">
                                      <p:cBhvr>
                                        <p:cTn id="32" dur="3000"/>
                                        <p:tgtEl>
                                          <p:spTgt spid="9"/>
                                        </p:tgtEl>
                                      </p:cBhvr>
                                    </p:animEffect>
                                    <p:anim calcmode="lin" valueType="num">
                                      <p:cBhvr>
                                        <p:cTn id="33" dur="3000"/>
                                        <p:tgtEl>
                                          <p:spTgt spid="9"/>
                                        </p:tgtEl>
                                        <p:attrNameLst>
                                          <p:attrName>ppt_x</p:attrName>
                                        </p:attrNameLst>
                                      </p:cBhvr>
                                      <p:tavLst>
                                        <p:tav tm="0">
                                          <p:val>
                                            <p:strVal val="ppt_x"/>
                                          </p:val>
                                        </p:tav>
                                        <p:tav tm="100000">
                                          <p:val>
                                            <p:strVal val="ppt_x"/>
                                          </p:val>
                                        </p:tav>
                                      </p:tavLst>
                                    </p:anim>
                                    <p:anim calcmode="lin" valueType="num">
                                      <p:cBhvr>
                                        <p:cTn id="34" dur="3000"/>
                                        <p:tgtEl>
                                          <p:spTgt spid="9"/>
                                        </p:tgtEl>
                                        <p:attrNameLst>
                                          <p:attrName>ppt_y</p:attrName>
                                        </p:attrNameLst>
                                      </p:cBhvr>
                                      <p:tavLst>
                                        <p:tav tm="0">
                                          <p:val>
                                            <p:strVal val="ppt_y"/>
                                          </p:val>
                                        </p:tav>
                                        <p:tav tm="100000">
                                          <p:val>
                                            <p:strVal val="ppt_y-.1"/>
                                          </p:val>
                                        </p:tav>
                                      </p:tavLst>
                                    </p:anim>
                                    <p:set>
                                      <p:cBhvr>
                                        <p:cTn id="35" dur="1" fill="hold">
                                          <p:stCondLst>
                                            <p:cond delay="2999"/>
                                          </p:stCondLst>
                                        </p:cTn>
                                        <p:tgtEl>
                                          <p:spTgt spid="9"/>
                                        </p:tgtEl>
                                        <p:attrNameLst>
                                          <p:attrName>style.visibility</p:attrName>
                                        </p:attrNameLst>
                                      </p:cBhvr>
                                      <p:to>
                                        <p:strVal val="hidden"/>
                                      </p:to>
                                    </p:set>
                                  </p:childTnLst>
                                </p:cTn>
                              </p:par>
                              <p:par>
                                <p:cTn id="36" presetID="42" presetClass="entr" presetSubtype="0" fill="hold" grpId="0" nodeType="withEffect">
                                  <p:stCondLst>
                                    <p:cond delay="50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2000"/>
                                        <p:tgtEl>
                                          <p:spTgt spid="11"/>
                                        </p:tgtEl>
                                      </p:cBhvr>
                                    </p:animEffect>
                                    <p:anim calcmode="lin" valueType="num">
                                      <p:cBhvr>
                                        <p:cTn id="39" dur="2000" fill="hold"/>
                                        <p:tgtEl>
                                          <p:spTgt spid="11"/>
                                        </p:tgtEl>
                                        <p:attrNameLst>
                                          <p:attrName>ppt_x</p:attrName>
                                        </p:attrNameLst>
                                      </p:cBhvr>
                                      <p:tavLst>
                                        <p:tav tm="0">
                                          <p:val>
                                            <p:strVal val="#ppt_x"/>
                                          </p:val>
                                        </p:tav>
                                        <p:tav tm="100000">
                                          <p:val>
                                            <p:strVal val="#ppt_x"/>
                                          </p:val>
                                        </p:tav>
                                      </p:tavLst>
                                    </p:anim>
                                    <p:anim calcmode="lin" valueType="num">
                                      <p:cBhvr>
                                        <p:cTn id="40" dur="2000" fill="hold"/>
                                        <p:tgtEl>
                                          <p:spTgt spid="11"/>
                                        </p:tgtEl>
                                        <p:attrNameLst>
                                          <p:attrName>ppt_y</p:attrName>
                                        </p:attrNameLst>
                                      </p:cBhvr>
                                      <p:tavLst>
                                        <p:tav tm="0">
                                          <p:val>
                                            <p:strVal val="#ppt_y+.1"/>
                                          </p:val>
                                        </p:tav>
                                        <p:tav tm="100000">
                                          <p:val>
                                            <p:strVal val="#ppt_y"/>
                                          </p:val>
                                        </p:tav>
                                      </p:tavLst>
                                    </p:anim>
                                  </p:childTnLst>
                                </p:cTn>
                              </p:par>
                            </p:childTnLst>
                          </p:cTn>
                        </p:par>
                        <p:par>
                          <p:cTn id="41" fill="hold">
                            <p:stCondLst>
                              <p:cond delay="11500"/>
                            </p:stCondLst>
                            <p:childTnLst>
                              <p:par>
                                <p:cTn id="42" presetID="42" presetClass="exit" presetSubtype="0" fill="hold" grpId="1" nodeType="afterEffect">
                                  <p:stCondLst>
                                    <p:cond delay="0"/>
                                  </p:stCondLst>
                                  <p:childTnLst>
                                    <p:animEffect transition="out" filter="fade">
                                      <p:cBhvr>
                                        <p:cTn id="43" dur="3000"/>
                                        <p:tgtEl>
                                          <p:spTgt spid="11"/>
                                        </p:tgtEl>
                                      </p:cBhvr>
                                    </p:animEffect>
                                    <p:anim calcmode="lin" valueType="num">
                                      <p:cBhvr>
                                        <p:cTn id="44" dur="3000"/>
                                        <p:tgtEl>
                                          <p:spTgt spid="11"/>
                                        </p:tgtEl>
                                        <p:attrNameLst>
                                          <p:attrName>ppt_x</p:attrName>
                                        </p:attrNameLst>
                                      </p:cBhvr>
                                      <p:tavLst>
                                        <p:tav tm="0">
                                          <p:val>
                                            <p:strVal val="ppt_x"/>
                                          </p:val>
                                        </p:tav>
                                        <p:tav tm="100000">
                                          <p:val>
                                            <p:strVal val="ppt_x"/>
                                          </p:val>
                                        </p:tav>
                                      </p:tavLst>
                                    </p:anim>
                                    <p:anim calcmode="lin" valueType="num">
                                      <p:cBhvr>
                                        <p:cTn id="45" dur="3000"/>
                                        <p:tgtEl>
                                          <p:spTgt spid="11"/>
                                        </p:tgtEl>
                                        <p:attrNameLst>
                                          <p:attrName>ppt_y</p:attrName>
                                        </p:attrNameLst>
                                      </p:cBhvr>
                                      <p:tavLst>
                                        <p:tav tm="0">
                                          <p:val>
                                            <p:strVal val="ppt_y"/>
                                          </p:val>
                                        </p:tav>
                                        <p:tav tm="100000">
                                          <p:val>
                                            <p:strVal val="ppt_y+.1"/>
                                          </p:val>
                                        </p:tav>
                                      </p:tavLst>
                                    </p:anim>
                                    <p:set>
                                      <p:cBhvr>
                                        <p:cTn id="46" dur="1" fill="hold">
                                          <p:stCondLst>
                                            <p:cond delay="2999"/>
                                          </p:stCondLst>
                                        </p:cTn>
                                        <p:tgtEl>
                                          <p:spTgt spid="11"/>
                                        </p:tgtEl>
                                        <p:attrNameLst>
                                          <p:attrName>style.visibility</p:attrName>
                                        </p:attrNameLst>
                                      </p:cBhvr>
                                      <p:to>
                                        <p:strVal val="hidden"/>
                                      </p:to>
                                    </p:set>
                                  </p:childTnLst>
                                </p:cTn>
                              </p:par>
                              <p:par>
                                <p:cTn id="47" presetID="47" presetClass="entr" presetSubtype="0" fill="hold" grpId="0" nodeType="withEffect">
                                  <p:stCondLst>
                                    <p:cond delay="50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2000"/>
                                        <p:tgtEl>
                                          <p:spTgt spid="10"/>
                                        </p:tgtEl>
                                      </p:cBhvr>
                                    </p:animEffect>
                                    <p:anim calcmode="lin" valueType="num">
                                      <p:cBhvr>
                                        <p:cTn id="50" dur="2000" fill="hold"/>
                                        <p:tgtEl>
                                          <p:spTgt spid="10"/>
                                        </p:tgtEl>
                                        <p:attrNameLst>
                                          <p:attrName>ppt_x</p:attrName>
                                        </p:attrNameLst>
                                      </p:cBhvr>
                                      <p:tavLst>
                                        <p:tav tm="0">
                                          <p:val>
                                            <p:strVal val="#ppt_x"/>
                                          </p:val>
                                        </p:tav>
                                        <p:tav tm="100000">
                                          <p:val>
                                            <p:strVal val="#ppt_x"/>
                                          </p:val>
                                        </p:tav>
                                      </p:tavLst>
                                    </p:anim>
                                    <p:anim calcmode="lin" valueType="num">
                                      <p:cBhvr>
                                        <p:cTn id="51" dur="2000" fill="hold"/>
                                        <p:tgtEl>
                                          <p:spTgt spid="10"/>
                                        </p:tgtEl>
                                        <p:attrNameLst>
                                          <p:attrName>ppt_y</p:attrName>
                                        </p:attrNameLst>
                                      </p:cBhvr>
                                      <p:tavLst>
                                        <p:tav tm="0">
                                          <p:val>
                                            <p:strVal val="#ppt_y-.1"/>
                                          </p:val>
                                        </p:tav>
                                        <p:tav tm="100000">
                                          <p:val>
                                            <p:strVal val="#ppt_y"/>
                                          </p:val>
                                        </p:tav>
                                      </p:tavLst>
                                    </p:anim>
                                  </p:childTnLst>
                                </p:cTn>
                              </p:par>
                            </p:childTnLst>
                          </p:cTn>
                        </p:par>
                        <p:par>
                          <p:cTn id="52" fill="hold">
                            <p:stCondLst>
                              <p:cond delay="14500"/>
                            </p:stCondLst>
                            <p:childTnLst>
                              <p:par>
                                <p:cTn id="53" presetID="47" presetClass="exit" presetSubtype="0" fill="hold" grpId="1" nodeType="afterEffect">
                                  <p:stCondLst>
                                    <p:cond delay="0"/>
                                  </p:stCondLst>
                                  <p:childTnLst>
                                    <p:animEffect transition="out" filter="fade">
                                      <p:cBhvr>
                                        <p:cTn id="54" dur="3000"/>
                                        <p:tgtEl>
                                          <p:spTgt spid="10"/>
                                        </p:tgtEl>
                                      </p:cBhvr>
                                    </p:animEffect>
                                    <p:anim calcmode="lin" valueType="num">
                                      <p:cBhvr>
                                        <p:cTn id="55" dur="3000"/>
                                        <p:tgtEl>
                                          <p:spTgt spid="10"/>
                                        </p:tgtEl>
                                        <p:attrNameLst>
                                          <p:attrName>ppt_x</p:attrName>
                                        </p:attrNameLst>
                                      </p:cBhvr>
                                      <p:tavLst>
                                        <p:tav tm="0">
                                          <p:val>
                                            <p:strVal val="ppt_x"/>
                                          </p:val>
                                        </p:tav>
                                        <p:tav tm="100000">
                                          <p:val>
                                            <p:strVal val="ppt_x"/>
                                          </p:val>
                                        </p:tav>
                                      </p:tavLst>
                                    </p:anim>
                                    <p:anim calcmode="lin" valueType="num">
                                      <p:cBhvr>
                                        <p:cTn id="56" dur="3000"/>
                                        <p:tgtEl>
                                          <p:spTgt spid="10"/>
                                        </p:tgtEl>
                                        <p:attrNameLst>
                                          <p:attrName>ppt_y</p:attrName>
                                        </p:attrNameLst>
                                      </p:cBhvr>
                                      <p:tavLst>
                                        <p:tav tm="0">
                                          <p:val>
                                            <p:strVal val="ppt_y"/>
                                          </p:val>
                                        </p:tav>
                                        <p:tav tm="100000">
                                          <p:val>
                                            <p:strVal val="ppt_y-.1"/>
                                          </p:val>
                                        </p:tav>
                                      </p:tavLst>
                                    </p:anim>
                                    <p:set>
                                      <p:cBhvr>
                                        <p:cTn id="57" dur="1" fill="hold">
                                          <p:stCondLst>
                                            <p:cond delay="2999"/>
                                          </p:stCondLst>
                                        </p:cTn>
                                        <p:tgtEl>
                                          <p:spTgt spid="10"/>
                                        </p:tgtEl>
                                        <p:attrNameLst>
                                          <p:attrName>style.visibility</p:attrName>
                                        </p:attrNameLst>
                                      </p:cBhvr>
                                      <p:to>
                                        <p:strVal val="hidden"/>
                                      </p:to>
                                    </p:set>
                                  </p:childTnLst>
                                </p:cTn>
                              </p:par>
                              <p:par>
                                <p:cTn id="58" presetID="47" presetClass="entr" presetSubtype="0" fill="hold" grpId="0" nodeType="withEffect">
                                  <p:stCondLst>
                                    <p:cond delay="50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2000"/>
                                        <p:tgtEl>
                                          <p:spTgt spid="15"/>
                                        </p:tgtEl>
                                      </p:cBhvr>
                                    </p:animEffect>
                                    <p:anim calcmode="lin" valueType="num">
                                      <p:cBhvr>
                                        <p:cTn id="61" dur="2000" fill="hold"/>
                                        <p:tgtEl>
                                          <p:spTgt spid="15"/>
                                        </p:tgtEl>
                                        <p:attrNameLst>
                                          <p:attrName>ppt_x</p:attrName>
                                        </p:attrNameLst>
                                      </p:cBhvr>
                                      <p:tavLst>
                                        <p:tav tm="0">
                                          <p:val>
                                            <p:strVal val="#ppt_x"/>
                                          </p:val>
                                        </p:tav>
                                        <p:tav tm="100000">
                                          <p:val>
                                            <p:strVal val="#ppt_x"/>
                                          </p:val>
                                        </p:tav>
                                      </p:tavLst>
                                    </p:anim>
                                    <p:anim calcmode="lin" valueType="num">
                                      <p:cBhvr>
                                        <p:cTn id="62" dur="2000" fill="hold"/>
                                        <p:tgtEl>
                                          <p:spTgt spid="15"/>
                                        </p:tgtEl>
                                        <p:attrNameLst>
                                          <p:attrName>ppt_y</p:attrName>
                                        </p:attrNameLst>
                                      </p:cBhvr>
                                      <p:tavLst>
                                        <p:tav tm="0">
                                          <p:val>
                                            <p:strVal val="#ppt_y-.1"/>
                                          </p:val>
                                        </p:tav>
                                        <p:tav tm="100000">
                                          <p:val>
                                            <p:strVal val="#ppt_y"/>
                                          </p:val>
                                        </p:tav>
                                      </p:tavLst>
                                    </p:anim>
                                  </p:childTnLst>
                                </p:cTn>
                              </p:par>
                            </p:childTnLst>
                          </p:cTn>
                        </p:par>
                        <p:par>
                          <p:cTn id="63" fill="hold">
                            <p:stCondLst>
                              <p:cond delay="17500"/>
                            </p:stCondLst>
                            <p:childTnLst>
                              <p:par>
                                <p:cTn id="64" presetID="47" presetClass="exit" presetSubtype="0" fill="hold" grpId="1" nodeType="afterEffect">
                                  <p:stCondLst>
                                    <p:cond delay="0"/>
                                  </p:stCondLst>
                                  <p:childTnLst>
                                    <p:animEffect transition="out" filter="fade">
                                      <p:cBhvr>
                                        <p:cTn id="65" dur="3000"/>
                                        <p:tgtEl>
                                          <p:spTgt spid="15"/>
                                        </p:tgtEl>
                                      </p:cBhvr>
                                    </p:animEffect>
                                    <p:anim calcmode="lin" valueType="num">
                                      <p:cBhvr>
                                        <p:cTn id="66" dur="3000"/>
                                        <p:tgtEl>
                                          <p:spTgt spid="15"/>
                                        </p:tgtEl>
                                        <p:attrNameLst>
                                          <p:attrName>ppt_x</p:attrName>
                                        </p:attrNameLst>
                                      </p:cBhvr>
                                      <p:tavLst>
                                        <p:tav tm="0">
                                          <p:val>
                                            <p:strVal val="ppt_x"/>
                                          </p:val>
                                        </p:tav>
                                        <p:tav tm="100000">
                                          <p:val>
                                            <p:strVal val="ppt_x"/>
                                          </p:val>
                                        </p:tav>
                                      </p:tavLst>
                                    </p:anim>
                                    <p:anim calcmode="lin" valueType="num">
                                      <p:cBhvr>
                                        <p:cTn id="67" dur="3000"/>
                                        <p:tgtEl>
                                          <p:spTgt spid="15"/>
                                        </p:tgtEl>
                                        <p:attrNameLst>
                                          <p:attrName>ppt_y</p:attrName>
                                        </p:attrNameLst>
                                      </p:cBhvr>
                                      <p:tavLst>
                                        <p:tav tm="0">
                                          <p:val>
                                            <p:strVal val="ppt_y"/>
                                          </p:val>
                                        </p:tav>
                                        <p:tav tm="100000">
                                          <p:val>
                                            <p:strVal val="ppt_y-.1"/>
                                          </p:val>
                                        </p:tav>
                                      </p:tavLst>
                                    </p:anim>
                                    <p:set>
                                      <p:cBhvr>
                                        <p:cTn id="68" dur="1" fill="hold">
                                          <p:stCondLst>
                                            <p:cond delay="2999"/>
                                          </p:stCondLst>
                                        </p:cTn>
                                        <p:tgtEl>
                                          <p:spTgt spid="15"/>
                                        </p:tgtEl>
                                        <p:attrNameLst>
                                          <p:attrName>style.visibility</p:attrName>
                                        </p:attrNameLst>
                                      </p:cBhvr>
                                      <p:to>
                                        <p:strVal val="hidden"/>
                                      </p:to>
                                    </p:set>
                                  </p:childTnLst>
                                </p:cTn>
                              </p:par>
                              <p:par>
                                <p:cTn id="69" presetID="42" presetClass="entr" presetSubtype="0" fill="hold" grpId="0" nodeType="withEffect">
                                  <p:stCondLst>
                                    <p:cond delay="50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2000"/>
                                        <p:tgtEl>
                                          <p:spTgt spid="16"/>
                                        </p:tgtEl>
                                      </p:cBhvr>
                                    </p:animEffect>
                                    <p:anim calcmode="lin" valueType="num">
                                      <p:cBhvr>
                                        <p:cTn id="72" dur="2000" fill="hold"/>
                                        <p:tgtEl>
                                          <p:spTgt spid="16"/>
                                        </p:tgtEl>
                                        <p:attrNameLst>
                                          <p:attrName>ppt_x</p:attrName>
                                        </p:attrNameLst>
                                      </p:cBhvr>
                                      <p:tavLst>
                                        <p:tav tm="0">
                                          <p:val>
                                            <p:strVal val="#ppt_x"/>
                                          </p:val>
                                        </p:tav>
                                        <p:tav tm="100000">
                                          <p:val>
                                            <p:strVal val="#ppt_x"/>
                                          </p:val>
                                        </p:tav>
                                      </p:tavLst>
                                    </p:anim>
                                    <p:anim calcmode="lin" valueType="num">
                                      <p:cBhvr>
                                        <p:cTn id="73" dur="2000" fill="hold"/>
                                        <p:tgtEl>
                                          <p:spTgt spid="16"/>
                                        </p:tgtEl>
                                        <p:attrNameLst>
                                          <p:attrName>ppt_y</p:attrName>
                                        </p:attrNameLst>
                                      </p:cBhvr>
                                      <p:tavLst>
                                        <p:tav tm="0">
                                          <p:val>
                                            <p:strVal val="#ppt_y+.1"/>
                                          </p:val>
                                        </p:tav>
                                        <p:tav tm="100000">
                                          <p:val>
                                            <p:strVal val="#ppt_y"/>
                                          </p:val>
                                        </p:tav>
                                      </p:tavLst>
                                    </p:anim>
                                  </p:childTnLst>
                                </p:cTn>
                              </p:par>
                            </p:childTnLst>
                          </p:cTn>
                        </p:par>
                        <p:par>
                          <p:cTn id="74" fill="hold">
                            <p:stCondLst>
                              <p:cond delay="20500"/>
                            </p:stCondLst>
                            <p:childTnLst>
                              <p:par>
                                <p:cTn id="75" presetID="42" presetClass="exit" presetSubtype="0" fill="hold" grpId="1" nodeType="afterEffect">
                                  <p:stCondLst>
                                    <p:cond delay="0"/>
                                  </p:stCondLst>
                                  <p:childTnLst>
                                    <p:animEffect transition="out" filter="fade">
                                      <p:cBhvr>
                                        <p:cTn id="76" dur="3000"/>
                                        <p:tgtEl>
                                          <p:spTgt spid="16"/>
                                        </p:tgtEl>
                                      </p:cBhvr>
                                    </p:animEffect>
                                    <p:anim calcmode="lin" valueType="num">
                                      <p:cBhvr>
                                        <p:cTn id="77" dur="3000"/>
                                        <p:tgtEl>
                                          <p:spTgt spid="16"/>
                                        </p:tgtEl>
                                        <p:attrNameLst>
                                          <p:attrName>ppt_x</p:attrName>
                                        </p:attrNameLst>
                                      </p:cBhvr>
                                      <p:tavLst>
                                        <p:tav tm="0">
                                          <p:val>
                                            <p:strVal val="ppt_x"/>
                                          </p:val>
                                        </p:tav>
                                        <p:tav tm="100000">
                                          <p:val>
                                            <p:strVal val="ppt_x"/>
                                          </p:val>
                                        </p:tav>
                                      </p:tavLst>
                                    </p:anim>
                                    <p:anim calcmode="lin" valueType="num">
                                      <p:cBhvr>
                                        <p:cTn id="78" dur="3000"/>
                                        <p:tgtEl>
                                          <p:spTgt spid="16"/>
                                        </p:tgtEl>
                                        <p:attrNameLst>
                                          <p:attrName>ppt_y</p:attrName>
                                        </p:attrNameLst>
                                      </p:cBhvr>
                                      <p:tavLst>
                                        <p:tav tm="0">
                                          <p:val>
                                            <p:strVal val="ppt_y"/>
                                          </p:val>
                                        </p:tav>
                                        <p:tav tm="100000">
                                          <p:val>
                                            <p:strVal val="ppt_y+.1"/>
                                          </p:val>
                                        </p:tav>
                                      </p:tavLst>
                                    </p:anim>
                                    <p:set>
                                      <p:cBhvr>
                                        <p:cTn id="79" dur="1" fill="hold">
                                          <p:stCondLst>
                                            <p:cond delay="2999"/>
                                          </p:stCondLst>
                                        </p:cTn>
                                        <p:tgtEl>
                                          <p:spTgt spid="16"/>
                                        </p:tgtEl>
                                        <p:attrNameLst>
                                          <p:attrName>style.visibility</p:attrName>
                                        </p:attrNameLst>
                                      </p:cBhvr>
                                      <p:to>
                                        <p:strVal val="hidden"/>
                                      </p:to>
                                    </p:set>
                                  </p:childTnLst>
                                </p:cTn>
                              </p:par>
                              <p:par>
                                <p:cTn id="80" presetID="47" presetClass="entr" presetSubtype="0" fill="hold" grpId="0" nodeType="withEffect">
                                  <p:stCondLst>
                                    <p:cond delay="500"/>
                                  </p:stCondLst>
                                  <p:childTnLst>
                                    <p:set>
                                      <p:cBhvr>
                                        <p:cTn id="81" dur="1" fill="hold">
                                          <p:stCondLst>
                                            <p:cond delay="0"/>
                                          </p:stCondLst>
                                        </p:cTn>
                                        <p:tgtEl>
                                          <p:spTgt spid="17"/>
                                        </p:tgtEl>
                                        <p:attrNameLst>
                                          <p:attrName>style.visibility</p:attrName>
                                        </p:attrNameLst>
                                      </p:cBhvr>
                                      <p:to>
                                        <p:strVal val="visible"/>
                                      </p:to>
                                    </p:set>
                                    <p:animEffect transition="in" filter="fade">
                                      <p:cBhvr>
                                        <p:cTn id="82" dur="2000"/>
                                        <p:tgtEl>
                                          <p:spTgt spid="17"/>
                                        </p:tgtEl>
                                      </p:cBhvr>
                                    </p:animEffect>
                                    <p:anim calcmode="lin" valueType="num">
                                      <p:cBhvr>
                                        <p:cTn id="83" dur="2000" fill="hold"/>
                                        <p:tgtEl>
                                          <p:spTgt spid="17"/>
                                        </p:tgtEl>
                                        <p:attrNameLst>
                                          <p:attrName>ppt_x</p:attrName>
                                        </p:attrNameLst>
                                      </p:cBhvr>
                                      <p:tavLst>
                                        <p:tav tm="0">
                                          <p:val>
                                            <p:strVal val="#ppt_x"/>
                                          </p:val>
                                        </p:tav>
                                        <p:tav tm="100000">
                                          <p:val>
                                            <p:strVal val="#ppt_x"/>
                                          </p:val>
                                        </p:tav>
                                      </p:tavLst>
                                    </p:anim>
                                    <p:anim calcmode="lin" valueType="num">
                                      <p:cBhvr>
                                        <p:cTn id="84" dur="2000" fill="hold"/>
                                        <p:tgtEl>
                                          <p:spTgt spid="17"/>
                                        </p:tgtEl>
                                        <p:attrNameLst>
                                          <p:attrName>ppt_y</p:attrName>
                                        </p:attrNameLst>
                                      </p:cBhvr>
                                      <p:tavLst>
                                        <p:tav tm="0">
                                          <p:val>
                                            <p:strVal val="#ppt_y-.1"/>
                                          </p:val>
                                        </p:tav>
                                        <p:tav tm="100000">
                                          <p:val>
                                            <p:strVal val="#ppt_y"/>
                                          </p:val>
                                        </p:tav>
                                      </p:tavLst>
                                    </p:anim>
                                  </p:childTnLst>
                                </p:cTn>
                              </p:par>
                            </p:childTnLst>
                          </p:cTn>
                        </p:par>
                        <p:par>
                          <p:cTn id="85" fill="hold">
                            <p:stCondLst>
                              <p:cond delay="23500"/>
                            </p:stCondLst>
                            <p:childTnLst>
                              <p:par>
                                <p:cTn id="86" presetID="47" presetClass="exit" presetSubtype="0" fill="hold" grpId="1" nodeType="afterEffect">
                                  <p:stCondLst>
                                    <p:cond delay="0"/>
                                  </p:stCondLst>
                                  <p:childTnLst>
                                    <p:animEffect transition="out" filter="fade">
                                      <p:cBhvr>
                                        <p:cTn id="87" dur="3000"/>
                                        <p:tgtEl>
                                          <p:spTgt spid="17"/>
                                        </p:tgtEl>
                                      </p:cBhvr>
                                    </p:animEffect>
                                    <p:anim calcmode="lin" valueType="num">
                                      <p:cBhvr>
                                        <p:cTn id="88" dur="3000"/>
                                        <p:tgtEl>
                                          <p:spTgt spid="17"/>
                                        </p:tgtEl>
                                        <p:attrNameLst>
                                          <p:attrName>ppt_x</p:attrName>
                                        </p:attrNameLst>
                                      </p:cBhvr>
                                      <p:tavLst>
                                        <p:tav tm="0">
                                          <p:val>
                                            <p:strVal val="ppt_x"/>
                                          </p:val>
                                        </p:tav>
                                        <p:tav tm="100000">
                                          <p:val>
                                            <p:strVal val="ppt_x"/>
                                          </p:val>
                                        </p:tav>
                                      </p:tavLst>
                                    </p:anim>
                                    <p:anim calcmode="lin" valueType="num">
                                      <p:cBhvr>
                                        <p:cTn id="89" dur="3000"/>
                                        <p:tgtEl>
                                          <p:spTgt spid="17"/>
                                        </p:tgtEl>
                                        <p:attrNameLst>
                                          <p:attrName>ppt_y</p:attrName>
                                        </p:attrNameLst>
                                      </p:cBhvr>
                                      <p:tavLst>
                                        <p:tav tm="0">
                                          <p:val>
                                            <p:strVal val="ppt_y"/>
                                          </p:val>
                                        </p:tav>
                                        <p:tav tm="100000">
                                          <p:val>
                                            <p:strVal val="ppt_y-.1"/>
                                          </p:val>
                                        </p:tav>
                                      </p:tavLst>
                                    </p:anim>
                                    <p:set>
                                      <p:cBhvr>
                                        <p:cTn id="90" dur="1" fill="hold">
                                          <p:stCondLst>
                                            <p:cond delay="2999"/>
                                          </p:stCondLst>
                                        </p:cTn>
                                        <p:tgtEl>
                                          <p:spTgt spid="17"/>
                                        </p:tgtEl>
                                        <p:attrNameLst>
                                          <p:attrName>style.visibility</p:attrName>
                                        </p:attrNameLst>
                                      </p:cBhvr>
                                      <p:to>
                                        <p:strVal val="hidden"/>
                                      </p:to>
                                    </p:set>
                                  </p:childTnLst>
                                </p:cTn>
                              </p:par>
                              <p:par>
                                <p:cTn id="91" presetID="42" presetClass="entr" presetSubtype="0" fill="hold" grpId="0" nodeType="withEffect">
                                  <p:stCondLst>
                                    <p:cond delay="500"/>
                                  </p:stCondLst>
                                  <p:childTnLst>
                                    <p:set>
                                      <p:cBhvr>
                                        <p:cTn id="92" dur="1" fill="hold">
                                          <p:stCondLst>
                                            <p:cond delay="0"/>
                                          </p:stCondLst>
                                        </p:cTn>
                                        <p:tgtEl>
                                          <p:spTgt spid="18"/>
                                        </p:tgtEl>
                                        <p:attrNameLst>
                                          <p:attrName>style.visibility</p:attrName>
                                        </p:attrNameLst>
                                      </p:cBhvr>
                                      <p:to>
                                        <p:strVal val="visible"/>
                                      </p:to>
                                    </p:set>
                                    <p:animEffect transition="in" filter="fade">
                                      <p:cBhvr>
                                        <p:cTn id="93" dur="2000"/>
                                        <p:tgtEl>
                                          <p:spTgt spid="18"/>
                                        </p:tgtEl>
                                      </p:cBhvr>
                                    </p:animEffect>
                                    <p:anim calcmode="lin" valueType="num">
                                      <p:cBhvr>
                                        <p:cTn id="94" dur="2000" fill="hold"/>
                                        <p:tgtEl>
                                          <p:spTgt spid="18"/>
                                        </p:tgtEl>
                                        <p:attrNameLst>
                                          <p:attrName>ppt_x</p:attrName>
                                        </p:attrNameLst>
                                      </p:cBhvr>
                                      <p:tavLst>
                                        <p:tav tm="0">
                                          <p:val>
                                            <p:strVal val="#ppt_x"/>
                                          </p:val>
                                        </p:tav>
                                        <p:tav tm="100000">
                                          <p:val>
                                            <p:strVal val="#ppt_x"/>
                                          </p:val>
                                        </p:tav>
                                      </p:tavLst>
                                    </p:anim>
                                    <p:anim calcmode="lin" valueType="num">
                                      <p:cBhvr>
                                        <p:cTn id="95" dur="2000" fill="hold"/>
                                        <p:tgtEl>
                                          <p:spTgt spid="18"/>
                                        </p:tgtEl>
                                        <p:attrNameLst>
                                          <p:attrName>ppt_y</p:attrName>
                                        </p:attrNameLst>
                                      </p:cBhvr>
                                      <p:tavLst>
                                        <p:tav tm="0">
                                          <p:val>
                                            <p:strVal val="#ppt_y+.1"/>
                                          </p:val>
                                        </p:tav>
                                        <p:tav tm="100000">
                                          <p:val>
                                            <p:strVal val="#ppt_y"/>
                                          </p:val>
                                        </p:tav>
                                      </p:tavLst>
                                    </p:anim>
                                  </p:childTnLst>
                                </p:cTn>
                              </p:par>
                            </p:childTnLst>
                          </p:cTn>
                        </p:par>
                        <p:par>
                          <p:cTn id="96" fill="hold">
                            <p:stCondLst>
                              <p:cond delay="26500"/>
                            </p:stCondLst>
                            <p:childTnLst>
                              <p:par>
                                <p:cTn id="97" presetID="42" presetClass="exit" presetSubtype="0" fill="hold" grpId="1" nodeType="afterEffect">
                                  <p:stCondLst>
                                    <p:cond delay="0"/>
                                  </p:stCondLst>
                                  <p:childTnLst>
                                    <p:animEffect transition="out" filter="fade">
                                      <p:cBhvr>
                                        <p:cTn id="98" dur="3000"/>
                                        <p:tgtEl>
                                          <p:spTgt spid="18"/>
                                        </p:tgtEl>
                                      </p:cBhvr>
                                    </p:animEffect>
                                    <p:anim calcmode="lin" valueType="num">
                                      <p:cBhvr>
                                        <p:cTn id="99" dur="3000"/>
                                        <p:tgtEl>
                                          <p:spTgt spid="18"/>
                                        </p:tgtEl>
                                        <p:attrNameLst>
                                          <p:attrName>ppt_x</p:attrName>
                                        </p:attrNameLst>
                                      </p:cBhvr>
                                      <p:tavLst>
                                        <p:tav tm="0">
                                          <p:val>
                                            <p:strVal val="ppt_x"/>
                                          </p:val>
                                        </p:tav>
                                        <p:tav tm="100000">
                                          <p:val>
                                            <p:strVal val="ppt_x"/>
                                          </p:val>
                                        </p:tav>
                                      </p:tavLst>
                                    </p:anim>
                                    <p:anim calcmode="lin" valueType="num">
                                      <p:cBhvr>
                                        <p:cTn id="100" dur="3000"/>
                                        <p:tgtEl>
                                          <p:spTgt spid="18"/>
                                        </p:tgtEl>
                                        <p:attrNameLst>
                                          <p:attrName>ppt_y</p:attrName>
                                        </p:attrNameLst>
                                      </p:cBhvr>
                                      <p:tavLst>
                                        <p:tav tm="0">
                                          <p:val>
                                            <p:strVal val="ppt_y"/>
                                          </p:val>
                                        </p:tav>
                                        <p:tav tm="100000">
                                          <p:val>
                                            <p:strVal val="ppt_y+.1"/>
                                          </p:val>
                                        </p:tav>
                                      </p:tavLst>
                                    </p:anim>
                                    <p:set>
                                      <p:cBhvr>
                                        <p:cTn id="101" dur="1" fill="hold">
                                          <p:stCondLst>
                                            <p:cond delay="2999"/>
                                          </p:stCondLst>
                                        </p:cTn>
                                        <p:tgtEl>
                                          <p:spTgt spid="18"/>
                                        </p:tgtEl>
                                        <p:attrNameLst>
                                          <p:attrName>style.visibility</p:attrName>
                                        </p:attrNameLst>
                                      </p:cBhvr>
                                      <p:to>
                                        <p:strVal val="hidden"/>
                                      </p:to>
                                    </p:set>
                                  </p:childTnLst>
                                </p:cTn>
                              </p:par>
                              <p:par>
                                <p:cTn id="102" presetID="42" presetClass="entr" presetSubtype="0" fill="hold" grpId="0" nodeType="withEffect">
                                  <p:stCondLst>
                                    <p:cond delay="500"/>
                                  </p:stCondLst>
                                  <p:childTnLst>
                                    <p:set>
                                      <p:cBhvr>
                                        <p:cTn id="103" dur="1" fill="hold">
                                          <p:stCondLst>
                                            <p:cond delay="0"/>
                                          </p:stCondLst>
                                        </p:cTn>
                                        <p:tgtEl>
                                          <p:spTgt spid="19"/>
                                        </p:tgtEl>
                                        <p:attrNameLst>
                                          <p:attrName>style.visibility</p:attrName>
                                        </p:attrNameLst>
                                      </p:cBhvr>
                                      <p:to>
                                        <p:strVal val="visible"/>
                                      </p:to>
                                    </p:set>
                                    <p:animEffect transition="in" filter="fade">
                                      <p:cBhvr>
                                        <p:cTn id="104" dur="2000"/>
                                        <p:tgtEl>
                                          <p:spTgt spid="19"/>
                                        </p:tgtEl>
                                      </p:cBhvr>
                                    </p:animEffect>
                                    <p:anim calcmode="lin" valueType="num">
                                      <p:cBhvr>
                                        <p:cTn id="105" dur="2000" fill="hold"/>
                                        <p:tgtEl>
                                          <p:spTgt spid="19"/>
                                        </p:tgtEl>
                                        <p:attrNameLst>
                                          <p:attrName>ppt_x</p:attrName>
                                        </p:attrNameLst>
                                      </p:cBhvr>
                                      <p:tavLst>
                                        <p:tav tm="0">
                                          <p:val>
                                            <p:strVal val="#ppt_x"/>
                                          </p:val>
                                        </p:tav>
                                        <p:tav tm="100000">
                                          <p:val>
                                            <p:strVal val="#ppt_x"/>
                                          </p:val>
                                        </p:tav>
                                      </p:tavLst>
                                    </p:anim>
                                    <p:anim calcmode="lin" valueType="num">
                                      <p:cBhvr>
                                        <p:cTn id="106" dur="2000" fill="hold"/>
                                        <p:tgtEl>
                                          <p:spTgt spid="19"/>
                                        </p:tgtEl>
                                        <p:attrNameLst>
                                          <p:attrName>ppt_y</p:attrName>
                                        </p:attrNameLst>
                                      </p:cBhvr>
                                      <p:tavLst>
                                        <p:tav tm="0">
                                          <p:val>
                                            <p:strVal val="#ppt_y+.1"/>
                                          </p:val>
                                        </p:tav>
                                        <p:tav tm="100000">
                                          <p:val>
                                            <p:strVal val="#ppt_y"/>
                                          </p:val>
                                        </p:tav>
                                      </p:tavLst>
                                    </p:anim>
                                  </p:childTnLst>
                                </p:cTn>
                              </p:par>
                            </p:childTnLst>
                          </p:cTn>
                        </p:par>
                        <p:par>
                          <p:cTn id="107" fill="hold">
                            <p:stCondLst>
                              <p:cond delay="29500"/>
                            </p:stCondLst>
                            <p:childTnLst>
                              <p:par>
                                <p:cTn id="108" presetID="42" presetClass="exit" presetSubtype="0" fill="hold" grpId="1" nodeType="afterEffect">
                                  <p:stCondLst>
                                    <p:cond delay="0"/>
                                  </p:stCondLst>
                                  <p:childTnLst>
                                    <p:animEffect transition="out" filter="fade">
                                      <p:cBhvr>
                                        <p:cTn id="109" dur="3000"/>
                                        <p:tgtEl>
                                          <p:spTgt spid="19"/>
                                        </p:tgtEl>
                                      </p:cBhvr>
                                    </p:animEffect>
                                    <p:anim calcmode="lin" valueType="num">
                                      <p:cBhvr>
                                        <p:cTn id="110" dur="3000"/>
                                        <p:tgtEl>
                                          <p:spTgt spid="19"/>
                                        </p:tgtEl>
                                        <p:attrNameLst>
                                          <p:attrName>ppt_x</p:attrName>
                                        </p:attrNameLst>
                                      </p:cBhvr>
                                      <p:tavLst>
                                        <p:tav tm="0">
                                          <p:val>
                                            <p:strVal val="ppt_x"/>
                                          </p:val>
                                        </p:tav>
                                        <p:tav tm="100000">
                                          <p:val>
                                            <p:strVal val="ppt_x"/>
                                          </p:val>
                                        </p:tav>
                                      </p:tavLst>
                                    </p:anim>
                                    <p:anim calcmode="lin" valueType="num">
                                      <p:cBhvr>
                                        <p:cTn id="111" dur="3000"/>
                                        <p:tgtEl>
                                          <p:spTgt spid="19"/>
                                        </p:tgtEl>
                                        <p:attrNameLst>
                                          <p:attrName>ppt_y</p:attrName>
                                        </p:attrNameLst>
                                      </p:cBhvr>
                                      <p:tavLst>
                                        <p:tav tm="0">
                                          <p:val>
                                            <p:strVal val="ppt_y"/>
                                          </p:val>
                                        </p:tav>
                                        <p:tav tm="100000">
                                          <p:val>
                                            <p:strVal val="ppt_y+.1"/>
                                          </p:val>
                                        </p:tav>
                                      </p:tavLst>
                                    </p:anim>
                                    <p:set>
                                      <p:cBhvr>
                                        <p:cTn id="112" dur="1" fill="hold">
                                          <p:stCondLst>
                                            <p:cond delay="2999"/>
                                          </p:stCondLst>
                                        </p:cTn>
                                        <p:tgtEl>
                                          <p:spTgt spid="19"/>
                                        </p:tgtEl>
                                        <p:attrNameLst>
                                          <p:attrName>style.visibility</p:attrName>
                                        </p:attrNameLst>
                                      </p:cBhvr>
                                      <p:to>
                                        <p:strVal val="hidden"/>
                                      </p:to>
                                    </p:set>
                                  </p:childTnLst>
                                </p:cTn>
                              </p:par>
                              <p:par>
                                <p:cTn id="113" presetID="47" presetClass="entr" presetSubtype="0" fill="hold" grpId="0" nodeType="withEffect">
                                  <p:stCondLst>
                                    <p:cond delay="500"/>
                                  </p:stCondLst>
                                  <p:childTnLst>
                                    <p:set>
                                      <p:cBhvr>
                                        <p:cTn id="114" dur="1" fill="hold">
                                          <p:stCondLst>
                                            <p:cond delay="0"/>
                                          </p:stCondLst>
                                        </p:cTn>
                                        <p:tgtEl>
                                          <p:spTgt spid="20"/>
                                        </p:tgtEl>
                                        <p:attrNameLst>
                                          <p:attrName>style.visibility</p:attrName>
                                        </p:attrNameLst>
                                      </p:cBhvr>
                                      <p:to>
                                        <p:strVal val="visible"/>
                                      </p:to>
                                    </p:set>
                                    <p:animEffect transition="in" filter="fade">
                                      <p:cBhvr>
                                        <p:cTn id="115" dur="2000"/>
                                        <p:tgtEl>
                                          <p:spTgt spid="20"/>
                                        </p:tgtEl>
                                      </p:cBhvr>
                                    </p:animEffect>
                                    <p:anim calcmode="lin" valueType="num">
                                      <p:cBhvr>
                                        <p:cTn id="116" dur="2000" fill="hold"/>
                                        <p:tgtEl>
                                          <p:spTgt spid="20"/>
                                        </p:tgtEl>
                                        <p:attrNameLst>
                                          <p:attrName>ppt_x</p:attrName>
                                        </p:attrNameLst>
                                      </p:cBhvr>
                                      <p:tavLst>
                                        <p:tav tm="0">
                                          <p:val>
                                            <p:strVal val="#ppt_x"/>
                                          </p:val>
                                        </p:tav>
                                        <p:tav tm="100000">
                                          <p:val>
                                            <p:strVal val="#ppt_x"/>
                                          </p:val>
                                        </p:tav>
                                      </p:tavLst>
                                    </p:anim>
                                    <p:anim calcmode="lin" valueType="num">
                                      <p:cBhvr>
                                        <p:cTn id="117" dur="2000" fill="hold"/>
                                        <p:tgtEl>
                                          <p:spTgt spid="20"/>
                                        </p:tgtEl>
                                        <p:attrNameLst>
                                          <p:attrName>ppt_y</p:attrName>
                                        </p:attrNameLst>
                                      </p:cBhvr>
                                      <p:tavLst>
                                        <p:tav tm="0">
                                          <p:val>
                                            <p:strVal val="#ppt_y-.1"/>
                                          </p:val>
                                        </p:tav>
                                        <p:tav tm="100000">
                                          <p:val>
                                            <p:strVal val="#ppt_y"/>
                                          </p:val>
                                        </p:tav>
                                      </p:tavLst>
                                    </p:anim>
                                  </p:childTnLst>
                                </p:cTn>
                              </p:par>
                            </p:childTnLst>
                          </p:cTn>
                        </p:par>
                        <p:par>
                          <p:cTn id="118" fill="hold">
                            <p:stCondLst>
                              <p:cond delay="32500"/>
                            </p:stCondLst>
                            <p:childTnLst>
                              <p:par>
                                <p:cTn id="119" presetID="47" presetClass="exit" presetSubtype="0" fill="hold" grpId="1" nodeType="afterEffect">
                                  <p:stCondLst>
                                    <p:cond delay="0"/>
                                  </p:stCondLst>
                                  <p:childTnLst>
                                    <p:animEffect transition="out" filter="fade">
                                      <p:cBhvr>
                                        <p:cTn id="120" dur="3000"/>
                                        <p:tgtEl>
                                          <p:spTgt spid="20"/>
                                        </p:tgtEl>
                                      </p:cBhvr>
                                    </p:animEffect>
                                    <p:anim calcmode="lin" valueType="num">
                                      <p:cBhvr>
                                        <p:cTn id="121" dur="3000"/>
                                        <p:tgtEl>
                                          <p:spTgt spid="20"/>
                                        </p:tgtEl>
                                        <p:attrNameLst>
                                          <p:attrName>ppt_x</p:attrName>
                                        </p:attrNameLst>
                                      </p:cBhvr>
                                      <p:tavLst>
                                        <p:tav tm="0">
                                          <p:val>
                                            <p:strVal val="ppt_x"/>
                                          </p:val>
                                        </p:tav>
                                        <p:tav tm="100000">
                                          <p:val>
                                            <p:strVal val="ppt_x"/>
                                          </p:val>
                                        </p:tav>
                                      </p:tavLst>
                                    </p:anim>
                                    <p:anim calcmode="lin" valueType="num">
                                      <p:cBhvr>
                                        <p:cTn id="122" dur="3000"/>
                                        <p:tgtEl>
                                          <p:spTgt spid="20"/>
                                        </p:tgtEl>
                                        <p:attrNameLst>
                                          <p:attrName>ppt_y</p:attrName>
                                        </p:attrNameLst>
                                      </p:cBhvr>
                                      <p:tavLst>
                                        <p:tav tm="0">
                                          <p:val>
                                            <p:strVal val="ppt_y"/>
                                          </p:val>
                                        </p:tav>
                                        <p:tav tm="100000">
                                          <p:val>
                                            <p:strVal val="ppt_y-.1"/>
                                          </p:val>
                                        </p:tav>
                                      </p:tavLst>
                                    </p:anim>
                                    <p:set>
                                      <p:cBhvr>
                                        <p:cTn id="123" dur="1" fill="hold">
                                          <p:stCondLst>
                                            <p:cond delay="29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9" grpId="0" animBg="1"/>
      <p:bldP spid="9" grpId="1" animBg="1"/>
      <p:bldP spid="10" grpId="0" animBg="1"/>
      <p:bldP spid="10" grpId="1" animBg="1"/>
      <p:bldP spid="11" grpId="0" animBg="1"/>
      <p:bldP spid="11" grpId="1" animBg="1"/>
      <p:bldP spid="7" grpId="0"/>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7543800" cy="1066800"/>
          </a:xfrm>
        </p:spPr>
        <p:txBody>
          <a:bodyPr>
            <a:normAutofit fontScale="90000"/>
          </a:bodyPr>
          <a:lstStyle/>
          <a:p>
            <a:r>
              <a:rPr lang="en-US" dirty="0"/>
              <a:t>Additional Benefits of Quitting Smoking or Going Tobacco-Free</a:t>
            </a:r>
          </a:p>
        </p:txBody>
      </p:sp>
      <p:sp>
        <p:nvSpPr>
          <p:cNvPr id="3" name="Content Placeholder 2"/>
          <p:cNvSpPr>
            <a:spLocks noGrp="1"/>
          </p:cNvSpPr>
          <p:nvPr>
            <p:ph idx="1"/>
          </p:nvPr>
        </p:nvSpPr>
        <p:spPr>
          <a:xfrm>
            <a:off x="240720" y="2057400"/>
            <a:ext cx="8610600" cy="4114800"/>
          </a:xfrm>
        </p:spPr>
        <p:txBody>
          <a:bodyPr>
            <a:noAutofit/>
          </a:bodyPr>
          <a:lstStyle/>
          <a:p>
            <a:r>
              <a:rPr lang="en-US" sz="2800" dirty="0"/>
              <a:t>Improved sense of smell and taste</a:t>
            </a:r>
          </a:p>
          <a:p>
            <a:r>
              <a:rPr lang="en-US" sz="2800" dirty="0">
                <a:solidFill>
                  <a:schemeClr val="tx2">
                    <a:lumMod val="60000"/>
                    <a:lumOff val="40000"/>
                  </a:schemeClr>
                </a:solidFill>
              </a:rPr>
              <a:t>Healthier looking skin</a:t>
            </a:r>
          </a:p>
          <a:p>
            <a:r>
              <a:rPr lang="en-US" sz="2800" dirty="0"/>
              <a:t>Whiter teeth</a:t>
            </a:r>
          </a:p>
          <a:p>
            <a:r>
              <a:rPr lang="en-US" sz="2800" dirty="0">
                <a:solidFill>
                  <a:schemeClr val="tx2">
                    <a:lumMod val="60000"/>
                    <a:lumOff val="40000"/>
                  </a:schemeClr>
                </a:solidFill>
              </a:rPr>
              <a:t>Healthier gums</a:t>
            </a:r>
          </a:p>
          <a:p>
            <a:r>
              <a:rPr lang="en-US" sz="2800" dirty="0"/>
              <a:t>Fresher breath</a:t>
            </a:r>
          </a:p>
          <a:p>
            <a:r>
              <a:rPr lang="en-US" sz="2800" dirty="0">
                <a:solidFill>
                  <a:schemeClr val="tx2">
                    <a:lumMod val="60000"/>
                    <a:lumOff val="40000"/>
                  </a:schemeClr>
                </a:solidFill>
              </a:rPr>
              <a:t>Able to participate in physical activities </a:t>
            </a:r>
          </a:p>
          <a:p>
            <a:r>
              <a:rPr lang="en-US" sz="2800" dirty="0"/>
              <a:t>Economic savings</a:t>
            </a:r>
          </a:p>
          <a:p>
            <a:r>
              <a:rPr lang="en-US" sz="2800" dirty="0">
                <a:solidFill>
                  <a:schemeClr val="tx2">
                    <a:lumMod val="60000"/>
                    <a:lumOff val="40000"/>
                  </a:schemeClr>
                </a:solidFill>
              </a:rPr>
              <a:t>No more smoking ban restrictions</a:t>
            </a:r>
          </a:p>
        </p:txBody>
      </p:sp>
      <p:sp>
        <p:nvSpPr>
          <p:cNvPr id="4" name="TextBox 3"/>
          <p:cNvSpPr txBox="1"/>
          <p:nvPr/>
        </p:nvSpPr>
        <p:spPr>
          <a:xfrm>
            <a:off x="-2" y="6529441"/>
            <a:ext cx="9092045" cy="307777"/>
          </a:xfrm>
          <a:prstGeom prst="rect">
            <a:avLst/>
          </a:prstGeom>
          <a:noFill/>
        </p:spPr>
        <p:txBody>
          <a:bodyPr wrap="square" rtlCol="0">
            <a:spAutoFit/>
          </a:bodyPr>
          <a:lstStyle/>
          <a:p>
            <a:r>
              <a:rPr lang="en-US" sz="1400" b="1" dirty="0" smtClean="0">
                <a:solidFill>
                  <a:schemeClr val="tx2">
                    <a:lumMod val="60000"/>
                    <a:lumOff val="40000"/>
                  </a:schemeClr>
                </a:solidFill>
              </a:rPr>
              <a:t>SOURCE:</a:t>
            </a:r>
            <a:r>
              <a:rPr lang="en-US" sz="1400" dirty="0">
                <a:solidFill>
                  <a:schemeClr val="tx2">
                    <a:lumMod val="60000"/>
                    <a:lumOff val="40000"/>
                  </a:schemeClr>
                </a:solidFill>
              </a:rPr>
              <a:t> The Body: The Complete HIV/AIDS Resource, accessed April 27, 2016</a:t>
            </a:r>
          </a:p>
        </p:txBody>
      </p:sp>
      <p:sp>
        <p:nvSpPr>
          <p:cNvPr id="5" name="Slide Number Placeholder 4"/>
          <p:cNvSpPr>
            <a:spLocks noGrp="1"/>
          </p:cNvSpPr>
          <p:nvPr>
            <p:ph type="sldNum" sz="quarter" idx="11"/>
          </p:nvPr>
        </p:nvSpPr>
        <p:spPr/>
        <p:txBody>
          <a:bodyPr/>
          <a:lstStyle/>
          <a:p>
            <a:fld id="{42FDEBBB-D812-4CD2-B983-5CFCE59D02BF}" type="slidenum">
              <a:rPr lang="en-US" smtClean="0"/>
              <a:pPr/>
              <a:t>88</a:t>
            </a:fld>
            <a:endParaRPr lang="en-US" dirty="0"/>
          </a:p>
        </p:txBody>
      </p:sp>
    </p:spTree>
    <p:extLst>
      <p:ext uri="{BB962C8B-B14F-4D97-AF65-F5344CB8AC3E}">
        <p14:creationId xmlns:p14="http://schemas.microsoft.com/office/powerpoint/2010/main" val="351498168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7772400" cy="1295400"/>
          </a:xfrm>
        </p:spPr>
        <p:txBody>
          <a:bodyPr>
            <a:normAutofit fontScale="90000"/>
          </a:bodyPr>
          <a:lstStyle/>
          <a:p>
            <a:r>
              <a:rPr lang="en-US" dirty="0"/>
              <a:t>What are the Main Types of Smoking Cessation Approaches?</a:t>
            </a:r>
          </a:p>
        </p:txBody>
      </p:sp>
      <p:sp>
        <p:nvSpPr>
          <p:cNvPr id="3" name="Content Placeholder 2"/>
          <p:cNvSpPr>
            <a:spLocks noGrp="1"/>
          </p:cNvSpPr>
          <p:nvPr>
            <p:ph idx="1"/>
          </p:nvPr>
        </p:nvSpPr>
        <p:spPr>
          <a:xfrm>
            <a:off x="457200" y="2133600"/>
            <a:ext cx="7620000" cy="4419600"/>
          </a:xfrm>
        </p:spPr>
        <p:txBody>
          <a:bodyPr>
            <a:normAutofit/>
          </a:bodyPr>
          <a:lstStyle/>
          <a:p>
            <a:r>
              <a:rPr lang="en-US" sz="3200" dirty="0"/>
              <a:t>Nicotine Replacement Therapies</a:t>
            </a:r>
          </a:p>
          <a:p>
            <a:pPr lvl="1"/>
            <a:r>
              <a:rPr lang="en-US" sz="3200" dirty="0">
                <a:solidFill>
                  <a:schemeClr val="tx2">
                    <a:lumMod val="60000"/>
                    <a:lumOff val="40000"/>
                  </a:schemeClr>
                </a:solidFill>
              </a:rPr>
              <a:t>Patch, spray, gum, lozenges</a:t>
            </a:r>
          </a:p>
          <a:p>
            <a:r>
              <a:rPr lang="en-US" sz="3200" dirty="0"/>
              <a:t>Other Medications</a:t>
            </a:r>
          </a:p>
          <a:p>
            <a:pPr lvl="1"/>
            <a:r>
              <a:rPr lang="en-US" sz="3200" dirty="0">
                <a:solidFill>
                  <a:schemeClr val="tx2">
                    <a:lumMod val="60000"/>
                    <a:lumOff val="40000"/>
                  </a:schemeClr>
                </a:solidFill>
              </a:rPr>
              <a:t>Bupropion (</a:t>
            </a:r>
            <a:r>
              <a:rPr lang="en-US" sz="3200" dirty="0" err="1">
                <a:solidFill>
                  <a:schemeClr val="tx2">
                    <a:lumMod val="60000"/>
                    <a:lumOff val="40000"/>
                  </a:schemeClr>
                </a:solidFill>
              </a:rPr>
              <a:t>Zyban</a:t>
            </a:r>
            <a:r>
              <a:rPr lang="en-US" sz="3200" dirty="0">
                <a:solidFill>
                  <a:schemeClr val="tx2">
                    <a:lumMod val="60000"/>
                    <a:lumOff val="40000"/>
                  </a:schemeClr>
                </a:solidFill>
              </a:rPr>
              <a:t>®)</a:t>
            </a:r>
          </a:p>
          <a:p>
            <a:pPr lvl="1"/>
            <a:r>
              <a:rPr lang="en-US" sz="3200" dirty="0" err="1">
                <a:solidFill>
                  <a:schemeClr val="tx2">
                    <a:lumMod val="60000"/>
                    <a:lumOff val="40000"/>
                  </a:schemeClr>
                </a:solidFill>
              </a:rPr>
              <a:t>Varenicline</a:t>
            </a:r>
            <a:r>
              <a:rPr lang="en-US" sz="3200" dirty="0">
                <a:solidFill>
                  <a:schemeClr val="tx2">
                    <a:lumMod val="60000"/>
                    <a:lumOff val="40000"/>
                  </a:schemeClr>
                </a:solidFill>
              </a:rPr>
              <a:t> (Chantix®)</a:t>
            </a:r>
          </a:p>
          <a:p>
            <a:r>
              <a:rPr lang="en-US" sz="3200" dirty="0"/>
              <a:t>Behavioral Treatments</a:t>
            </a:r>
          </a:p>
          <a:p>
            <a:r>
              <a:rPr lang="en-US" sz="3200" dirty="0" err="1"/>
              <a:t>Quitlines</a:t>
            </a:r>
            <a:endParaRPr lang="en-US" sz="32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0427" y="3352800"/>
            <a:ext cx="3874008" cy="2905506"/>
          </a:xfrm>
          <a:prstGeom prst="rect">
            <a:avLst/>
          </a:prstGeom>
          <a:effectLst>
            <a:softEdge rad="63500"/>
          </a:effectLst>
        </p:spPr>
      </p:pic>
      <p:sp>
        <p:nvSpPr>
          <p:cNvPr id="5" name="TextBox 4"/>
          <p:cNvSpPr txBox="1"/>
          <p:nvPr/>
        </p:nvSpPr>
        <p:spPr>
          <a:xfrm>
            <a:off x="-1" y="6550223"/>
            <a:ext cx="9024435" cy="307777"/>
          </a:xfrm>
          <a:prstGeom prst="rect">
            <a:avLst/>
          </a:prstGeom>
          <a:noFill/>
        </p:spPr>
        <p:txBody>
          <a:bodyPr wrap="square" rtlCol="0">
            <a:spAutoFit/>
          </a:bodyPr>
          <a:lstStyle/>
          <a:p>
            <a:r>
              <a:rPr lang="en-US" sz="1400" b="1" dirty="0">
                <a:solidFill>
                  <a:schemeClr val="tx2">
                    <a:lumMod val="60000"/>
                    <a:lumOff val="40000"/>
                  </a:schemeClr>
                </a:solidFill>
              </a:rPr>
              <a:t>SOURCES:</a:t>
            </a:r>
            <a:r>
              <a:rPr lang="en-US" sz="1400" dirty="0">
                <a:solidFill>
                  <a:schemeClr val="tx2">
                    <a:lumMod val="60000"/>
                    <a:lumOff val="40000"/>
                  </a:schemeClr>
                </a:solidFill>
              </a:rPr>
              <a:t> NIDA, 2016; The Body: The Complete HIV/AIDS Resource, accessed April 27, 2016</a:t>
            </a:r>
          </a:p>
        </p:txBody>
      </p:sp>
      <p:sp>
        <p:nvSpPr>
          <p:cNvPr id="6" name="Slide Number Placeholder 5"/>
          <p:cNvSpPr>
            <a:spLocks noGrp="1"/>
          </p:cNvSpPr>
          <p:nvPr>
            <p:ph type="sldNum" sz="quarter" idx="11"/>
          </p:nvPr>
        </p:nvSpPr>
        <p:spPr/>
        <p:txBody>
          <a:bodyPr/>
          <a:lstStyle/>
          <a:p>
            <a:fld id="{42FDEBBB-D812-4CD2-B983-5CFCE59D02BF}" type="slidenum">
              <a:rPr lang="en-US" smtClean="0"/>
              <a:pPr/>
              <a:t>89</a:t>
            </a:fld>
            <a:endParaRPr lang="en-US" dirty="0"/>
          </a:p>
        </p:txBody>
      </p:sp>
    </p:spTree>
    <p:extLst>
      <p:ext uri="{BB962C8B-B14F-4D97-AF65-F5344CB8AC3E}">
        <p14:creationId xmlns:p14="http://schemas.microsoft.com/office/powerpoint/2010/main" val="3454378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Pre-Test Question</a:t>
            </a:r>
          </a:p>
        </p:txBody>
      </p:sp>
      <p:sp>
        <p:nvSpPr>
          <p:cNvPr id="3" name="Content Placeholder 2"/>
          <p:cNvSpPr>
            <a:spLocks noGrp="1"/>
          </p:cNvSpPr>
          <p:nvPr>
            <p:ph idx="1"/>
          </p:nvPr>
        </p:nvSpPr>
        <p:spPr>
          <a:xfrm>
            <a:off x="914400" y="1981200"/>
            <a:ext cx="7315200" cy="3539527"/>
          </a:xfrm>
        </p:spPr>
        <p:txBody>
          <a:bodyPr>
            <a:noAutofit/>
          </a:bodyPr>
          <a:lstStyle/>
          <a:p>
            <a:pPr marL="45720" indent="0">
              <a:buNone/>
            </a:pPr>
            <a:r>
              <a:rPr lang="en-US" sz="2800" dirty="0"/>
              <a:t>5. How many classes of FDA-approved smoking cessation medications are available?</a:t>
            </a:r>
          </a:p>
          <a:p>
            <a:pPr marL="502920" indent="-457200">
              <a:buFont typeface="+mj-lt"/>
              <a:buAutoNum type="alphaUcPeriod"/>
            </a:pPr>
            <a:endParaRPr lang="en-US" sz="2800" dirty="0"/>
          </a:p>
          <a:p>
            <a:pPr marL="502920" indent="-457200">
              <a:buFont typeface="+mj-lt"/>
              <a:buAutoNum type="alphaUcPeriod"/>
            </a:pPr>
            <a:r>
              <a:rPr lang="en-US" sz="2800" dirty="0">
                <a:solidFill>
                  <a:schemeClr val="tx2">
                    <a:lumMod val="60000"/>
                    <a:lumOff val="40000"/>
                  </a:schemeClr>
                </a:solidFill>
              </a:rPr>
              <a:t>None</a:t>
            </a:r>
          </a:p>
          <a:p>
            <a:pPr marL="502920" indent="-457200">
              <a:buFont typeface="+mj-lt"/>
              <a:buAutoNum type="alphaUcPeriod"/>
            </a:pPr>
            <a:r>
              <a:rPr lang="en-US" sz="2800" dirty="0">
                <a:solidFill>
                  <a:schemeClr val="tx2">
                    <a:lumMod val="60000"/>
                    <a:lumOff val="40000"/>
                  </a:schemeClr>
                </a:solidFill>
              </a:rPr>
              <a:t>1</a:t>
            </a:r>
          </a:p>
          <a:p>
            <a:pPr marL="502920" indent="-457200">
              <a:buFont typeface="+mj-lt"/>
              <a:buAutoNum type="alphaUcPeriod"/>
            </a:pPr>
            <a:r>
              <a:rPr lang="en-US" sz="2800" dirty="0">
                <a:solidFill>
                  <a:schemeClr val="tx2">
                    <a:lumMod val="60000"/>
                    <a:lumOff val="40000"/>
                  </a:schemeClr>
                </a:solidFill>
              </a:rPr>
              <a:t>3</a:t>
            </a:r>
          </a:p>
          <a:p>
            <a:pPr marL="502920" indent="-457200">
              <a:buFont typeface="+mj-lt"/>
              <a:buAutoNum type="alphaUcPeriod"/>
            </a:pPr>
            <a:r>
              <a:rPr lang="en-US" sz="2800" dirty="0">
                <a:solidFill>
                  <a:schemeClr val="tx2">
                    <a:lumMod val="60000"/>
                    <a:lumOff val="40000"/>
                  </a:schemeClr>
                </a:solidFill>
              </a:rPr>
              <a:t>5</a:t>
            </a:r>
          </a:p>
          <a:p>
            <a:pPr marL="502920" indent="-457200">
              <a:buFont typeface="+mj-lt"/>
              <a:buAutoNum type="alphaUcPeriod"/>
            </a:pPr>
            <a:r>
              <a:rPr lang="en-US" sz="2800" dirty="0">
                <a:solidFill>
                  <a:schemeClr val="tx2">
                    <a:lumMod val="60000"/>
                    <a:lumOff val="40000"/>
                  </a:schemeClr>
                </a:solidFill>
              </a:rPr>
              <a:t>More than 10</a:t>
            </a:r>
          </a:p>
        </p:txBody>
      </p:sp>
      <p:sp>
        <p:nvSpPr>
          <p:cNvPr id="4" name="Slide Number Placeholder 3"/>
          <p:cNvSpPr>
            <a:spLocks noGrp="1"/>
          </p:cNvSpPr>
          <p:nvPr>
            <p:ph type="sldNum" sz="quarter" idx="11"/>
          </p:nvPr>
        </p:nvSpPr>
        <p:spPr/>
        <p:txBody>
          <a:bodyPr/>
          <a:lstStyle/>
          <a:p>
            <a:fld id="{42FDEBBB-D812-4CD2-B983-5CFCE59D02BF}" type="slidenum">
              <a:rPr lang="en-US" smtClean="0"/>
              <a:pPr/>
              <a:t>9</a:t>
            </a:fld>
            <a:endParaRPr lang="en-US" dirty="0"/>
          </a:p>
        </p:txBody>
      </p:sp>
    </p:spTree>
    <p:extLst>
      <p:ext uri="{BB962C8B-B14F-4D97-AF65-F5344CB8AC3E}">
        <p14:creationId xmlns:p14="http://schemas.microsoft.com/office/powerpoint/2010/main" val="254709193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Other Types of Smoking Cessation Approaches</a:t>
            </a:r>
          </a:p>
        </p:txBody>
      </p:sp>
      <p:sp>
        <p:nvSpPr>
          <p:cNvPr id="3" name="Content Placeholder 2"/>
          <p:cNvSpPr>
            <a:spLocks noGrp="1"/>
          </p:cNvSpPr>
          <p:nvPr>
            <p:ph idx="1"/>
          </p:nvPr>
        </p:nvSpPr>
        <p:spPr>
          <a:xfrm>
            <a:off x="304800" y="2209800"/>
            <a:ext cx="7315200" cy="3539527"/>
          </a:xfrm>
        </p:spPr>
        <p:txBody>
          <a:bodyPr>
            <a:normAutofit/>
          </a:bodyPr>
          <a:lstStyle/>
          <a:p>
            <a:r>
              <a:rPr lang="en-US" sz="2800" dirty="0"/>
              <a:t>Acupuncture</a:t>
            </a:r>
          </a:p>
          <a:p>
            <a:r>
              <a:rPr lang="en-US" sz="2800" dirty="0"/>
              <a:t>Hypnosis</a:t>
            </a:r>
          </a:p>
          <a:p>
            <a:r>
              <a:rPr lang="en-US" sz="2800" dirty="0"/>
              <a:t>Counseling and support</a:t>
            </a:r>
          </a:p>
        </p:txBody>
      </p:sp>
      <p:sp>
        <p:nvSpPr>
          <p:cNvPr id="4" name="TextBox 3"/>
          <p:cNvSpPr txBox="1"/>
          <p:nvPr/>
        </p:nvSpPr>
        <p:spPr>
          <a:xfrm>
            <a:off x="-2" y="6529441"/>
            <a:ext cx="9092045" cy="307777"/>
          </a:xfrm>
          <a:prstGeom prst="rect">
            <a:avLst/>
          </a:prstGeom>
          <a:noFill/>
        </p:spPr>
        <p:txBody>
          <a:bodyPr wrap="square" rtlCol="0">
            <a:spAutoFit/>
          </a:bodyPr>
          <a:lstStyle/>
          <a:p>
            <a:r>
              <a:rPr lang="en-US" sz="1400" b="1" dirty="0">
                <a:solidFill>
                  <a:schemeClr val="tx2">
                    <a:lumMod val="60000"/>
                    <a:lumOff val="40000"/>
                  </a:schemeClr>
                </a:solidFill>
              </a:rPr>
              <a:t>SOURCE:</a:t>
            </a:r>
            <a:r>
              <a:rPr lang="en-US" sz="1400" dirty="0">
                <a:solidFill>
                  <a:schemeClr val="tx2">
                    <a:lumMod val="60000"/>
                    <a:lumOff val="40000"/>
                  </a:schemeClr>
                </a:solidFill>
              </a:rPr>
              <a:t> The Body: The Complete HIV/AIDS Resource, accessed April 27, 2016</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2209800"/>
            <a:ext cx="3874008" cy="2905506"/>
          </a:xfrm>
          <a:prstGeom prst="rect">
            <a:avLst/>
          </a:prstGeom>
          <a:effectLst>
            <a:softEdge rad="63500"/>
          </a:effectLst>
        </p:spPr>
      </p:pic>
      <p:sp>
        <p:nvSpPr>
          <p:cNvPr id="6" name="Slide Number Placeholder 5"/>
          <p:cNvSpPr>
            <a:spLocks noGrp="1"/>
          </p:cNvSpPr>
          <p:nvPr>
            <p:ph type="sldNum" sz="quarter" idx="11"/>
          </p:nvPr>
        </p:nvSpPr>
        <p:spPr/>
        <p:txBody>
          <a:bodyPr/>
          <a:lstStyle/>
          <a:p>
            <a:fld id="{42FDEBBB-D812-4CD2-B983-5CFCE59D02BF}" type="slidenum">
              <a:rPr lang="en-US" smtClean="0"/>
              <a:pPr/>
              <a:t>90</a:t>
            </a:fld>
            <a:endParaRPr lang="en-US" dirty="0"/>
          </a:p>
        </p:txBody>
      </p:sp>
    </p:spTree>
    <p:extLst>
      <p:ext uri="{BB962C8B-B14F-4D97-AF65-F5344CB8AC3E}">
        <p14:creationId xmlns:p14="http://schemas.microsoft.com/office/powerpoint/2010/main" val="53362779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7315200" cy="849297"/>
          </a:xfrm>
        </p:spPr>
        <p:txBody>
          <a:bodyPr>
            <a:normAutofit fontScale="90000"/>
          </a:bodyPr>
          <a:lstStyle/>
          <a:p>
            <a:r>
              <a:rPr lang="en-US" dirty="0" err="1"/>
              <a:t>Quitlines</a:t>
            </a:r>
            <a:r>
              <a:rPr lang="en-US" dirty="0"/>
              <a:t> and Behavioral Health</a:t>
            </a:r>
          </a:p>
        </p:txBody>
      </p:sp>
      <p:pic>
        <p:nvPicPr>
          <p:cNvPr id="4"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90600" y="3810000"/>
            <a:ext cx="7315200" cy="2727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0" y="6550223"/>
            <a:ext cx="5181600" cy="307777"/>
          </a:xfrm>
          <a:prstGeom prst="rect">
            <a:avLst/>
          </a:prstGeom>
          <a:noFill/>
        </p:spPr>
        <p:txBody>
          <a:bodyPr wrap="square" rtlCol="0">
            <a:spAutoFit/>
          </a:bodyPr>
          <a:lstStyle/>
          <a:p>
            <a:r>
              <a:rPr lang="en-US" sz="1400" b="1" dirty="0">
                <a:solidFill>
                  <a:schemeClr val="tx2">
                    <a:lumMod val="60000"/>
                    <a:lumOff val="40000"/>
                  </a:schemeClr>
                </a:solidFill>
              </a:rPr>
              <a:t>SOURCE:</a:t>
            </a:r>
            <a:r>
              <a:rPr lang="en-US" sz="1400" dirty="0">
                <a:solidFill>
                  <a:schemeClr val="tx2">
                    <a:lumMod val="60000"/>
                    <a:lumOff val="40000"/>
                  </a:schemeClr>
                </a:solidFill>
              </a:rPr>
              <a:t> Slide courtesy of Steven A. Schroeder, MD, 2015.</a:t>
            </a:r>
          </a:p>
        </p:txBody>
      </p:sp>
      <p:sp>
        <p:nvSpPr>
          <p:cNvPr id="6" name="Rectangle 5"/>
          <p:cNvSpPr/>
          <p:nvPr/>
        </p:nvSpPr>
        <p:spPr>
          <a:xfrm>
            <a:off x="381000" y="1676400"/>
            <a:ext cx="8458200" cy="2031325"/>
          </a:xfrm>
          <a:prstGeom prst="rect">
            <a:avLst/>
          </a:prstGeom>
        </p:spPr>
        <p:txBody>
          <a:bodyPr wrap="square">
            <a:spAutoFit/>
          </a:bodyPr>
          <a:lstStyle/>
          <a:p>
            <a:pPr>
              <a:lnSpc>
                <a:spcPct val="90000"/>
              </a:lnSpc>
              <a:defRPr/>
            </a:pPr>
            <a:r>
              <a:rPr lang="en-US" sz="2800" dirty="0"/>
              <a:t>Do </a:t>
            </a:r>
            <a:r>
              <a:rPr lang="en-US" sz="2800" dirty="0" err="1"/>
              <a:t>quitlines</a:t>
            </a:r>
            <a:r>
              <a:rPr lang="en-US" sz="2800" dirty="0"/>
              <a:t> work for people with MI and/or SUD?</a:t>
            </a:r>
          </a:p>
          <a:p>
            <a:pPr>
              <a:lnSpc>
                <a:spcPct val="90000"/>
              </a:lnSpc>
              <a:defRPr/>
            </a:pPr>
            <a:r>
              <a:rPr lang="en-US" sz="2800" dirty="0"/>
              <a:t>	</a:t>
            </a:r>
            <a:r>
              <a:rPr lang="en-US" sz="2800" i="1" dirty="0">
                <a:solidFill>
                  <a:schemeClr val="tx2">
                    <a:lumMod val="60000"/>
                    <a:lumOff val="40000"/>
                  </a:schemeClr>
                </a:solidFill>
              </a:rPr>
              <a:t>Yes! </a:t>
            </a:r>
          </a:p>
          <a:p>
            <a:pPr>
              <a:lnSpc>
                <a:spcPct val="90000"/>
              </a:lnSpc>
              <a:defRPr/>
            </a:pPr>
            <a:endParaRPr lang="en-US" sz="2800" dirty="0"/>
          </a:p>
          <a:p>
            <a:pPr>
              <a:lnSpc>
                <a:spcPct val="90000"/>
              </a:lnSpc>
              <a:defRPr/>
            </a:pPr>
            <a:r>
              <a:rPr lang="en-US" sz="2800" dirty="0"/>
              <a:t>Are they able to meet the demand?  	</a:t>
            </a:r>
            <a:br>
              <a:rPr lang="en-US" sz="2800" dirty="0"/>
            </a:br>
            <a:r>
              <a:rPr lang="en-US" sz="2800" dirty="0"/>
              <a:t>	</a:t>
            </a:r>
            <a:r>
              <a:rPr lang="en-US" sz="2800" i="1" dirty="0">
                <a:solidFill>
                  <a:schemeClr val="tx2">
                    <a:lumMod val="60000"/>
                    <a:lumOff val="40000"/>
                  </a:schemeClr>
                </a:solidFill>
              </a:rPr>
              <a:t>They are underused</a:t>
            </a:r>
          </a:p>
        </p:txBody>
      </p:sp>
      <p:sp>
        <p:nvSpPr>
          <p:cNvPr id="3" name="Slide Number Placeholder 2"/>
          <p:cNvSpPr>
            <a:spLocks noGrp="1"/>
          </p:cNvSpPr>
          <p:nvPr>
            <p:ph type="sldNum" sz="quarter" idx="11"/>
          </p:nvPr>
        </p:nvSpPr>
        <p:spPr/>
        <p:txBody>
          <a:bodyPr/>
          <a:lstStyle/>
          <a:p>
            <a:fld id="{42FDEBBB-D812-4CD2-B983-5CFCE59D02BF}" type="slidenum">
              <a:rPr lang="en-US" smtClean="0"/>
              <a:pPr/>
              <a:t>91</a:t>
            </a:fld>
            <a:endParaRPr lang="en-US" dirty="0"/>
          </a:p>
        </p:txBody>
      </p:sp>
    </p:spTree>
    <p:extLst>
      <p:ext uri="{BB962C8B-B14F-4D97-AF65-F5344CB8AC3E}">
        <p14:creationId xmlns:p14="http://schemas.microsoft.com/office/powerpoint/2010/main" val="203964804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74703"/>
            <a:ext cx="7315200" cy="1154097"/>
          </a:xfrm>
        </p:spPr>
        <p:txBody>
          <a:bodyPr>
            <a:noAutofit/>
          </a:bodyPr>
          <a:lstStyle/>
          <a:p>
            <a:r>
              <a:rPr lang="en-US" sz="3600" dirty="0"/>
              <a:t>Smoking Cessation Linked to Reduced Prevalence of Substance Use and Mental Health Disorders</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0" y="1828800"/>
            <a:ext cx="6477000" cy="458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1"/>
          </p:nvPr>
        </p:nvSpPr>
        <p:spPr/>
        <p:txBody>
          <a:bodyPr/>
          <a:lstStyle/>
          <a:p>
            <a:fld id="{42FDEBBB-D812-4CD2-B983-5CFCE59D02BF}" type="slidenum">
              <a:rPr lang="en-US" smtClean="0"/>
              <a:pPr/>
              <a:t>92</a:t>
            </a:fld>
            <a:endParaRPr lang="en-US" dirty="0"/>
          </a:p>
        </p:txBody>
      </p:sp>
      <p:sp>
        <p:nvSpPr>
          <p:cNvPr id="5" name="TextBox 4"/>
          <p:cNvSpPr txBox="1"/>
          <p:nvPr/>
        </p:nvSpPr>
        <p:spPr>
          <a:xfrm>
            <a:off x="0" y="6550223"/>
            <a:ext cx="5181600" cy="307777"/>
          </a:xfrm>
          <a:prstGeom prst="rect">
            <a:avLst/>
          </a:prstGeom>
          <a:noFill/>
        </p:spPr>
        <p:txBody>
          <a:bodyPr wrap="square" rtlCol="0">
            <a:spAutoFit/>
          </a:bodyPr>
          <a:lstStyle/>
          <a:p>
            <a:r>
              <a:rPr lang="en-US" sz="1400" b="1" dirty="0">
                <a:solidFill>
                  <a:schemeClr val="tx2">
                    <a:lumMod val="60000"/>
                    <a:lumOff val="40000"/>
                  </a:schemeClr>
                </a:solidFill>
              </a:rPr>
              <a:t>SOURCE:</a:t>
            </a:r>
            <a:r>
              <a:rPr lang="en-US" sz="1400" dirty="0">
                <a:solidFill>
                  <a:schemeClr val="tx2">
                    <a:lumMod val="60000"/>
                    <a:lumOff val="40000"/>
                  </a:schemeClr>
                </a:solidFill>
              </a:rPr>
              <a:t> </a:t>
            </a:r>
            <a:r>
              <a:rPr lang="en-US" sz="1400" dirty="0" smtClean="0">
                <a:solidFill>
                  <a:schemeClr val="tx2">
                    <a:lumMod val="60000"/>
                    <a:lumOff val="40000"/>
                  </a:schemeClr>
                </a:solidFill>
              </a:rPr>
              <a:t>NIDA, 2016; Cavazos-</a:t>
            </a:r>
            <a:r>
              <a:rPr lang="en-US" sz="1400" dirty="0" err="1" smtClean="0">
                <a:solidFill>
                  <a:schemeClr val="tx2">
                    <a:lumMod val="60000"/>
                    <a:lumOff val="40000"/>
                  </a:schemeClr>
                </a:solidFill>
              </a:rPr>
              <a:t>Regh</a:t>
            </a:r>
            <a:r>
              <a:rPr lang="en-US" sz="1400" dirty="0" smtClean="0">
                <a:solidFill>
                  <a:schemeClr val="tx2">
                    <a:lumMod val="60000"/>
                    <a:lumOff val="40000"/>
                  </a:schemeClr>
                </a:solidFill>
              </a:rPr>
              <a:t> et al., 2014.</a:t>
            </a:r>
            <a:endParaRPr lang="en-US" sz="1400" dirty="0">
              <a:solidFill>
                <a:schemeClr val="tx2">
                  <a:lumMod val="60000"/>
                  <a:lumOff val="40000"/>
                </a:schemeClr>
              </a:solidFill>
            </a:endParaRPr>
          </a:p>
        </p:txBody>
      </p:sp>
    </p:spTree>
    <p:extLst>
      <p:ext uri="{BB962C8B-B14F-4D97-AF65-F5344CB8AC3E}">
        <p14:creationId xmlns:p14="http://schemas.microsoft.com/office/powerpoint/2010/main" val="172770572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7315200" cy="925497"/>
          </a:xfrm>
        </p:spPr>
        <p:txBody>
          <a:bodyPr/>
          <a:lstStyle/>
          <a:p>
            <a:r>
              <a:rPr lang="en-US" dirty="0"/>
              <a:t>What Can You Do?</a:t>
            </a:r>
          </a:p>
        </p:txBody>
      </p:sp>
      <p:sp>
        <p:nvSpPr>
          <p:cNvPr id="3" name="Content Placeholder 2"/>
          <p:cNvSpPr>
            <a:spLocks noGrp="1"/>
          </p:cNvSpPr>
          <p:nvPr>
            <p:ph idx="1"/>
          </p:nvPr>
        </p:nvSpPr>
        <p:spPr>
          <a:xfrm>
            <a:off x="533400" y="1828800"/>
            <a:ext cx="8229600" cy="4876800"/>
          </a:xfrm>
        </p:spPr>
        <p:txBody>
          <a:bodyPr>
            <a:noAutofit/>
          </a:bodyPr>
          <a:lstStyle/>
          <a:p>
            <a:pPr>
              <a:defRPr/>
            </a:pPr>
            <a:r>
              <a:rPr lang="en-US" sz="2800" dirty="0"/>
              <a:t>Referral patients to the </a:t>
            </a:r>
            <a:r>
              <a:rPr lang="en-US" sz="2800" dirty="0" err="1"/>
              <a:t>quitline</a:t>
            </a:r>
            <a:r>
              <a:rPr lang="en-US" sz="2800" dirty="0"/>
              <a:t> </a:t>
            </a:r>
          </a:p>
          <a:p>
            <a:pPr lvl="1">
              <a:defRPr/>
            </a:pPr>
            <a:r>
              <a:rPr lang="en-US" sz="2800" dirty="0">
                <a:solidFill>
                  <a:schemeClr val="tx2">
                    <a:lumMod val="60000"/>
                    <a:lumOff val="40000"/>
                  </a:schemeClr>
                </a:solidFill>
              </a:rPr>
              <a:t>1-800-QUITNOW</a:t>
            </a:r>
          </a:p>
          <a:p>
            <a:pPr>
              <a:defRPr/>
            </a:pPr>
            <a:r>
              <a:rPr lang="en-US" sz="2800" dirty="0"/>
              <a:t>Purchase a carbon monoxide breathalyzer</a:t>
            </a:r>
          </a:p>
          <a:p>
            <a:pPr lvl="1">
              <a:defRPr/>
            </a:pPr>
            <a:r>
              <a:rPr lang="en-US" sz="2800" dirty="0">
                <a:solidFill>
                  <a:schemeClr val="tx2">
                    <a:lumMod val="60000"/>
                    <a:lumOff val="40000"/>
                  </a:schemeClr>
                </a:solidFill>
              </a:rPr>
              <a:t>Costs about $500 plus disposal mouthpieces</a:t>
            </a:r>
          </a:p>
          <a:p>
            <a:pPr>
              <a:defRPr/>
            </a:pPr>
            <a:r>
              <a:rPr lang="en-US" sz="2800" dirty="0"/>
              <a:t>Ask all patients this question:</a:t>
            </a:r>
          </a:p>
          <a:p>
            <a:pPr lvl="1">
              <a:defRPr/>
            </a:pPr>
            <a:r>
              <a:rPr lang="en-US" sz="2800" i="1" dirty="0">
                <a:solidFill>
                  <a:schemeClr val="tx2">
                    <a:lumMod val="60000"/>
                    <a:lumOff val="40000"/>
                  </a:schemeClr>
                </a:solidFill>
              </a:rPr>
              <a:t>“When do you have your first cigarette of the day?”</a:t>
            </a:r>
          </a:p>
          <a:p>
            <a:pPr>
              <a:defRPr/>
            </a:pPr>
            <a:r>
              <a:rPr lang="en-US" sz="2800" dirty="0"/>
              <a:t>Approach smoking as a </a:t>
            </a:r>
            <a:r>
              <a:rPr lang="en-US" sz="2800" dirty="0">
                <a:solidFill>
                  <a:schemeClr val="tx2">
                    <a:lumMod val="60000"/>
                    <a:lumOff val="40000"/>
                  </a:schemeClr>
                </a:solidFill>
              </a:rPr>
              <a:t>chronic illness</a:t>
            </a:r>
            <a:r>
              <a:rPr lang="en-US" sz="2800" dirty="0"/>
              <a:t>, just like HIV/AIDS</a:t>
            </a:r>
          </a:p>
          <a:p>
            <a:endParaRPr lang="en-US" sz="2800" dirty="0"/>
          </a:p>
        </p:txBody>
      </p:sp>
      <p:sp>
        <p:nvSpPr>
          <p:cNvPr id="4" name="Slide Number Placeholder 3"/>
          <p:cNvSpPr>
            <a:spLocks noGrp="1"/>
          </p:cNvSpPr>
          <p:nvPr>
            <p:ph type="sldNum" sz="quarter" idx="11"/>
          </p:nvPr>
        </p:nvSpPr>
        <p:spPr/>
        <p:txBody>
          <a:bodyPr/>
          <a:lstStyle/>
          <a:p>
            <a:fld id="{42FDEBBB-D812-4CD2-B983-5CFCE59D02BF}" type="slidenum">
              <a:rPr lang="en-US" smtClean="0"/>
              <a:pPr/>
              <a:t>93</a:t>
            </a:fld>
            <a:endParaRPr lang="en-US" dirty="0"/>
          </a:p>
        </p:txBody>
      </p:sp>
    </p:spTree>
    <p:extLst>
      <p:ext uri="{BB962C8B-B14F-4D97-AF65-F5344CB8AC3E}">
        <p14:creationId xmlns:p14="http://schemas.microsoft.com/office/powerpoint/2010/main" val="174999300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7315200" cy="1154097"/>
          </a:xfrm>
        </p:spPr>
        <p:txBody>
          <a:bodyPr>
            <a:normAutofit fontScale="90000"/>
          </a:bodyPr>
          <a:lstStyle/>
          <a:p>
            <a:r>
              <a:rPr lang="en-US" dirty="0"/>
              <a:t>Cognitive Strategies for Smoking Cessation</a:t>
            </a:r>
          </a:p>
        </p:txBody>
      </p:sp>
      <p:sp>
        <p:nvSpPr>
          <p:cNvPr id="3" name="Content Placeholder 2"/>
          <p:cNvSpPr>
            <a:spLocks noGrp="1"/>
          </p:cNvSpPr>
          <p:nvPr>
            <p:ph idx="1"/>
          </p:nvPr>
        </p:nvSpPr>
        <p:spPr>
          <a:xfrm>
            <a:off x="457200" y="1981200"/>
            <a:ext cx="8382000" cy="4648200"/>
          </a:xfrm>
        </p:spPr>
        <p:txBody>
          <a:bodyPr>
            <a:noAutofit/>
          </a:bodyPr>
          <a:lstStyle/>
          <a:p>
            <a:pPr>
              <a:lnSpc>
                <a:spcPct val="150000"/>
              </a:lnSpc>
              <a:spcBef>
                <a:spcPts val="0"/>
              </a:spcBef>
            </a:pPr>
            <a:r>
              <a:rPr lang="en-US" sz="2800" dirty="0"/>
              <a:t>Review </a:t>
            </a:r>
            <a:r>
              <a:rPr lang="en-US" sz="2800" dirty="0">
                <a:solidFill>
                  <a:schemeClr val="tx2">
                    <a:lumMod val="60000"/>
                    <a:lumOff val="40000"/>
                  </a:schemeClr>
                </a:solidFill>
              </a:rPr>
              <a:t>commitment to quit</a:t>
            </a:r>
          </a:p>
          <a:p>
            <a:pPr>
              <a:lnSpc>
                <a:spcPct val="150000"/>
              </a:lnSpc>
              <a:spcBef>
                <a:spcPts val="0"/>
              </a:spcBef>
            </a:pPr>
            <a:r>
              <a:rPr lang="en-US" sz="2800" dirty="0"/>
              <a:t>Focus on </a:t>
            </a:r>
            <a:r>
              <a:rPr lang="en-US" sz="2800" dirty="0">
                <a:solidFill>
                  <a:schemeClr val="tx2">
                    <a:lumMod val="60000"/>
                    <a:lumOff val="40000"/>
                  </a:schemeClr>
                </a:solidFill>
              </a:rPr>
              <a:t>downsides</a:t>
            </a:r>
            <a:r>
              <a:rPr lang="en-US" sz="2800" dirty="0"/>
              <a:t> of tobacco use</a:t>
            </a:r>
          </a:p>
          <a:p>
            <a:pPr>
              <a:lnSpc>
                <a:spcPct val="150000"/>
              </a:lnSpc>
              <a:spcBef>
                <a:spcPts val="0"/>
              </a:spcBef>
            </a:pPr>
            <a:r>
              <a:rPr lang="en-US" sz="2800" dirty="0">
                <a:solidFill>
                  <a:schemeClr val="tx2">
                    <a:lumMod val="60000"/>
                    <a:lumOff val="40000"/>
                  </a:schemeClr>
                </a:solidFill>
              </a:rPr>
              <a:t>Reframe</a:t>
            </a:r>
            <a:r>
              <a:rPr lang="en-US" sz="2800" dirty="0"/>
              <a:t> smoking thoughts</a:t>
            </a:r>
          </a:p>
          <a:p>
            <a:pPr>
              <a:lnSpc>
                <a:spcPct val="150000"/>
              </a:lnSpc>
              <a:spcBef>
                <a:spcPts val="0"/>
              </a:spcBef>
            </a:pPr>
            <a:r>
              <a:rPr lang="en-US" sz="2800" dirty="0">
                <a:solidFill>
                  <a:schemeClr val="tx2">
                    <a:lumMod val="60000"/>
                    <a:lumOff val="40000"/>
                  </a:schemeClr>
                </a:solidFill>
              </a:rPr>
              <a:t>Distractive thinking</a:t>
            </a:r>
          </a:p>
          <a:p>
            <a:pPr>
              <a:lnSpc>
                <a:spcPct val="150000"/>
              </a:lnSpc>
              <a:spcBef>
                <a:spcPts val="0"/>
              </a:spcBef>
            </a:pPr>
            <a:r>
              <a:rPr lang="en-US" sz="2800" dirty="0"/>
              <a:t>Positive self-talks, </a:t>
            </a:r>
            <a:r>
              <a:rPr lang="en-US" sz="2800" dirty="0">
                <a:solidFill>
                  <a:schemeClr val="tx2">
                    <a:lumMod val="60000"/>
                    <a:lumOff val="40000"/>
                  </a:schemeClr>
                </a:solidFill>
              </a:rPr>
              <a:t>“pep talks”</a:t>
            </a:r>
          </a:p>
          <a:p>
            <a:pPr>
              <a:lnSpc>
                <a:spcPct val="150000"/>
              </a:lnSpc>
              <a:spcBef>
                <a:spcPts val="0"/>
              </a:spcBef>
            </a:pPr>
            <a:r>
              <a:rPr lang="en-US" sz="2800" dirty="0"/>
              <a:t>Relaxation through </a:t>
            </a:r>
            <a:r>
              <a:rPr lang="en-US" sz="2800" dirty="0">
                <a:solidFill>
                  <a:schemeClr val="tx2">
                    <a:lumMod val="60000"/>
                    <a:lumOff val="40000"/>
                  </a:schemeClr>
                </a:solidFill>
              </a:rPr>
              <a:t>imagery</a:t>
            </a:r>
          </a:p>
          <a:p>
            <a:pPr>
              <a:lnSpc>
                <a:spcPct val="150000"/>
              </a:lnSpc>
              <a:spcBef>
                <a:spcPts val="0"/>
              </a:spcBef>
            </a:pPr>
            <a:r>
              <a:rPr lang="en-US" sz="2800" dirty="0"/>
              <a:t>Mental</a:t>
            </a:r>
            <a:r>
              <a:rPr lang="en-US" sz="2800" dirty="0">
                <a:solidFill>
                  <a:schemeClr val="tx2">
                    <a:lumMod val="60000"/>
                    <a:lumOff val="40000"/>
                  </a:schemeClr>
                </a:solidFill>
              </a:rPr>
              <a:t> rehearsal, visualization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9429" y="76200"/>
            <a:ext cx="3374571" cy="1771650"/>
          </a:xfrm>
          <a:prstGeom prst="rect">
            <a:avLst/>
          </a:prstGeom>
          <a:effectLst>
            <a:softEdge rad="63500"/>
          </a:effectLst>
        </p:spPr>
      </p:pic>
      <p:sp>
        <p:nvSpPr>
          <p:cNvPr id="5" name="Slide Number Placeholder 4"/>
          <p:cNvSpPr>
            <a:spLocks noGrp="1"/>
          </p:cNvSpPr>
          <p:nvPr>
            <p:ph type="sldNum" sz="quarter" idx="11"/>
          </p:nvPr>
        </p:nvSpPr>
        <p:spPr/>
        <p:txBody>
          <a:bodyPr/>
          <a:lstStyle/>
          <a:p>
            <a:fld id="{42FDEBBB-D812-4CD2-B983-5CFCE59D02BF}" type="slidenum">
              <a:rPr lang="en-US" smtClean="0"/>
              <a:pPr/>
              <a:t>94</a:t>
            </a:fld>
            <a:endParaRPr lang="en-US" dirty="0"/>
          </a:p>
        </p:txBody>
      </p:sp>
      <p:sp>
        <p:nvSpPr>
          <p:cNvPr id="6" name="TextBox 5"/>
          <p:cNvSpPr txBox="1"/>
          <p:nvPr/>
        </p:nvSpPr>
        <p:spPr>
          <a:xfrm>
            <a:off x="0" y="6550223"/>
            <a:ext cx="5181600" cy="307777"/>
          </a:xfrm>
          <a:prstGeom prst="rect">
            <a:avLst/>
          </a:prstGeom>
          <a:noFill/>
        </p:spPr>
        <p:txBody>
          <a:bodyPr wrap="square" rtlCol="0">
            <a:spAutoFit/>
          </a:bodyPr>
          <a:lstStyle/>
          <a:p>
            <a:r>
              <a:rPr lang="en-US" sz="1400" b="1" dirty="0">
                <a:solidFill>
                  <a:schemeClr val="tx2">
                    <a:lumMod val="60000"/>
                    <a:lumOff val="40000"/>
                  </a:schemeClr>
                </a:solidFill>
              </a:rPr>
              <a:t>SOURCE:</a:t>
            </a:r>
            <a:r>
              <a:rPr lang="en-US" sz="1400" dirty="0">
                <a:solidFill>
                  <a:schemeClr val="tx2">
                    <a:lumMod val="60000"/>
                    <a:lumOff val="40000"/>
                  </a:schemeClr>
                </a:solidFill>
              </a:rPr>
              <a:t> Slide courtesy of Steven A. Schroeder, MD, 2015.</a:t>
            </a:r>
          </a:p>
        </p:txBody>
      </p:sp>
    </p:spTree>
    <p:extLst>
      <p:ext uri="{BB962C8B-B14F-4D97-AF65-F5344CB8AC3E}">
        <p14:creationId xmlns:p14="http://schemas.microsoft.com/office/powerpoint/2010/main" val="120996966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533400" y="0"/>
            <a:ext cx="7620000" cy="1600200"/>
          </a:xfrm>
        </p:spPr>
        <p:txBody>
          <a:bodyPr vert="horz" lIns="91440" tIns="45720" rIns="91440" bIns="45720" rtlCol="0" anchor="b">
            <a:normAutofit/>
          </a:bodyPr>
          <a:lstStyle/>
          <a:p>
            <a:r>
              <a:rPr lang="en-US" dirty="0"/>
              <a:t>Behavioral Strategies for Smoking Cessation</a:t>
            </a:r>
          </a:p>
        </p:txBody>
      </p:sp>
      <p:sp>
        <p:nvSpPr>
          <p:cNvPr id="100355" name="Rectangle 3"/>
          <p:cNvSpPr>
            <a:spLocks noGrp="1" noChangeArrowheads="1"/>
          </p:cNvSpPr>
          <p:nvPr>
            <p:ph idx="1"/>
          </p:nvPr>
        </p:nvSpPr>
        <p:spPr>
          <a:xfrm>
            <a:off x="304800" y="1828800"/>
            <a:ext cx="7848600" cy="4572000"/>
          </a:xfrm>
        </p:spPr>
        <p:txBody>
          <a:bodyPr>
            <a:noAutofit/>
          </a:bodyPr>
          <a:lstStyle/>
          <a:p>
            <a:pPr eaLnBrk="1" hangingPunct="1"/>
            <a:r>
              <a:rPr lang="en-US" sz="2800" dirty="0">
                <a:effectLst/>
              </a:rPr>
              <a:t>Stress </a:t>
            </a:r>
          </a:p>
          <a:p>
            <a:pPr lvl="1" eaLnBrk="1" hangingPunct="1"/>
            <a:r>
              <a:rPr lang="en-US" sz="2800" dirty="0">
                <a:solidFill>
                  <a:schemeClr val="tx2">
                    <a:lumMod val="60000"/>
                    <a:lumOff val="40000"/>
                  </a:schemeClr>
                </a:solidFill>
                <a:effectLst/>
              </a:rPr>
              <a:t>Anticipate future challenges</a:t>
            </a:r>
          </a:p>
          <a:p>
            <a:pPr lvl="1" eaLnBrk="1" hangingPunct="1"/>
            <a:r>
              <a:rPr lang="en-US" sz="2800" dirty="0">
                <a:solidFill>
                  <a:schemeClr val="tx2">
                    <a:lumMod val="60000"/>
                    <a:lumOff val="40000"/>
                  </a:schemeClr>
                </a:solidFill>
                <a:effectLst/>
              </a:rPr>
              <a:t>Develop substitutes for tobacco</a:t>
            </a:r>
          </a:p>
          <a:p>
            <a:pPr eaLnBrk="1" hangingPunct="1"/>
            <a:r>
              <a:rPr lang="en-US" sz="2800" dirty="0">
                <a:effectLst/>
              </a:rPr>
              <a:t>Alcohol </a:t>
            </a:r>
          </a:p>
          <a:p>
            <a:pPr lvl="1" eaLnBrk="1" hangingPunct="1"/>
            <a:r>
              <a:rPr lang="en-US" sz="2800" dirty="0">
                <a:solidFill>
                  <a:schemeClr val="tx2">
                    <a:lumMod val="60000"/>
                    <a:lumOff val="40000"/>
                  </a:schemeClr>
                </a:solidFill>
                <a:effectLst/>
              </a:rPr>
              <a:t>Limit or abstain during early </a:t>
            </a:r>
            <a:br>
              <a:rPr lang="en-US" sz="2800" dirty="0">
                <a:solidFill>
                  <a:schemeClr val="tx2">
                    <a:lumMod val="60000"/>
                    <a:lumOff val="40000"/>
                  </a:schemeClr>
                </a:solidFill>
                <a:effectLst/>
              </a:rPr>
            </a:br>
            <a:r>
              <a:rPr lang="en-US" sz="2800" dirty="0">
                <a:solidFill>
                  <a:schemeClr val="tx2">
                    <a:lumMod val="60000"/>
                    <a:lumOff val="40000"/>
                  </a:schemeClr>
                </a:solidFill>
                <a:effectLst/>
              </a:rPr>
              <a:t>stages of quitting</a:t>
            </a:r>
          </a:p>
          <a:p>
            <a:pPr eaLnBrk="1" hangingPunct="1"/>
            <a:r>
              <a:rPr lang="en-US" sz="2800" dirty="0">
                <a:effectLst/>
              </a:rPr>
              <a:t>Other tobacco users </a:t>
            </a:r>
          </a:p>
          <a:p>
            <a:pPr lvl="1" eaLnBrk="1" hangingPunct="1"/>
            <a:r>
              <a:rPr lang="en-US" sz="2800" dirty="0">
                <a:solidFill>
                  <a:schemeClr val="tx2">
                    <a:lumMod val="60000"/>
                    <a:lumOff val="40000"/>
                  </a:schemeClr>
                </a:solidFill>
                <a:effectLst/>
              </a:rPr>
              <a:t>Stay away</a:t>
            </a:r>
          </a:p>
          <a:p>
            <a:pPr lvl="1" eaLnBrk="1" hangingPunct="1"/>
            <a:r>
              <a:rPr lang="en-US" sz="2800" dirty="0">
                <a:solidFill>
                  <a:schemeClr val="tx2">
                    <a:lumMod val="60000"/>
                    <a:lumOff val="40000"/>
                  </a:schemeClr>
                </a:solidFill>
                <a:effectLst/>
              </a:rPr>
              <a:t>Ask for cooperation from family and friends</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9800" y="1524000"/>
            <a:ext cx="2831768" cy="4248911"/>
          </a:xfrm>
          <a:prstGeom prst="rect">
            <a:avLst/>
          </a:prstGeom>
          <a:effectLst>
            <a:softEdge rad="63500"/>
          </a:effectLst>
        </p:spPr>
      </p:pic>
      <p:sp>
        <p:nvSpPr>
          <p:cNvPr id="5" name="TextBox 4"/>
          <p:cNvSpPr txBox="1"/>
          <p:nvPr/>
        </p:nvSpPr>
        <p:spPr>
          <a:xfrm>
            <a:off x="0" y="6550223"/>
            <a:ext cx="5181600" cy="307777"/>
          </a:xfrm>
          <a:prstGeom prst="rect">
            <a:avLst/>
          </a:prstGeom>
          <a:noFill/>
        </p:spPr>
        <p:txBody>
          <a:bodyPr wrap="square" rtlCol="0">
            <a:spAutoFit/>
          </a:bodyPr>
          <a:lstStyle/>
          <a:p>
            <a:r>
              <a:rPr lang="en-US" sz="1400" b="1" dirty="0">
                <a:solidFill>
                  <a:schemeClr val="tx2">
                    <a:lumMod val="60000"/>
                    <a:lumOff val="40000"/>
                  </a:schemeClr>
                </a:solidFill>
              </a:rPr>
              <a:t>SOURCE:</a:t>
            </a:r>
            <a:r>
              <a:rPr lang="en-US" sz="1400" dirty="0">
                <a:solidFill>
                  <a:schemeClr val="tx2">
                    <a:lumMod val="60000"/>
                    <a:lumOff val="40000"/>
                  </a:schemeClr>
                </a:solidFill>
              </a:rPr>
              <a:t> Slide courtesy of Steven A. Schroeder, MD, 2015.</a:t>
            </a:r>
          </a:p>
        </p:txBody>
      </p:sp>
      <p:sp>
        <p:nvSpPr>
          <p:cNvPr id="3" name="Slide Number Placeholder 2"/>
          <p:cNvSpPr>
            <a:spLocks noGrp="1"/>
          </p:cNvSpPr>
          <p:nvPr>
            <p:ph type="sldNum" sz="quarter" idx="11"/>
          </p:nvPr>
        </p:nvSpPr>
        <p:spPr/>
        <p:txBody>
          <a:bodyPr/>
          <a:lstStyle/>
          <a:p>
            <a:fld id="{42FDEBBB-D812-4CD2-B983-5CFCE59D02BF}" type="slidenum">
              <a:rPr lang="en-US" smtClean="0"/>
              <a:pPr/>
              <a:t>95</a:t>
            </a:fld>
            <a:endParaRPr lang="en-US" dirty="0"/>
          </a:p>
        </p:txBody>
      </p:sp>
    </p:spTree>
    <p:extLst>
      <p:ext uri="{BB962C8B-B14F-4D97-AF65-F5344CB8AC3E}">
        <p14:creationId xmlns:p14="http://schemas.microsoft.com/office/powerpoint/2010/main" val="2809926179"/>
      </p:ext>
    </p:extLst>
  </p:cSld>
  <p:clrMapOvr>
    <a:overrideClrMapping bg1="dk1" tx1="lt1" bg2="dk2" tx2="lt2" accent1="accent1" accent2="accent2" accent3="accent3" accent4="accent4" accent5="accent5" accent6="accent6" hlink="hlink" folHlink="folHlink"/>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533400" y="457200"/>
            <a:ext cx="6343650" cy="1143000"/>
          </a:xfrm>
        </p:spPr>
        <p:txBody>
          <a:bodyPr vert="horz" lIns="91440" tIns="45720" rIns="91440" bIns="45720" rtlCol="0" anchor="b">
            <a:noAutofit/>
          </a:bodyPr>
          <a:lstStyle/>
          <a:p>
            <a:r>
              <a:rPr lang="en-US" dirty="0"/>
              <a:t>Behavioral Strategies for Smoking Cessation</a:t>
            </a:r>
          </a:p>
        </p:txBody>
      </p:sp>
      <p:sp>
        <p:nvSpPr>
          <p:cNvPr id="101379" name="Rectangle 3"/>
          <p:cNvSpPr>
            <a:spLocks noGrp="1" noChangeArrowheads="1"/>
          </p:cNvSpPr>
          <p:nvPr>
            <p:ph type="body" idx="1"/>
          </p:nvPr>
        </p:nvSpPr>
        <p:spPr>
          <a:xfrm>
            <a:off x="220186" y="1828800"/>
            <a:ext cx="8610600" cy="4953000"/>
          </a:xfrm>
        </p:spPr>
        <p:txBody>
          <a:bodyPr>
            <a:normAutofit lnSpcReduction="10000"/>
          </a:bodyPr>
          <a:lstStyle/>
          <a:p>
            <a:pPr eaLnBrk="1" hangingPunct="1">
              <a:lnSpc>
                <a:spcPct val="90000"/>
              </a:lnSpc>
            </a:pPr>
            <a:r>
              <a:rPr lang="en-US" sz="3200" dirty="0">
                <a:effectLst/>
              </a:rPr>
              <a:t>Oral gratification needs </a:t>
            </a:r>
          </a:p>
          <a:p>
            <a:pPr lvl="1" eaLnBrk="1" hangingPunct="1">
              <a:lnSpc>
                <a:spcPct val="90000"/>
              </a:lnSpc>
            </a:pPr>
            <a:r>
              <a:rPr lang="en-US" sz="2800" dirty="0">
                <a:solidFill>
                  <a:schemeClr val="tx2">
                    <a:lumMod val="60000"/>
                    <a:lumOff val="40000"/>
                  </a:schemeClr>
                </a:solidFill>
                <a:effectLst/>
              </a:rPr>
              <a:t>Use substitutes: water, sugar-</a:t>
            </a:r>
            <a:br>
              <a:rPr lang="en-US" sz="2800" dirty="0">
                <a:solidFill>
                  <a:schemeClr val="tx2">
                    <a:lumMod val="60000"/>
                    <a:lumOff val="40000"/>
                  </a:schemeClr>
                </a:solidFill>
                <a:effectLst/>
              </a:rPr>
            </a:br>
            <a:r>
              <a:rPr lang="en-US" sz="2800" dirty="0">
                <a:solidFill>
                  <a:schemeClr val="tx2">
                    <a:lumMod val="60000"/>
                    <a:lumOff val="40000"/>
                  </a:schemeClr>
                </a:solidFill>
                <a:effectLst/>
              </a:rPr>
              <a:t>free gum or hard candies </a:t>
            </a:r>
          </a:p>
          <a:p>
            <a:pPr eaLnBrk="1" hangingPunct="1">
              <a:lnSpc>
                <a:spcPct val="90000"/>
              </a:lnSpc>
            </a:pPr>
            <a:r>
              <a:rPr lang="en-US" sz="3200" dirty="0">
                <a:effectLst/>
              </a:rPr>
              <a:t>Automatic smoking routines </a:t>
            </a:r>
          </a:p>
          <a:p>
            <a:pPr lvl="1" eaLnBrk="1" hangingPunct="1">
              <a:lnSpc>
                <a:spcPct val="90000"/>
              </a:lnSpc>
            </a:pPr>
            <a:r>
              <a:rPr lang="en-US" sz="2800" dirty="0">
                <a:solidFill>
                  <a:schemeClr val="tx2">
                    <a:lumMod val="60000"/>
                    <a:lumOff val="40000"/>
                  </a:schemeClr>
                </a:solidFill>
                <a:effectLst/>
              </a:rPr>
              <a:t>Anticipate routines; develop </a:t>
            </a:r>
            <a:br>
              <a:rPr lang="en-US" sz="2800" dirty="0">
                <a:solidFill>
                  <a:schemeClr val="tx2">
                    <a:lumMod val="60000"/>
                    <a:lumOff val="40000"/>
                  </a:schemeClr>
                </a:solidFill>
                <a:effectLst/>
              </a:rPr>
            </a:br>
            <a:r>
              <a:rPr lang="en-US" sz="2800" dirty="0">
                <a:solidFill>
                  <a:schemeClr val="tx2">
                    <a:lumMod val="60000"/>
                    <a:lumOff val="40000"/>
                  </a:schemeClr>
                </a:solidFill>
                <a:effectLst/>
              </a:rPr>
              <a:t>alternative plan</a:t>
            </a:r>
          </a:p>
          <a:p>
            <a:pPr eaLnBrk="1" hangingPunct="1">
              <a:lnSpc>
                <a:spcPct val="90000"/>
              </a:lnSpc>
            </a:pPr>
            <a:r>
              <a:rPr lang="en-US" sz="3200" dirty="0">
                <a:effectLst/>
              </a:rPr>
              <a:t>Weight gain after cessation </a:t>
            </a:r>
          </a:p>
          <a:p>
            <a:pPr lvl="1" eaLnBrk="1" hangingPunct="1">
              <a:lnSpc>
                <a:spcPct val="90000"/>
              </a:lnSpc>
            </a:pPr>
            <a:r>
              <a:rPr lang="en-US" sz="2800" dirty="0">
                <a:solidFill>
                  <a:schemeClr val="tx2">
                    <a:lumMod val="60000"/>
                    <a:lumOff val="40000"/>
                  </a:schemeClr>
                </a:solidFill>
                <a:effectLst/>
              </a:rPr>
              <a:t>Anticipate; use gum or </a:t>
            </a:r>
            <a:br>
              <a:rPr lang="en-US" sz="2800" dirty="0">
                <a:solidFill>
                  <a:schemeClr val="tx2">
                    <a:lumMod val="60000"/>
                    <a:lumOff val="40000"/>
                  </a:schemeClr>
                </a:solidFill>
                <a:effectLst/>
              </a:rPr>
            </a:br>
            <a:r>
              <a:rPr lang="en-US" sz="2800" dirty="0">
                <a:solidFill>
                  <a:schemeClr val="tx2">
                    <a:lumMod val="60000"/>
                    <a:lumOff val="40000"/>
                  </a:schemeClr>
                </a:solidFill>
                <a:effectLst/>
              </a:rPr>
              <a:t>medication; exercise</a:t>
            </a:r>
          </a:p>
          <a:p>
            <a:pPr eaLnBrk="1" hangingPunct="1">
              <a:lnSpc>
                <a:spcPct val="90000"/>
              </a:lnSpc>
            </a:pPr>
            <a:r>
              <a:rPr lang="en-US" sz="3200" dirty="0">
                <a:effectLst/>
              </a:rPr>
              <a:t>Cravings </a:t>
            </a:r>
          </a:p>
          <a:p>
            <a:pPr lvl="1" eaLnBrk="1" hangingPunct="1">
              <a:lnSpc>
                <a:spcPct val="90000"/>
              </a:lnSpc>
            </a:pPr>
            <a:r>
              <a:rPr lang="en-US" sz="2800" dirty="0">
                <a:solidFill>
                  <a:schemeClr val="tx2">
                    <a:lumMod val="60000"/>
                    <a:lumOff val="40000"/>
                  </a:schemeClr>
                </a:solidFill>
                <a:effectLst/>
              </a:rPr>
              <a:t>Distractive thinking; change activities</a:t>
            </a:r>
          </a:p>
        </p:txBody>
      </p:sp>
      <p:sp>
        <p:nvSpPr>
          <p:cNvPr id="4" name="TextBox 3"/>
          <p:cNvSpPr txBox="1"/>
          <p:nvPr/>
        </p:nvSpPr>
        <p:spPr>
          <a:xfrm>
            <a:off x="0" y="6550223"/>
            <a:ext cx="5181600" cy="307777"/>
          </a:xfrm>
          <a:prstGeom prst="rect">
            <a:avLst/>
          </a:prstGeom>
          <a:noFill/>
        </p:spPr>
        <p:txBody>
          <a:bodyPr wrap="square" rtlCol="0">
            <a:spAutoFit/>
          </a:bodyPr>
          <a:lstStyle/>
          <a:p>
            <a:r>
              <a:rPr lang="en-US" sz="1400" b="1" dirty="0">
                <a:solidFill>
                  <a:schemeClr val="tx2">
                    <a:lumMod val="60000"/>
                    <a:lumOff val="40000"/>
                  </a:schemeClr>
                </a:solidFill>
              </a:rPr>
              <a:t>SOURCE:</a:t>
            </a:r>
            <a:r>
              <a:rPr lang="en-US" sz="1400" dirty="0">
                <a:solidFill>
                  <a:schemeClr val="tx2">
                    <a:lumMod val="60000"/>
                    <a:lumOff val="40000"/>
                  </a:schemeClr>
                </a:solidFill>
              </a:rPr>
              <a:t> Slide courtesy of Steven A. Schroeder, MD, 2015.</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8856"/>
          <a:stretch/>
        </p:blipFill>
        <p:spPr>
          <a:xfrm>
            <a:off x="5588769" y="2705100"/>
            <a:ext cx="3479031" cy="2857500"/>
          </a:xfrm>
          <a:prstGeom prst="rect">
            <a:avLst/>
          </a:prstGeom>
          <a:effectLst>
            <a:softEdge rad="63500"/>
          </a:effectLst>
        </p:spPr>
      </p:pic>
      <p:sp>
        <p:nvSpPr>
          <p:cNvPr id="3" name="Slide Number Placeholder 2"/>
          <p:cNvSpPr>
            <a:spLocks noGrp="1"/>
          </p:cNvSpPr>
          <p:nvPr>
            <p:ph type="sldNum" sz="quarter" idx="11"/>
          </p:nvPr>
        </p:nvSpPr>
        <p:spPr/>
        <p:txBody>
          <a:bodyPr/>
          <a:lstStyle/>
          <a:p>
            <a:fld id="{42FDEBBB-D812-4CD2-B983-5CFCE59D02BF}" type="slidenum">
              <a:rPr lang="en-US" smtClean="0"/>
              <a:pPr/>
              <a:t>96</a:t>
            </a:fld>
            <a:endParaRPr lang="en-US" dirty="0"/>
          </a:p>
        </p:txBody>
      </p:sp>
    </p:spTree>
    <p:extLst>
      <p:ext uri="{BB962C8B-B14F-4D97-AF65-F5344CB8AC3E}">
        <p14:creationId xmlns:p14="http://schemas.microsoft.com/office/powerpoint/2010/main" val="123724870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idx="4294967295"/>
          </p:nvPr>
        </p:nvSpPr>
        <p:spPr>
          <a:xfrm>
            <a:off x="478630" y="304800"/>
            <a:ext cx="7827169" cy="1219200"/>
          </a:xfrm>
          <a:extLst/>
        </p:spPr>
        <p:txBody>
          <a:bodyPr vert="horz" lIns="91440" tIns="45720" rIns="91440" bIns="45720" rtlCol="0" anchor="b">
            <a:normAutofit/>
          </a:bodyPr>
          <a:lstStyle/>
          <a:p>
            <a:r>
              <a:rPr lang="en-US" dirty="0"/>
              <a:t>More about Pharmacotherapy</a:t>
            </a:r>
          </a:p>
        </p:txBody>
      </p:sp>
      <p:sp>
        <p:nvSpPr>
          <p:cNvPr id="103427" name="Text Box 4"/>
          <p:cNvSpPr txBox="1">
            <a:spLocks noChangeArrowheads="1"/>
          </p:cNvSpPr>
          <p:nvPr/>
        </p:nvSpPr>
        <p:spPr bwMode="auto">
          <a:xfrm>
            <a:off x="0" y="6536007"/>
            <a:ext cx="781288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buClr>
                <a:schemeClr val="tx1"/>
              </a:buClr>
              <a:buSzPct val="60000"/>
            </a:pPr>
            <a:r>
              <a:rPr lang="en-US" sz="1400" b="1" dirty="0" smtClean="0">
                <a:solidFill>
                  <a:schemeClr val="tx2">
                    <a:lumMod val="60000"/>
                    <a:lumOff val="40000"/>
                  </a:schemeClr>
                </a:solidFill>
                <a:latin typeface="+mn-lt"/>
                <a:cs typeface="Arial" pitchFamily="34" charset="0"/>
              </a:rPr>
              <a:t>SOURCES</a:t>
            </a:r>
            <a:r>
              <a:rPr lang="en-US" sz="1400" dirty="0" smtClean="0">
                <a:solidFill>
                  <a:schemeClr val="tx2">
                    <a:lumMod val="60000"/>
                    <a:lumOff val="40000"/>
                  </a:schemeClr>
                </a:solidFill>
                <a:latin typeface="+mn-lt"/>
                <a:cs typeface="Arial" pitchFamily="34" charset="0"/>
              </a:rPr>
              <a:t>: Fiore </a:t>
            </a:r>
            <a:r>
              <a:rPr lang="en-US" sz="1400" dirty="0">
                <a:solidFill>
                  <a:schemeClr val="tx2">
                    <a:lumMod val="60000"/>
                    <a:lumOff val="40000"/>
                  </a:schemeClr>
                </a:solidFill>
                <a:latin typeface="+mn-lt"/>
                <a:cs typeface="Arial" pitchFamily="34" charset="0"/>
              </a:rPr>
              <a:t>et al</a:t>
            </a:r>
            <a:r>
              <a:rPr lang="en-US" sz="1400" dirty="0" smtClean="0">
                <a:solidFill>
                  <a:schemeClr val="tx2">
                    <a:lumMod val="60000"/>
                    <a:lumOff val="40000"/>
                  </a:schemeClr>
                </a:solidFill>
                <a:latin typeface="+mn-lt"/>
                <a:cs typeface="Arial" pitchFamily="34" charset="0"/>
              </a:rPr>
              <a:t>., 2008; </a:t>
            </a:r>
            <a:r>
              <a:rPr lang="en-US" sz="1400" dirty="0">
                <a:solidFill>
                  <a:schemeClr val="tx2">
                    <a:lumMod val="60000"/>
                    <a:lumOff val="40000"/>
                  </a:schemeClr>
                </a:solidFill>
              </a:rPr>
              <a:t>Slide courtesy of Steven A. Schroeder, MD, 2015</a:t>
            </a:r>
            <a:r>
              <a:rPr lang="en-US" sz="1400" dirty="0" smtClean="0">
                <a:solidFill>
                  <a:schemeClr val="tx2">
                    <a:lumMod val="60000"/>
                    <a:lumOff val="40000"/>
                  </a:schemeClr>
                </a:solidFill>
              </a:rPr>
              <a:t>.</a:t>
            </a:r>
            <a:endParaRPr lang="en-US" sz="1400" dirty="0">
              <a:solidFill>
                <a:schemeClr val="tx2">
                  <a:lumMod val="60000"/>
                  <a:lumOff val="40000"/>
                </a:schemeClr>
              </a:solidFill>
            </a:endParaRPr>
          </a:p>
        </p:txBody>
      </p:sp>
      <p:sp>
        <p:nvSpPr>
          <p:cNvPr id="3" name="Text Box 7"/>
          <p:cNvSpPr txBox="1">
            <a:spLocks noChangeArrowheads="1"/>
          </p:cNvSpPr>
          <p:nvPr/>
        </p:nvSpPr>
        <p:spPr bwMode="auto">
          <a:xfrm>
            <a:off x="685800" y="5481935"/>
            <a:ext cx="7772399" cy="461665"/>
          </a:xfrm>
          <a:prstGeom prst="rect">
            <a:avLst/>
          </a:prstGeom>
          <a:solidFill>
            <a:schemeClr val="tx1"/>
          </a:solidFill>
          <a:ln>
            <a:noFill/>
          </a:ln>
          <a:extLs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eaLnBrk="1" hangingPunct="1">
              <a:spcBef>
                <a:spcPct val="100000"/>
              </a:spcBef>
              <a:spcAft>
                <a:spcPct val="20000"/>
              </a:spcAft>
              <a:buClr>
                <a:schemeClr val="tx1"/>
              </a:buClr>
              <a:buSzPct val="60000"/>
              <a:buFont typeface="Wingdings" pitchFamily="2" charset="2"/>
              <a:buNone/>
            </a:pPr>
            <a:r>
              <a:rPr lang="en-US" b="1" dirty="0">
                <a:solidFill>
                  <a:schemeClr val="bg1"/>
                </a:solidFill>
                <a:latin typeface="+mj-lt"/>
                <a:cs typeface="Arial" pitchFamily="34" charset="0"/>
              </a:rPr>
              <a:t>Medications significantly improve success rates.</a:t>
            </a:r>
            <a:r>
              <a:rPr lang="en-US" sz="2200" b="1" dirty="0">
                <a:solidFill>
                  <a:schemeClr val="bg1"/>
                </a:solidFill>
                <a:latin typeface="+mj-lt"/>
                <a:cs typeface="Arial" pitchFamily="34" charset="0"/>
              </a:rPr>
              <a:t> </a:t>
            </a:r>
          </a:p>
        </p:txBody>
      </p:sp>
      <p:sp>
        <p:nvSpPr>
          <p:cNvPr id="103429" name="Text Box 5"/>
          <p:cNvSpPr txBox="1">
            <a:spLocks noChangeArrowheads="1"/>
          </p:cNvSpPr>
          <p:nvPr/>
        </p:nvSpPr>
        <p:spPr bwMode="auto">
          <a:xfrm>
            <a:off x="42565" y="4953000"/>
            <a:ext cx="9058870" cy="313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430" tIns="45714" rIns="91430" bIns="45714">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nSpc>
                <a:spcPct val="80000"/>
              </a:lnSpc>
              <a:spcBef>
                <a:spcPct val="30000"/>
              </a:spcBef>
            </a:pPr>
            <a:r>
              <a:rPr kumimoji="1" lang="en-US" sz="1800" i="1" dirty="0">
                <a:solidFill>
                  <a:schemeClr val="tx2">
                    <a:lumMod val="60000"/>
                    <a:lumOff val="40000"/>
                  </a:schemeClr>
                </a:solidFill>
                <a:cs typeface="Arial" pitchFamily="34" charset="0"/>
              </a:rPr>
              <a:t>* Includes pregnant women, smokeless tobacco users, light smokers, and adolescents.</a:t>
            </a:r>
          </a:p>
        </p:txBody>
      </p:sp>
      <p:sp>
        <p:nvSpPr>
          <p:cNvPr id="103431" name="Rectangle 3"/>
          <p:cNvSpPr>
            <a:spLocks noChangeArrowheads="1"/>
          </p:cNvSpPr>
          <p:nvPr/>
        </p:nvSpPr>
        <p:spPr bwMode="auto">
          <a:xfrm>
            <a:off x="342900" y="1752600"/>
            <a:ext cx="8458200" cy="325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100000"/>
              </a:spcBef>
              <a:buClr>
                <a:schemeClr val="tx1"/>
              </a:buClr>
              <a:buSzPct val="60000"/>
              <a:buFont typeface="Wingdings" pitchFamily="2" charset="2"/>
              <a:buNone/>
            </a:pPr>
            <a:r>
              <a:rPr lang="en-US" sz="3100" i="1" dirty="0">
                <a:cs typeface="Arial" pitchFamily="34" charset="0"/>
              </a:rPr>
              <a:t>“Clinicians should encourage all patients attempting to quit to use effective medications for tobacco dependence treatment, except where contraindicated or for specific populations* for which there is insufficient evidence of effectiveness.”</a:t>
            </a:r>
          </a:p>
        </p:txBody>
      </p:sp>
    </p:spTree>
    <p:extLst>
      <p:ext uri="{BB962C8B-B14F-4D97-AF65-F5344CB8AC3E}">
        <p14:creationId xmlns:p14="http://schemas.microsoft.com/office/powerpoint/2010/main" val="33862809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762000" y="304800"/>
            <a:ext cx="7315200" cy="1154097"/>
          </a:xfrm>
        </p:spPr>
        <p:txBody>
          <a:bodyPr vert="horz" lIns="91440" tIns="45720" rIns="91440" bIns="45720" rtlCol="0" anchor="b">
            <a:normAutofit fontScale="90000"/>
          </a:bodyPr>
          <a:lstStyle/>
          <a:p>
            <a:r>
              <a:rPr lang="en-US" dirty="0"/>
              <a:t>Pharmacologic Methods: </a:t>
            </a:r>
            <a:br>
              <a:rPr lang="en-US" dirty="0"/>
            </a:br>
            <a:r>
              <a:rPr lang="en-US" dirty="0"/>
              <a:t>First-line Therapies*</a:t>
            </a:r>
          </a:p>
        </p:txBody>
      </p:sp>
      <p:sp>
        <p:nvSpPr>
          <p:cNvPr id="104451" name="Rectangle 3"/>
          <p:cNvSpPr>
            <a:spLocks noGrp="1" noChangeArrowheads="1"/>
          </p:cNvSpPr>
          <p:nvPr>
            <p:ph type="body" idx="1"/>
          </p:nvPr>
        </p:nvSpPr>
        <p:spPr>
          <a:xfrm>
            <a:off x="457200" y="1905000"/>
            <a:ext cx="8001000" cy="4648200"/>
          </a:xfrm>
        </p:spPr>
        <p:txBody>
          <a:bodyPr>
            <a:normAutofit/>
          </a:bodyPr>
          <a:lstStyle/>
          <a:p>
            <a:pPr marL="571500" lvl="1" indent="-457200" eaLnBrk="1" hangingPunct="1">
              <a:lnSpc>
                <a:spcPct val="90000"/>
              </a:lnSpc>
              <a:spcBef>
                <a:spcPct val="25000"/>
              </a:spcBef>
              <a:buClr>
                <a:schemeClr val="hlink"/>
              </a:buClr>
              <a:buSzPct val="120000"/>
              <a:buFont typeface="Wingdings" pitchFamily="2" charset="2"/>
              <a:buChar char="§"/>
            </a:pPr>
            <a:r>
              <a:rPr lang="en-US" sz="2200" dirty="0">
                <a:effectLst/>
              </a:rPr>
              <a:t>Nicotine replacement therapy (NRT)</a:t>
            </a:r>
          </a:p>
          <a:p>
            <a:pPr marL="571500" lvl="1" indent="-457200" eaLnBrk="1" hangingPunct="1">
              <a:lnSpc>
                <a:spcPct val="90000"/>
              </a:lnSpc>
              <a:spcBef>
                <a:spcPct val="25000"/>
              </a:spcBef>
              <a:buClr>
                <a:schemeClr val="hlink"/>
              </a:buClr>
              <a:buSzPct val="120000"/>
              <a:buNone/>
            </a:pPr>
            <a:r>
              <a:rPr lang="en-US" sz="2200" dirty="0">
                <a:effectLst/>
              </a:rPr>
              <a:t>	-- nicotine gum, patch, lozenge,</a:t>
            </a:r>
            <a:br>
              <a:rPr lang="en-US" sz="2200" dirty="0">
                <a:effectLst/>
              </a:rPr>
            </a:br>
            <a:r>
              <a:rPr lang="en-US" sz="2200" dirty="0">
                <a:effectLst/>
              </a:rPr>
              <a:t>nasal spray, inhaler</a:t>
            </a:r>
          </a:p>
          <a:p>
            <a:pPr marL="571500" lvl="1" indent="-457200" eaLnBrk="1" hangingPunct="1">
              <a:lnSpc>
                <a:spcPct val="90000"/>
              </a:lnSpc>
              <a:spcBef>
                <a:spcPct val="25000"/>
              </a:spcBef>
              <a:buClr>
                <a:schemeClr val="hlink"/>
              </a:buClr>
              <a:buSzPct val="120000"/>
              <a:buFont typeface="Wingdings" pitchFamily="2" charset="2"/>
              <a:buChar char="§"/>
            </a:pPr>
            <a:r>
              <a:rPr lang="en-US" sz="2200" dirty="0">
                <a:effectLst/>
              </a:rPr>
              <a:t>Partial nicotine receptor agonist</a:t>
            </a:r>
          </a:p>
          <a:p>
            <a:pPr marL="571500" lvl="1" indent="-457200" eaLnBrk="1" hangingPunct="1">
              <a:lnSpc>
                <a:spcPct val="90000"/>
              </a:lnSpc>
              <a:spcBef>
                <a:spcPct val="25000"/>
              </a:spcBef>
              <a:buClr>
                <a:schemeClr val="hlink"/>
              </a:buClr>
              <a:buSzPct val="120000"/>
              <a:buNone/>
            </a:pPr>
            <a:r>
              <a:rPr lang="en-US" sz="2200" dirty="0">
                <a:effectLst/>
              </a:rPr>
              <a:t>	-- </a:t>
            </a:r>
            <a:r>
              <a:rPr lang="en-US" sz="2200" dirty="0" err="1">
                <a:effectLst/>
              </a:rPr>
              <a:t>varenicline</a:t>
            </a:r>
            <a:endParaRPr lang="en-US" sz="2200" dirty="0">
              <a:effectLst/>
            </a:endParaRPr>
          </a:p>
          <a:p>
            <a:pPr marL="571500" lvl="1" indent="-457200" eaLnBrk="1" hangingPunct="1">
              <a:lnSpc>
                <a:spcPct val="90000"/>
              </a:lnSpc>
              <a:spcBef>
                <a:spcPct val="25000"/>
              </a:spcBef>
              <a:buClr>
                <a:schemeClr val="hlink"/>
              </a:buClr>
              <a:buSzPct val="120000"/>
              <a:buNone/>
            </a:pPr>
            <a:r>
              <a:rPr lang="en-US" sz="2200" dirty="0">
                <a:effectLst/>
              </a:rPr>
              <a:t>	--? </a:t>
            </a:r>
            <a:r>
              <a:rPr lang="en-US" sz="2200" dirty="0" err="1">
                <a:effectLst/>
              </a:rPr>
              <a:t>cytisine</a:t>
            </a:r>
            <a:r>
              <a:rPr lang="en-US" sz="2200" dirty="0">
                <a:effectLst/>
              </a:rPr>
              <a:t> in the future</a:t>
            </a:r>
          </a:p>
          <a:p>
            <a:pPr marL="571500" lvl="1" indent="-457200" eaLnBrk="1" hangingPunct="1">
              <a:lnSpc>
                <a:spcPct val="90000"/>
              </a:lnSpc>
              <a:spcBef>
                <a:spcPct val="25000"/>
              </a:spcBef>
              <a:buClr>
                <a:schemeClr val="hlink"/>
              </a:buClr>
              <a:buSzPct val="120000"/>
              <a:buFont typeface="Wingdings" pitchFamily="2" charset="2"/>
              <a:buChar char="§"/>
            </a:pPr>
            <a:r>
              <a:rPr lang="en-US" sz="2200" dirty="0" err="1">
                <a:effectLst/>
              </a:rPr>
              <a:t>Psychotropics</a:t>
            </a:r>
            <a:endParaRPr lang="en-US" sz="2200" dirty="0">
              <a:effectLst/>
            </a:endParaRPr>
          </a:p>
          <a:p>
            <a:pPr marL="571500" lvl="1" indent="-457200" eaLnBrk="1" hangingPunct="1">
              <a:lnSpc>
                <a:spcPct val="90000"/>
              </a:lnSpc>
              <a:spcBef>
                <a:spcPct val="25000"/>
              </a:spcBef>
              <a:buClr>
                <a:schemeClr val="hlink"/>
              </a:buClr>
              <a:buSzPct val="120000"/>
              <a:buNone/>
            </a:pPr>
            <a:r>
              <a:rPr lang="en-US" sz="2200" dirty="0">
                <a:effectLst/>
              </a:rPr>
              <a:t>	-- sustained-release bupropion</a:t>
            </a:r>
          </a:p>
          <a:p>
            <a:pPr marL="571500" lvl="1" indent="-457200" eaLnBrk="1" hangingPunct="1">
              <a:lnSpc>
                <a:spcPct val="90000"/>
              </a:lnSpc>
              <a:spcBef>
                <a:spcPct val="25000"/>
              </a:spcBef>
              <a:buClr>
                <a:schemeClr val="hlink"/>
              </a:buClr>
              <a:buSzPct val="120000"/>
              <a:buNone/>
            </a:pPr>
            <a:r>
              <a:rPr lang="en-US" sz="2200" dirty="0">
                <a:solidFill>
                  <a:schemeClr val="tx2">
                    <a:lumMod val="60000"/>
                    <a:lumOff val="40000"/>
                  </a:schemeClr>
                </a:solidFill>
                <a:effectLst/>
              </a:rPr>
              <a:t>* Counseling plus meds better than either alone</a:t>
            </a:r>
          </a:p>
        </p:txBody>
      </p:sp>
      <p:sp>
        <p:nvSpPr>
          <p:cNvPr id="104452" name="Text Box 4"/>
          <p:cNvSpPr txBox="1">
            <a:spLocks noChangeArrowheads="1"/>
          </p:cNvSpPr>
          <p:nvPr/>
        </p:nvSpPr>
        <p:spPr bwMode="auto">
          <a:xfrm>
            <a:off x="1153391" y="5486400"/>
            <a:ext cx="6858000" cy="769441"/>
          </a:xfrm>
          <a:prstGeom prst="rect">
            <a:avLst/>
          </a:prstGeom>
          <a:solidFill>
            <a:schemeClr val="tx1"/>
          </a:solidFill>
          <a:ln>
            <a:noFill/>
          </a:ln>
          <a:extLst>
            <a:ext uri="{91240B29-F687-4F45-9708-019B960494DF}">
              <a14:hiddenLine xmlns:a14="http://schemas.microsoft.com/office/drawing/2010/main" w="6350">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eaLnBrk="1" hangingPunct="1">
              <a:buClr>
                <a:schemeClr val="tx1"/>
              </a:buClr>
              <a:buSzPct val="60000"/>
              <a:buFont typeface="Wingdings" pitchFamily="2" charset="2"/>
              <a:buNone/>
            </a:pPr>
            <a:r>
              <a:rPr lang="en-US" sz="2200" b="1" dirty="0">
                <a:solidFill>
                  <a:schemeClr val="bg1"/>
                </a:solidFill>
                <a:latin typeface="+mj-lt"/>
              </a:rPr>
              <a:t>Currently, no medications have an FDA indication for use in spit tobacco cessation.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2514600"/>
            <a:ext cx="3773714" cy="1981200"/>
          </a:xfrm>
          <a:prstGeom prst="rect">
            <a:avLst/>
          </a:prstGeom>
          <a:effectLst>
            <a:softEdge rad="63500"/>
          </a:effectLst>
        </p:spPr>
      </p:pic>
      <p:sp>
        <p:nvSpPr>
          <p:cNvPr id="3" name="Slide Number Placeholder 2"/>
          <p:cNvSpPr>
            <a:spLocks noGrp="1"/>
          </p:cNvSpPr>
          <p:nvPr>
            <p:ph type="sldNum" sz="quarter" idx="11"/>
          </p:nvPr>
        </p:nvSpPr>
        <p:spPr/>
        <p:txBody>
          <a:bodyPr/>
          <a:lstStyle/>
          <a:p>
            <a:fld id="{42FDEBBB-D812-4CD2-B983-5CFCE59D02BF}" type="slidenum">
              <a:rPr lang="en-US" smtClean="0"/>
              <a:pPr/>
              <a:t>98</a:t>
            </a:fld>
            <a:endParaRPr lang="en-US" dirty="0"/>
          </a:p>
        </p:txBody>
      </p:sp>
      <p:sp>
        <p:nvSpPr>
          <p:cNvPr id="7" name="Text Box 4"/>
          <p:cNvSpPr txBox="1">
            <a:spLocks noChangeArrowheads="1"/>
          </p:cNvSpPr>
          <p:nvPr/>
        </p:nvSpPr>
        <p:spPr bwMode="auto">
          <a:xfrm>
            <a:off x="0" y="6324600"/>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buClr>
                <a:schemeClr val="tx1"/>
              </a:buClr>
              <a:buSzPct val="60000"/>
            </a:pPr>
            <a:r>
              <a:rPr lang="en-US" sz="1400" b="1" dirty="0" smtClean="0">
                <a:solidFill>
                  <a:schemeClr val="tx2">
                    <a:lumMod val="60000"/>
                    <a:lumOff val="40000"/>
                  </a:schemeClr>
                </a:solidFill>
                <a:latin typeface="+mn-lt"/>
                <a:cs typeface="Arial" pitchFamily="34" charset="0"/>
              </a:rPr>
              <a:t>SOURCES</a:t>
            </a:r>
            <a:r>
              <a:rPr lang="en-US" sz="1400" dirty="0" smtClean="0">
                <a:solidFill>
                  <a:schemeClr val="tx2">
                    <a:lumMod val="60000"/>
                    <a:lumOff val="40000"/>
                  </a:schemeClr>
                </a:solidFill>
                <a:latin typeface="+mn-lt"/>
                <a:cs typeface="Arial" pitchFamily="34" charset="0"/>
              </a:rPr>
              <a:t>: Fiore </a:t>
            </a:r>
            <a:r>
              <a:rPr lang="en-US" sz="1400" dirty="0">
                <a:solidFill>
                  <a:schemeClr val="tx2">
                    <a:lumMod val="60000"/>
                    <a:lumOff val="40000"/>
                  </a:schemeClr>
                </a:solidFill>
                <a:latin typeface="+mn-lt"/>
                <a:cs typeface="Arial" pitchFamily="34" charset="0"/>
              </a:rPr>
              <a:t>et al</a:t>
            </a:r>
            <a:r>
              <a:rPr lang="en-US" sz="1400" dirty="0" smtClean="0">
                <a:solidFill>
                  <a:schemeClr val="tx2">
                    <a:lumMod val="60000"/>
                    <a:lumOff val="40000"/>
                  </a:schemeClr>
                </a:solidFill>
                <a:latin typeface="+mn-lt"/>
                <a:cs typeface="Arial" pitchFamily="34" charset="0"/>
              </a:rPr>
              <a:t>., 2008; Hughes et al., 2007; David et al., 2006; </a:t>
            </a:r>
            <a:r>
              <a:rPr lang="en-US" sz="1400" dirty="0" smtClean="0">
                <a:solidFill>
                  <a:schemeClr val="tx2">
                    <a:lumMod val="60000"/>
                    <a:lumOff val="40000"/>
                  </a:schemeClr>
                </a:solidFill>
              </a:rPr>
              <a:t>Slide </a:t>
            </a:r>
            <a:r>
              <a:rPr lang="en-US" sz="1400" dirty="0">
                <a:solidFill>
                  <a:schemeClr val="tx2">
                    <a:lumMod val="60000"/>
                    <a:lumOff val="40000"/>
                  </a:schemeClr>
                </a:solidFill>
              </a:rPr>
              <a:t>courtesy of Steven A. Schroeder, MD, 2015</a:t>
            </a:r>
            <a:r>
              <a:rPr lang="en-US" sz="1400" dirty="0" smtClean="0">
                <a:solidFill>
                  <a:schemeClr val="tx2">
                    <a:lumMod val="60000"/>
                    <a:lumOff val="40000"/>
                  </a:schemeClr>
                </a:solidFill>
              </a:rPr>
              <a:t>.</a:t>
            </a:r>
            <a:endParaRPr lang="en-US" sz="1400" dirty="0">
              <a:solidFill>
                <a:schemeClr val="tx2">
                  <a:lumMod val="60000"/>
                  <a:lumOff val="40000"/>
                </a:schemeClr>
              </a:solidFill>
            </a:endParaRPr>
          </a:p>
        </p:txBody>
      </p:sp>
    </p:spTree>
    <p:extLst>
      <p:ext uri="{BB962C8B-B14F-4D97-AF65-F5344CB8AC3E}">
        <p14:creationId xmlns:p14="http://schemas.microsoft.com/office/powerpoint/2010/main" val="25302053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46103"/>
            <a:ext cx="7696200" cy="1077897"/>
          </a:xfrm>
        </p:spPr>
        <p:txBody>
          <a:bodyPr>
            <a:normAutofit fontScale="90000"/>
          </a:bodyPr>
          <a:lstStyle/>
          <a:p>
            <a:r>
              <a:rPr lang="en-US" dirty="0"/>
              <a:t>Techniques for Talking to Your Patients about Quitting Smoking</a:t>
            </a:r>
          </a:p>
        </p:txBody>
      </p:sp>
      <p:sp>
        <p:nvSpPr>
          <p:cNvPr id="3" name="Content Placeholder 2"/>
          <p:cNvSpPr>
            <a:spLocks noGrp="1"/>
          </p:cNvSpPr>
          <p:nvPr>
            <p:ph idx="1"/>
          </p:nvPr>
        </p:nvSpPr>
        <p:spPr>
          <a:xfrm>
            <a:off x="533400" y="1901033"/>
            <a:ext cx="7315200" cy="4280692"/>
          </a:xfrm>
        </p:spPr>
        <p:txBody>
          <a:bodyPr>
            <a:normAutofit/>
          </a:bodyPr>
          <a:lstStyle/>
          <a:p>
            <a:r>
              <a:rPr lang="en-US" sz="2800" dirty="0"/>
              <a:t>Ensure that tobacco use status is collected during clinic visits as a “vital sign”</a:t>
            </a:r>
          </a:p>
          <a:p>
            <a:r>
              <a:rPr lang="en-US" sz="2800" dirty="0"/>
              <a:t>Discuss the cost savings of quitting</a:t>
            </a:r>
          </a:p>
          <a:p>
            <a:r>
              <a:rPr lang="en-US" sz="2800" dirty="0"/>
              <a:t>Discuss how quitting can improve overall health status</a:t>
            </a:r>
          </a:p>
          <a:p>
            <a:r>
              <a:rPr lang="en-US" sz="2800" dirty="0"/>
              <a:t>Discuss secondhand </a:t>
            </a:r>
            <a:br>
              <a:rPr lang="en-US" sz="2800" dirty="0"/>
            </a:br>
            <a:r>
              <a:rPr lang="en-US" sz="2800" dirty="0"/>
              <a:t>smoke and how it can </a:t>
            </a:r>
            <a:br>
              <a:rPr lang="en-US" sz="2800" dirty="0"/>
            </a:br>
            <a:r>
              <a:rPr lang="en-US" sz="2800" dirty="0"/>
              <a:t>injure children and </a:t>
            </a:r>
            <a:br>
              <a:rPr lang="en-US" sz="2800" dirty="0"/>
            </a:br>
            <a:r>
              <a:rPr lang="en-US" sz="2800" dirty="0"/>
              <a:t>loved ones</a:t>
            </a:r>
          </a:p>
        </p:txBody>
      </p:sp>
      <p:sp>
        <p:nvSpPr>
          <p:cNvPr id="4" name="TextBox 3"/>
          <p:cNvSpPr txBox="1"/>
          <p:nvPr/>
        </p:nvSpPr>
        <p:spPr>
          <a:xfrm>
            <a:off x="0" y="6550223"/>
            <a:ext cx="5181600" cy="307777"/>
          </a:xfrm>
          <a:prstGeom prst="rect">
            <a:avLst/>
          </a:prstGeom>
          <a:noFill/>
        </p:spPr>
        <p:txBody>
          <a:bodyPr wrap="square" rtlCol="0">
            <a:spAutoFit/>
          </a:bodyPr>
          <a:lstStyle/>
          <a:p>
            <a:r>
              <a:rPr lang="en-US" sz="1400" b="1" dirty="0">
                <a:solidFill>
                  <a:schemeClr val="tx2">
                    <a:lumMod val="60000"/>
                    <a:lumOff val="40000"/>
                  </a:schemeClr>
                </a:solidFill>
              </a:rPr>
              <a:t>SOURCE:</a:t>
            </a:r>
            <a:r>
              <a:rPr lang="en-US" sz="1400" dirty="0">
                <a:solidFill>
                  <a:schemeClr val="tx2">
                    <a:lumMod val="60000"/>
                    <a:lumOff val="40000"/>
                  </a:schemeClr>
                </a:solidFill>
              </a:rPr>
              <a:t> CDC, 2016.</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3986099"/>
            <a:ext cx="4078224" cy="2718011"/>
          </a:xfrm>
          <a:prstGeom prst="rect">
            <a:avLst/>
          </a:prstGeom>
          <a:effectLst>
            <a:softEdge rad="63500"/>
          </a:effectLst>
        </p:spPr>
      </p:pic>
      <p:sp>
        <p:nvSpPr>
          <p:cNvPr id="5" name="Slide Number Placeholder 4"/>
          <p:cNvSpPr>
            <a:spLocks noGrp="1"/>
          </p:cNvSpPr>
          <p:nvPr>
            <p:ph type="sldNum" sz="quarter" idx="11"/>
          </p:nvPr>
        </p:nvSpPr>
        <p:spPr/>
        <p:txBody>
          <a:bodyPr/>
          <a:lstStyle/>
          <a:p>
            <a:fld id="{42FDEBBB-D812-4CD2-B983-5CFCE59D02BF}" type="slidenum">
              <a:rPr lang="en-US" smtClean="0"/>
              <a:pPr/>
              <a:t>99</a:t>
            </a:fld>
            <a:endParaRPr lang="en-US" dirty="0"/>
          </a:p>
        </p:txBody>
      </p:sp>
    </p:spTree>
    <p:extLst>
      <p:ext uri="{BB962C8B-B14F-4D97-AF65-F5344CB8AC3E}">
        <p14:creationId xmlns:p14="http://schemas.microsoft.com/office/powerpoint/2010/main" val="123511080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erspective">
  <a:themeElements>
    <a:clrScheme name="Perspective">
      <a:dk1>
        <a:sysClr val="windowText" lastClr="000000"/>
      </a:dk1>
      <a:lt1>
        <a:sysClr val="window" lastClr="FFFFFF"/>
      </a:lt1>
      <a:dk2>
        <a:srgbClr val="283138"/>
      </a:dk2>
      <a:lt2>
        <a:srgbClr val="FF8600"/>
      </a:lt2>
      <a:accent1>
        <a:srgbClr val="838D9B"/>
      </a:accent1>
      <a:accent2>
        <a:srgbClr val="D2610C"/>
      </a:accent2>
      <a:accent3>
        <a:srgbClr val="80716A"/>
      </a:accent3>
      <a:accent4>
        <a:srgbClr val="94147C"/>
      </a:accent4>
      <a:accent5>
        <a:srgbClr val="5D5AD2"/>
      </a:accent5>
      <a:accent6>
        <a:srgbClr val="6F6C7D"/>
      </a:accent6>
      <a:hlink>
        <a:srgbClr val="6187E3"/>
      </a:hlink>
      <a:folHlink>
        <a:srgbClr val="7B8EB8"/>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erspective">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gradFill rotWithShape="1">
          <a:gsLst>
            <a:gs pos="0">
              <a:schemeClr val="phClr">
                <a:tint val="100000"/>
                <a:shade val="80000"/>
                <a:satMod val="100000"/>
                <a:lumMod val="100000"/>
              </a:schemeClr>
            </a:gs>
            <a:gs pos="65000">
              <a:schemeClr val="phClr">
                <a:tint val="100000"/>
                <a:shade val="95000"/>
                <a:satMod val="100000"/>
                <a:lumMod val="100000"/>
              </a:schemeClr>
            </a:gs>
            <a:gs pos="100000">
              <a:schemeClr val="phClr">
                <a:tint val="88000"/>
                <a:shade val="100000"/>
                <a:satMod val="400000"/>
                <a:lumMod val="100000"/>
              </a:schemeClr>
            </a:gs>
          </a:gsLst>
          <a:lin ang="5400000" scaled="0"/>
        </a:gradFill>
        <a:blipFill rotWithShape="1">
          <a:blip xmlns:r="http://schemas.openxmlformats.org/officeDocument/2006/relationships" r:embed="rId1">
            <a:duotone>
              <a:schemeClr val="phClr">
                <a:tint val="95000"/>
                <a:satMod val="90000"/>
              </a:schemeClr>
              <a:schemeClr val="phClr">
                <a:shade val="92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Perspective">
    <a:dk1>
      <a:sysClr val="windowText" lastClr="000000"/>
    </a:dk1>
    <a:lt1>
      <a:sysClr val="window" lastClr="FFFFFF"/>
    </a:lt1>
    <a:dk2>
      <a:srgbClr val="283138"/>
    </a:dk2>
    <a:lt2>
      <a:srgbClr val="FF8600"/>
    </a:lt2>
    <a:accent1>
      <a:srgbClr val="838D9B"/>
    </a:accent1>
    <a:accent2>
      <a:srgbClr val="D2610C"/>
    </a:accent2>
    <a:accent3>
      <a:srgbClr val="80716A"/>
    </a:accent3>
    <a:accent4>
      <a:srgbClr val="94147C"/>
    </a:accent4>
    <a:accent5>
      <a:srgbClr val="5D5AD2"/>
    </a:accent5>
    <a:accent6>
      <a:srgbClr val="6F6C7D"/>
    </a:accent6>
    <a:hlink>
      <a:srgbClr val="6187E3"/>
    </a:hlink>
    <a:folHlink>
      <a:srgbClr val="7B8EB8"/>
    </a:folHlink>
  </a:clrScheme>
</a:themeOverride>
</file>

<file path=docProps/app.xml><?xml version="1.0" encoding="utf-8"?>
<Properties xmlns="http://schemas.openxmlformats.org/officeDocument/2006/extended-properties" xmlns:vt="http://schemas.openxmlformats.org/officeDocument/2006/docPropsVTypes">
  <Template/>
  <TotalTime>2947</TotalTime>
  <Words>19256</Words>
  <Application>Microsoft Office PowerPoint</Application>
  <PresentationFormat>On-screen Show (4:3)</PresentationFormat>
  <Paragraphs>1568</Paragraphs>
  <Slides>114</Slides>
  <Notes>114</Notes>
  <HiddenSlides>0</HiddenSlides>
  <MMClips>1</MMClips>
  <ScaleCrop>false</ScaleCrop>
  <HeadingPairs>
    <vt:vector size="4" baseType="variant">
      <vt:variant>
        <vt:lpstr>Theme</vt:lpstr>
      </vt:variant>
      <vt:variant>
        <vt:i4>1</vt:i4>
      </vt:variant>
      <vt:variant>
        <vt:lpstr>Slide Titles</vt:lpstr>
      </vt:variant>
      <vt:variant>
        <vt:i4>114</vt:i4>
      </vt:variant>
    </vt:vector>
  </HeadingPairs>
  <TitlesOfParts>
    <vt:vector size="115" baseType="lpstr">
      <vt:lpstr>Perspective</vt:lpstr>
      <vt:lpstr>Smoking and HIV: What Clinicians Need to Know</vt:lpstr>
      <vt:lpstr>Training Collaborators</vt:lpstr>
      <vt:lpstr>Special Acknowledgements</vt:lpstr>
      <vt:lpstr>Test Your Knowledge</vt:lpstr>
      <vt:lpstr>Pre-Test Question</vt:lpstr>
      <vt:lpstr>Pre-Test Question</vt:lpstr>
      <vt:lpstr>Pre-Test Question</vt:lpstr>
      <vt:lpstr>Pre-Test Question</vt:lpstr>
      <vt:lpstr>Pre-Test Question</vt:lpstr>
      <vt:lpstr>Introductions</vt:lpstr>
      <vt:lpstr>Educational Objectives</vt:lpstr>
      <vt:lpstr>Why are we Talking about Smoking?</vt:lpstr>
      <vt:lpstr>Did You Know?</vt:lpstr>
      <vt:lpstr>Did You Know?</vt:lpstr>
      <vt:lpstr>Did You Know?</vt:lpstr>
      <vt:lpstr>Did You Know?</vt:lpstr>
      <vt:lpstr>Did You Know?</vt:lpstr>
      <vt:lpstr>What’s the Link between Smoking and HIV?</vt:lpstr>
      <vt:lpstr>Types of Tobacco Products</vt:lpstr>
      <vt:lpstr>Where is Tobacco Grown?</vt:lpstr>
      <vt:lpstr>How can Dried Tobacco  Leaves be Used?</vt:lpstr>
      <vt:lpstr>Test Your Knowledge</vt:lpstr>
      <vt:lpstr>Cigarettes</vt:lpstr>
      <vt:lpstr>What Does Your Garage have in Common with a Cigarette?</vt:lpstr>
      <vt:lpstr>Cigars</vt:lpstr>
      <vt:lpstr>Little Cigars</vt:lpstr>
      <vt:lpstr>Cigarillos (a.k.a. “blunts”)</vt:lpstr>
      <vt:lpstr>Large Cigars</vt:lpstr>
      <vt:lpstr>Smokeless Tobacco</vt:lpstr>
      <vt:lpstr>Hookah</vt:lpstr>
      <vt:lpstr>Hookah vs. Cigarettes</vt:lpstr>
      <vt:lpstr>What do you think?</vt:lpstr>
      <vt:lpstr>Electronic Cigarettes</vt:lpstr>
      <vt:lpstr>E-Cigarettes</vt:lpstr>
      <vt:lpstr>E-Cigarette Use by Youth</vt:lpstr>
      <vt:lpstr>Betel Quid  with Tobacco</vt:lpstr>
      <vt:lpstr>Commonalities among Non-Cigarette Tobacco Products</vt:lpstr>
      <vt:lpstr>The Health Impacts  of Smoking</vt:lpstr>
      <vt:lpstr>Nicotine</vt:lpstr>
      <vt:lpstr>Test Your Knowledge</vt:lpstr>
      <vt:lpstr>How Does Tobacco  Deliver its Effects?</vt:lpstr>
      <vt:lpstr>Mechanism of Action of Nicotine</vt:lpstr>
      <vt:lpstr>How Nicotine Works in the Brain</vt:lpstr>
      <vt:lpstr>Health Effects of Cigarette Smoking</vt:lpstr>
      <vt:lpstr>Enzyme Level Differences between Smokers and Non-Smokers</vt:lpstr>
      <vt:lpstr>The Impact of Smoking on the User’s Lungs</vt:lpstr>
      <vt:lpstr>Effects of Cigarette Smoking on the Brain Differ between Men and Women</vt:lpstr>
      <vt:lpstr>Smoking and Pregnancy</vt:lpstr>
      <vt:lpstr>PowerPoint Presentation</vt:lpstr>
      <vt:lpstr>Causal Associations with Second-Hand Smoke</vt:lpstr>
      <vt:lpstr>Causal Associations with Second-Hand Smoke</vt:lpstr>
      <vt:lpstr>Nicotine Addiction</vt:lpstr>
      <vt:lpstr>Withdrawal Symptoms</vt:lpstr>
      <vt:lpstr>Smoking and Behavioral Health</vt:lpstr>
      <vt:lpstr>Smoking and Behavioral Health</vt:lpstr>
      <vt:lpstr>Smoking and Death</vt:lpstr>
      <vt:lpstr>Smoking and Death</vt:lpstr>
      <vt:lpstr>Trends in the Use of Tobacco Products</vt:lpstr>
      <vt:lpstr>Test Your Knowledge</vt:lpstr>
      <vt:lpstr>Smoking and Tobacco Use:  By the Numbers</vt:lpstr>
      <vt:lpstr>U.S. Trends in Adult Smoking by Gender, 1955-2013</vt:lpstr>
      <vt:lpstr>U.S. Trends in Past Month Use of Cigarettes and Smokeless Tobacco, 2014</vt:lpstr>
      <vt:lpstr>Good News: Conventional Cigarette Use has Decreased Significantly among Adolescents in the U.S.</vt:lpstr>
      <vt:lpstr>Bad News: E-Cigarette Use has Increased among U.S. Adolescents</vt:lpstr>
      <vt:lpstr>Cigarette and E-Cigarette Use among U.S. High School Students (2000-2014)</vt:lpstr>
      <vt:lpstr>What Tobacco Products are Students Using in the U.S.?</vt:lpstr>
      <vt:lpstr>Factors Associated with  Youth Tobacco Use</vt:lpstr>
      <vt:lpstr>Perceived Risks and Benefits of Conventional Cigarettes vs. E-Cigarettes</vt:lpstr>
      <vt:lpstr>Government Regulation of E-Cigarettes</vt:lpstr>
      <vt:lpstr>Sources of E-Cigarette Advertisement Exposure</vt:lpstr>
      <vt:lpstr>E-Cigarettes and Smoking Cessation in the Real World</vt:lpstr>
      <vt:lpstr>Experience of Using E-Cigarettes vs. Regular Cigarettes</vt:lpstr>
      <vt:lpstr>Smoking and HIV: What’s the Connection?</vt:lpstr>
      <vt:lpstr>Test Your Knowledge</vt:lpstr>
      <vt:lpstr>Smoking among People Living with HIV/AIDS</vt:lpstr>
      <vt:lpstr>How might Smoking affect HIV Disease Progression?</vt:lpstr>
      <vt:lpstr>What Does the Research Say?</vt:lpstr>
      <vt:lpstr>HIV Infection, Cigarette Smoking, and CD4 Counts</vt:lpstr>
      <vt:lpstr>Consequences of Smoking for People Living with HIV</vt:lpstr>
      <vt:lpstr>“Cigarette smoking is the most important modifiable cardiovascular risk factor among HIV-infected patients.”</vt:lpstr>
      <vt:lpstr>Consequences of Smoking for People Living with HIV</vt:lpstr>
      <vt:lpstr>Barriers to Smoking Cessation among Individuals Living with HIV</vt:lpstr>
      <vt:lpstr>Desire to Quit Smoking among People Living with HIV</vt:lpstr>
      <vt:lpstr>Case Study: Brian</vt:lpstr>
      <vt:lpstr>Let’s Hear from Brian</vt:lpstr>
      <vt:lpstr>Effective Medical and Behavioral  Smoking Cessation Approaches</vt:lpstr>
      <vt:lpstr>Short- and Long-Term Benefits of Quitting Smoking</vt:lpstr>
      <vt:lpstr>Additional Benefits of Quitting Smoking or Going Tobacco-Free</vt:lpstr>
      <vt:lpstr>What are the Main Types of Smoking Cessation Approaches?</vt:lpstr>
      <vt:lpstr>Other Types of Smoking Cessation Approaches</vt:lpstr>
      <vt:lpstr>Quitlines and Behavioral Health</vt:lpstr>
      <vt:lpstr>Smoking Cessation Linked to Reduced Prevalence of Substance Use and Mental Health Disorders</vt:lpstr>
      <vt:lpstr>What Can You Do?</vt:lpstr>
      <vt:lpstr>Cognitive Strategies for Smoking Cessation</vt:lpstr>
      <vt:lpstr>Behavioral Strategies for Smoking Cessation</vt:lpstr>
      <vt:lpstr>Behavioral Strategies for Smoking Cessation</vt:lpstr>
      <vt:lpstr>More about Pharmacotherapy</vt:lpstr>
      <vt:lpstr>Pharmacologic Methods:  First-line Therapies*</vt:lpstr>
      <vt:lpstr>Techniques for Talking to Your Patients about Quitting Smoking</vt:lpstr>
      <vt:lpstr>The Five “A’s” for Patients Willing To Quit Smoking</vt:lpstr>
      <vt:lpstr>Tips for Providing the Right Treatment at the Right Time</vt:lpstr>
      <vt:lpstr>Tips for Providing the Right Treatment at the Right Time</vt:lpstr>
      <vt:lpstr>A Few Caveats…</vt:lpstr>
      <vt:lpstr>Strategies to Prevent Smoking among Youth</vt:lpstr>
      <vt:lpstr>Resources for Clinicians</vt:lpstr>
      <vt:lpstr>Smoking Cessation Therapies Benefit Substance Use Disorder Clients</vt:lpstr>
      <vt:lpstr>What Did You Learn?</vt:lpstr>
      <vt:lpstr>Post-Test Question</vt:lpstr>
      <vt:lpstr>Post-Test Question</vt:lpstr>
      <vt:lpstr>Post-Test Question</vt:lpstr>
      <vt:lpstr>Post-Test Question</vt:lpstr>
      <vt:lpstr>Post-Test Question</vt:lpstr>
      <vt:lpstr>In Closing…</vt:lpstr>
      <vt:lpstr>Thank you for your time!</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Smoking and HIV: What Providers Need to Know</dc:title>
  <dc:creator>Beth Rutkowski</dc:creator>
  <cp:lastModifiedBy>Beth Rutkowski</cp:lastModifiedBy>
  <cp:revision>230</cp:revision>
  <dcterms:created xsi:type="dcterms:W3CDTF">2016-04-21T15:46:28Z</dcterms:created>
  <dcterms:modified xsi:type="dcterms:W3CDTF">2016-09-15T16:03:26Z</dcterms:modified>
</cp:coreProperties>
</file>